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12" r:id="rId2"/>
    <p:sldMasterId id="2147483786" r:id="rId3"/>
  </p:sldMasterIdLst>
  <p:notesMasterIdLst>
    <p:notesMasterId r:id="rId54"/>
  </p:notesMasterIdLst>
  <p:handoutMasterIdLst>
    <p:handoutMasterId r:id="rId55"/>
  </p:handoutMasterIdLst>
  <p:sldIdLst>
    <p:sldId id="636" r:id="rId4"/>
    <p:sldId id="839" r:id="rId5"/>
    <p:sldId id="1251" r:id="rId6"/>
    <p:sldId id="1994" r:id="rId7"/>
    <p:sldId id="1199" r:id="rId8"/>
    <p:sldId id="2043" r:id="rId9"/>
    <p:sldId id="2014" r:id="rId10"/>
    <p:sldId id="2044" r:id="rId11"/>
    <p:sldId id="2015" r:id="rId12"/>
    <p:sldId id="2016" r:id="rId13"/>
    <p:sldId id="2045" r:id="rId14"/>
    <p:sldId id="2046" r:id="rId15"/>
    <p:sldId id="2047" r:id="rId16"/>
    <p:sldId id="2048" r:id="rId17"/>
    <p:sldId id="2058" r:id="rId18"/>
    <p:sldId id="1226" r:id="rId19"/>
    <p:sldId id="2060" r:id="rId20"/>
    <p:sldId id="1303" r:id="rId21"/>
    <p:sldId id="1995" r:id="rId22"/>
    <p:sldId id="1997" r:id="rId23"/>
    <p:sldId id="2017" r:id="rId24"/>
    <p:sldId id="1301" r:id="rId25"/>
    <p:sldId id="2012" r:id="rId26"/>
    <p:sldId id="1996" r:id="rId27"/>
    <p:sldId id="897" r:id="rId28"/>
    <p:sldId id="840" r:id="rId29"/>
    <p:sldId id="2050" r:id="rId30"/>
    <p:sldId id="2052" r:id="rId31"/>
    <p:sldId id="2228" r:id="rId32"/>
    <p:sldId id="1587" r:id="rId33"/>
    <p:sldId id="2053" r:id="rId34"/>
    <p:sldId id="2054" r:id="rId35"/>
    <p:sldId id="2055" r:id="rId36"/>
    <p:sldId id="2051" r:id="rId37"/>
    <p:sldId id="2056" r:id="rId38"/>
    <p:sldId id="2057" r:id="rId39"/>
    <p:sldId id="1316" r:id="rId40"/>
    <p:sldId id="2020" r:id="rId41"/>
    <p:sldId id="1318" r:id="rId42"/>
    <p:sldId id="2021" r:id="rId43"/>
    <p:sldId id="1999" r:id="rId44"/>
    <p:sldId id="2004" r:id="rId45"/>
    <p:sldId id="2006" r:id="rId46"/>
    <p:sldId id="2005" r:id="rId47"/>
    <p:sldId id="2007" r:id="rId48"/>
    <p:sldId id="2009" r:id="rId49"/>
    <p:sldId id="2224" r:id="rId50"/>
    <p:sldId id="2225" r:id="rId51"/>
    <p:sldId id="2226" r:id="rId52"/>
    <p:sldId id="2227" r:id="rId53"/>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Franklin Gothic Medium" pitchFamily="34" charset="0"/>
        <a:ea typeface="+mn-ea"/>
        <a:cs typeface="Arial" charset="0"/>
      </a:defRPr>
    </a:lvl1pPr>
    <a:lvl2pPr marL="457200" algn="l" rtl="0" fontAlgn="base">
      <a:spcBef>
        <a:spcPct val="0"/>
      </a:spcBef>
      <a:spcAft>
        <a:spcPct val="0"/>
      </a:spcAft>
      <a:defRPr kern="1200">
        <a:solidFill>
          <a:schemeClr val="tx1"/>
        </a:solidFill>
        <a:latin typeface="Franklin Gothic Medium" pitchFamily="34" charset="0"/>
        <a:ea typeface="+mn-ea"/>
        <a:cs typeface="Arial" charset="0"/>
      </a:defRPr>
    </a:lvl2pPr>
    <a:lvl3pPr marL="914400" algn="l" rtl="0" fontAlgn="base">
      <a:spcBef>
        <a:spcPct val="0"/>
      </a:spcBef>
      <a:spcAft>
        <a:spcPct val="0"/>
      </a:spcAft>
      <a:defRPr kern="1200">
        <a:solidFill>
          <a:schemeClr val="tx1"/>
        </a:solidFill>
        <a:latin typeface="Franklin Gothic Medium" pitchFamily="34" charset="0"/>
        <a:ea typeface="+mn-ea"/>
        <a:cs typeface="Arial" charset="0"/>
      </a:defRPr>
    </a:lvl3pPr>
    <a:lvl4pPr marL="1371600" algn="l" rtl="0" fontAlgn="base">
      <a:spcBef>
        <a:spcPct val="0"/>
      </a:spcBef>
      <a:spcAft>
        <a:spcPct val="0"/>
      </a:spcAft>
      <a:defRPr kern="1200">
        <a:solidFill>
          <a:schemeClr val="tx1"/>
        </a:solidFill>
        <a:latin typeface="Franklin Gothic Medium" pitchFamily="34" charset="0"/>
        <a:ea typeface="+mn-ea"/>
        <a:cs typeface="Arial" charset="0"/>
      </a:defRPr>
    </a:lvl4pPr>
    <a:lvl5pPr marL="1828800" algn="l" rtl="0" fontAlgn="base">
      <a:spcBef>
        <a:spcPct val="0"/>
      </a:spcBef>
      <a:spcAft>
        <a:spcPct val="0"/>
      </a:spcAft>
      <a:defRPr kern="1200">
        <a:solidFill>
          <a:schemeClr val="tx1"/>
        </a:solidFill>
        <a:latin typeface="Franklin Gothic Medium" pitchFamily="34" charset="0"/>
        <a:ea typeface="+mn-ea"/>
        <a:cs typeface="Arial" charset="0"/>
      </a:defRPr>
    </a:lvl5pPr>
    <a:lvl6pPr marL="2286000" algn="l" defTabSz="914400" rtl="0" eaLnBrk="1" latinLnBrk="0" hangingPunct="1">
      <a:defRPr kern="1200">
        <a:solidFill>
          <a:schemeClr val="tx1"/>
        </a:solidFill>
        <a:latin typeface="Franklin Gothic Medium" pitchFamily="34" charset="0"/>
        <a:ea typeface="+mn-ea"/>
        <a:cs typeface="Arial" charset="0"/>
      </a:defRPr>
    </a:lvl6pPr>
    <a:lvl7pPr marL="2743200" algn="l" defTabSz="914400" rtl="0" eaLnBrk="1" latinLnBrk="0" hangingPunct="1">
      <a:defRPr kern="1200">
        <a:solidFill>
          <a:schemeClr val="tx1"/>
        </a:solidFill>
        <a:latin typeface="Franklin Gothic Medium" pitchFamily="34" charset="0"/>
        <a:ea typeface="+mn-ea"/>
        <a:cs typeface="Arial" charset="0"/>
      </a:defRPr>
    </a:lvl7pPr>
    <a:lvl8pPr marL="3200400" algn="l" defTabSz="914400" rtl="0" eaLnBrk="1" latinLnBrk="0" hangingPunct="1">
      <a:defRPr kern="1200">
        <a:solidFill>
          <a:schemeClr val="tx1"/>
        </a:solidFill>
        <a:latin typeface="Franklin Gothic Medium" pitchFamily="34" charset="0"/>
        <a:ea typeface="+mn-ea"/>
        <a:cs typeface="Arial" charset="0"/>
      </a:defRPr>
    </a:lvl8pPr>
    <a:lvl9pPr marL="3657600" algn="l" defTabSz="914400" rtl="0" eaLnBrk="1" latinLnBrk="0" hangingPunct="1">
      <a:defRPr kern="1200">
        <a:solidFill>
          <a:schemeClr val="tx1"/>
        </a:solidFill>
        <a:latin typeface="Franklin Gothic Medium"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7DE"/>
    <a:srgbClr val="162F7F"/>
    <a:srgbClr val="F9F79F"/>
    <a:srgbClr val="EA8D04"/>
    <a:srgbClr val="A7740C"/>
    <a:srgbClr val="ED9E01"/>
    <a:srgbClr val="9ECC54"/>
    <a:srgbClr val="FF6600"/>
    <a:srgbClr val="E25B00"/>
    <a:srgbClr val="E39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26CB2-D828-4F6B-902F-0EC6306D7F19}" v="3" dt="2023-10-04T16:36:30.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9" autoAdjust="0"/>
    <p:restoredTop sz="91723" autoAdjust="0"/>
  </p:normalViewPr>
  <p:slideViewPr>
    <p:cSldViewPr snapToGrid="0">
      <p:cViewPr varScale="1">
        <p:scale>
          <a:sx n="81" d="100"/>
          <a:sy n="81" d="100"/>
        </p:scale>
        <p:origin x="792" y="48"/>
      </p:cViewPr>
      <p:guideLst>
        <p:guide orient="horz" pos="1620"/>
        <p:guide pos="2880"/>
      </p:guideLst>
    </p:cSldViewPr>
  </p:slideViewPr>
  <p:outlineViewPr>
    <p:cViewPr>
      <p:scale>
        <a:sx n="33" d="100"/>
        <a:sy n="33" d="100"/>
      </p:scale>
      <p:origin x="0" y="41028"/>
    </p:cViewPr>
  </p:outlineViewPr>
  <p:notesTextViewPr>
    <p:cViewPr>
      <p:scale>
        <a:sx n="75" d="100"/>
        <a:sy n="75" d="100"/>
      </p:scale>
      <p:origin x="0" y="0"/>
    </p:cViewPr>
  </p:notesTextViewPr>
  <p:sorterViewPr>
    <p:cViewPr>
      <p:scale>
        <a:sx n="100" d="100"/>
        <a:sy n="100" d="100"/>
      </p:scale>
      <p:origin x="0" y="-12253"/>
    </p:cViewPr>
  </p:sorterViewPr>
  <p:notesViewPr>
    <p:cSldViewPr snapToGrid="0">
      <p:cViewPr varScale="1">
        <p:scale>
          <a:sx n="81" d="100"/>
          <a:sy n="81" d="100"/>
        </p:scale>
        <p:origin x="2106" y="102"/>
      </p:cViewPr>
      <p:guideLst>
        <p:guide orient="horz" pos="3024"/>
        <p:guide pos="2304"/>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75372-CCBD-4888-9399-7DF7D05BAF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BF7C13-A752-4F4B-AFB7-1B6324C4E0AE}">
      <dgm:prSet/>
      <dgm:spPr/>
      <dgm:t>
        <a:bodyPr/>
        <a:lstStyle/>
        <a:p>
          <a:r>
            <a:rPr lang="en-US" dirty="0"/>
            <a:t>New projects </a:t>
          </a:r>
        </a:p>
      </dgm:t>
    </dgm:pt>
    <dgm:pt modelId="{863A6788-57AA-4481-BD06-F8B1C6265279}" type="parTrans" cxnId="{2F6F2CFB-DFD0-46E0-B906-723F01779B14}">
      <dgm:prSet/>
      <dgm:spPr/>
      <dgm:t>
        <a:bodyPr/>
        <a:lstStyle/>
        <a:p>
          <a:endParaRPr lang="en-US"/>
        </a:p>
      </dgm:t>
    </dgm:pt>
    <dgm:pt modelId="{D8E0AAEC-C45F-42DC-8C53-1EBCBFB5EDC1}" type="sibTrans" cxnId="{2F6F2CFB-DFD0-46E0-B906-723F01779B14}">
      <dgm:prSet/>
      <dgm:spPr/>
      <dgm:t>
        <a:bodyPr/>
        <a:lstStyle/>
        <a:p>
          <a:endParaRPr lang="en-US"/>
        </a:p>
      </dgm:t>
    </dgm:pt>
    <dgm:pt modelId="{BD68227C-DCC0-4BFE-B260-89D911BDBD22}">
      <dgm:prSet/>
      <dgm:spPr/>
      <dgm:t>
        <a:bodyPr/>
        <a:lstStyle/>
        <a:p>
          <a:r>
            <a:rPr lang="en-US" dirty="0"/>
            <a:t>Designations are made on or before initial occupancy </a:t>
          </a:r>
        </a:p>
      </dgm:t>
    </dgm:pt>
    <dgm:pt modelId="{E889C05E-2F13-4126-8280-1618F38E3572}" type="parTrans" cxnId="{8B0189E4-8249-4E63-A062-FE86A78CDC3D}">
      <dgm:prSet/>
      <dgm:spPr/>
      <dgm:t>
        <a:bodyPr/>
        <a:lstStyle/>
        <a:p>
          <a:endParaRPr lang="en-US"/>
        </a:p>
      </dgm:t>
    </dgm:pt>
    <dgm:pt modelId="{4653EE47-FBBF-466F-9135-761225C99F8A}" type="sibTrans" cxnId="{8B0189E4-8249-4E63-A062-FE86A78CDC3D}">
      <dgm:prSet/>
      <dgm:spPr/>
      <dgm:t>
        <a:bodyPr/>
        <a:lstStyle/>
        <a:p>
          <a:endParaRPr lang="en-US"/>
        </a:p>
      </dgm:t>
    </dgm:pt>
    <dgm:pt modelId="{AD501EEA-2F9E-4B63-A6F8-E108B92B1DFA}">
      <dgm:prSet/>
      <dgm:spPr/>
      <dgm:t>
        <a:bodyPr/>
        <a:lstStyle/>
        <a:p>
          <a:r>
            <a:rPr lang="en-US" dirty="0"/>
            <a:t>Vacant previously occupied units </a:t>
          </a:r>
        </a:p>
      </dgm:t>
    </dgm:pt>
    <dgm:pt modelId="{7B93EEDA-CFF7-470A-8184-463B7C5C7FC3}" type="parTrans" cxnId="{A71F96A7-D29F-4E19-BA66-91FCC4D115CF}">
      <dgm:prSet/>
      <dgm:spPr/>
      <dgm:t>
        <a:bodyPr/>
        <a:lstStyle/>
        <a:p>
          <a:endParaRPr lang="en-US"/>
        </a:p>
      </dgm:t>
    </dgm:pt>
    <dgm:pt modelId="{9C6A1AAE-C05A-4925-8175-00686D95C921}" type="sibTrans" cxnId="{A71F96A7-D29F-4E19-BA66-91FCC4D115CF}">
      <dgm:prSet/>
      <dgm:spPr/>
      <dgm:t>
        <a:bodyPr/>
        <a:lstStyle/>
        <a:p>
          <a:endParaRPr lang="en-US"/>
        </a:p>
      </dgm:t>
    </dgm:pt>
    <dgm:pt modelId="{341896C4-FB4E-4BBC-92DE-4D6E036FBA01}">
      <dgm:prSet/>
      <dgm:spPr/>
      <dgm:t>
        <a:bodyPr/>
        <a:lstStyle/>
        <a:p>
          <a:r>
            <a:rPr lang="en-US" dirty="0"/>
            <a:t>Prior to re-occupancy</a:t>
          </a:r>
        </a:p>
      </dgm:t>
    </dgm:pt>
    <dgm:pt modelId="{97506453-4888-4ECA-BBE9-65A6A59CEC8B}" type="parTrans" cxnId="{0B176D05-E0BA-4B80-9E18-B6220E1D204E}">
      <dgm:prSet/>
      <dgm:spPr/>
      <dgm:t>
        <a:bodyPr/>
        <a:lstStyle/>
        <a:p>
          <a:endParaRPr lang="en-US"/>
        </a:p>
      </dgm:t>
    </dgm:pt>
    <dgm:pt modelId="{49E8FE6B-D5F5-4761-99BE-A94B8646CB89}" type="sibTrans" cxnId="{0B176D05-E0BA-4B80-9E18-B6220E1D204E}">
      <dgm:prSet/>
      <dgm:spPr/>
      <dgm:t>
        <a:bodyPr/>
        <a:lstStyle/>
        <a:p>
          <a:endParaRPr lang="en-US"/>
        </a:p>
      </dgm:t>
    </dgm:pt>
    <dgm:pt modelId="{05DD0B0D-10D2-494C-A54A-1E4C39BE03DB}">
      <dgm:prSet/>
      <dgm:spPr/>
      <dgm:t>
        <a:bodyPr/>
        <a:lstStyle/>
        <a:p>
          <a:r>
            <a:rPr lang="en-US" dirty="0"/>
            <a:t>Restoring project average </a:t>
          </a:r>
        </a:p>
      </dgm:t>
    </dgm:pt>
    <dgm:pt modelId="{3378E88C-9619-4A5A-8462-98C6C2FFDD2C}" type="parTrans" cxnId="{5007A89D-109F-4649-B8FA-E582A155A86C}">
      <dgm:prSet/>
      <dgm:spPr/>
      <dgm:t>
        <a:bodyPr/>
        <a:lstStyle/>
        <a:p>
          <a:endParaRPr lang="en-US"/>
        </a:p>
      </dgm:t>
    </dgm:pt>
    <dgm:pt modelId="{6354E895-B31E-49B7-86D5-B1DFE6F890DF}" type="sibTrans" cxnId="{5007A89D-109F-4649-B8FA-E582A155A86C}">
      <dgm:prSet/>
      <dgm:spPr/>
      <dgm:t>
        <a:bodyPr/>
        <a:lstStyle/>
        <a:p>
          <a:endParaRPr lang="en-US"/>
        </a:p>
      </dgm:t>
    </dgm:pt>
    <dgm:pt modelId="{802CD077-A517-450A-84CD-85A142FC5FDF}">
      <dgm:prSet/>
      <dgm:spPr/>
      <dgm:t>
        <a:bodyPr/>
        <a:lstStyle/>
        <a:p>
          <a:r>
            <a:rPr lang="en-US" dirty="0"/>
            <a:t>Prior to the close of the taxable year</a:t>
          </a:r>
        </a:p>
      </dgm:t>
    </dgm:pt>
    <dgm:pt modelId="{22238D65-BB8A-4BCB-A338-BD5895E1EE92}" type="parTrans" cxnId="{93E331E8-9ED6-4766-9C6F-2E2CAE105400}">
      <dgm:prSet/>
      <dgm:spPr/>
      <dgm:t>
        <a:bodyPr/>
        <a:lstStyle/>
        <a:p>
          <a:endParaRPr lang="en-US"/>
        </a:p>
      </dgm:t>
    </dgm:pt>
    <dgm:pt modelId="{3FE9F4FD-5501-428C-9739-EC25C6F4B951}" type="sibTrans" cxnId="{93E331E8-9ED6-4766-9C6F-2E2CAE105400}">
      <dgm:prSet/>
      <dgm:spPr/>
      <dgm:t>
        <a:bodyPr/>
        <a:lstStyle/>
        <a:p>
          <a:endParaRPr lang="en-US"/>
        </a:p>
      </dgm:t>
    </dgm:pt>
    <dgm:pt modelId="{2E7622F4-8833-457C-9F2A-0901EDEE02E5}" type="pres">
      <dgm:prSet presAssocID="{32475372-CCBD-4888-9399-7DF7D05BAF16}" presName="linear" presStyleCnt="0">
        <dgm:presLayoutVars>
          <dgm:animLvl val="lvl"/>
          <dgm:resizeHandles val="exact"/>
        </dgm:presLayoutVars>
      </dgm:prSet>
      <dgm:spPr/>
    </dgm:pt>
    <dgm:pt modelId="{DE2FA26B-5F0A-4E1B-9691-F7AD825457FD}" type="pres">
      <dgm:prSet presAssocID="{2DBF7C13-A752-4F4B-AFB7-1B6324C4E0AE}" presName="parentText" presStyleLbl="node1" presStyleIdx="0" presStyleCnt="3">
        <dgm:presLayoutVars>
          <dgm:chMax val="0"/>
          <dgm:bulletEnabled val="1"/>
        </dgm:presLayoutVars>
      </dgm:prSet>
      <dgm:spPr/>
    </dgm:pt>
    <dgm:pt modelId="{0DA672BC-6A81-49D6-B0C6-179C2E770183}" type="pres">
      <dgm:prSet presAssocID="{2DBF7C13-A752-4F4B-AFB7-1B6324C4E0AE}" presName="childText" presStyleLbl="revTx" presStyleIdx="0" presStyleCnt="3">
        <dgm:presLayoutVars>
          <dgm:bulletEnabled val="1"/>
        </dgm:presLayoutVars>
      </dgm:prSet>
      <dgm:spPr/>
    </dgm:pt>
    <dgm:pt modelId="{9984B1FA-8898-482B-9DA9-6B20D9E81336}" type="pres">
      <dgm:prSet presAssocID="{AD501EEA-2F9E-4B63-A6F8-E108B92B1DFA}" presName="parentText" presStyleLbl="node1" presStyleIdx="1" presStyleCnt="3">
        <dgm:presLayoutVars>
          <dgm:chMax val="0"/>
          <dgm:bulletEnabled val="1"/>
        </dgm:presLayoutVars>
      </dgm:prSet>
      <dgm:spPr/>
    </dgm:pt>
    <dgm:pt modelId="{5108387D-11A4-41B8-991A-55EDE59CD1EB}" type="pres">
      <dgm:prSet presAssocID="{AD501EEA-2F9E-4B63-A6F8-E108B92B1DFA}" presName="childText" presStyleLbl="revTx" presStyleIdx="1" presStyleCnt="3">
        <dgm:presLayoutVars>
          <dgm:bulletEnabled val="1"/>
        </dgm:presLayoutVars>
      </dgm:prSet>
      <dgm:spPr/>
    </dgm:pt>
    <dgm:pt modelId="{77529450-A2DC-4E81-85A7-F77201960847}" type="pres">
      <dgm:prSet presAssocID="{05DD0B0D-10D2-494C-A54A-1E4C39BE03DB}" presName="parentText" presStyleLbl="node1" presStyleIdx="2" presStyleCnt="3">
        <dgm:presLayoutVars>
          <dgm:chMax val="0"/>
          <dgm:bulletEnabled val="1"/>
        </dgm:presLayoutVars>
      </dgm:prSet>
      <dgm:spPr/>
    </dgm:pt>
    <dgm:pt modelId="{9CEB1558-238D-48F6-846F-DB2388E8C350}" type="pres">
      <dgm:prSet presAssocID="{05DD0B0D-10D2-494C-A54A-1E4C39BE03DB}" presName="childText" presStyleLbl="revTx" presStyleIdx="2" presStyleCnt="3">
        <dgm:presLayoutVars>
          <dgm:bulletEnabled val="1"/>
        </dgm:presLayoutVars>
      </dgm:prSet>
      <dgm:spPr/>
    </dgm:pt>
  </dgm:ptLst>
  <dgm:cxnLst>
    <dgm:cxn modelId="{0B176D05-E0BA-4B80-9E18-B6220E1D204E}" srcId="{AD501EEA-2F9E-4B63-A6F8-E108B92B1DFA}" destId="{341896C4-FB4E-4BBC-92DE-4D6E036FBA01}" srcOrd="0" destOrd="0" parTransId="{97506453-4888-4ECA-BBE9-65A6A59CEC8B}" sibTransId="{49E8FE6B-D5F5-4761-99BE-A94B8646CB89}"/>
    <dgm:cxn modelId="{A2B22634-D561-4652-9EB7-06F8EB89BEF8}" type="presOf" srcId="{341896C4-FB4E-4BBC-92DE-4D6E036FBA01}" destId="{5108387D-11A4-41B8-991A-55EDE59CD1EB}" srcOrd="0" destOrd="0" presId="urn:microsoft.com/office/officeart/2005/8/layout/vList2"/>
    <dgm:cxn modelId="{AE75775C-6E0B-4A7B-90AE-730080606DE5}" type="presOf" srcId="{AD501EEA-2F9E-4B63-A6F8-E108B92B1DFA}" destId="{9984B1FA-8898-482B-9DA9-6B20D9E81336}" srcOrd="0" destOrd="0" presId="urn:microsoft.com/office/officeart/2005/8/layout/vList2"/>
    <dgm:cxn modelId="{14FBE978-C5A8-45DD-A413-A9866986C2DC}" type="presOf" srcId="{BD68227C-DCC0-4BFE-B260-89D911BDBD22}" destId="{0DA672BC-6A81-49D6-B0C6-179C2E770183}" srcOrd="0" destOrd="0" presId="urn:microsoft.com/office/officeart/2005/8/layout/vList2"/>
    <dgm:cxn modelId="{9230D989-02DB-41AF-BE19-AE6F9171EB1F}" type="presOf" srcId="{32475372-CCBD-4888-9399-7DF7D05BAF16}" destId="{2E7622F4-8833-457C-9F2A-0901EDEE02E5}" srcOrd="0" destOrd="0" presId="urn:microsoft.com/office/officeart/2005/8/layout/vList2"/>
    <dgm:cxn modelId="{34DB4A9B-00E6-44E8-B6AE-F6F731CB970B}" type="presOf" srcId="{802CD077-A517-450A-84CD-85A142FC5FDF}" destId="{9CEB1558-238D-48F6-846F-DB2388E8C350}" srcOrd="0" destOrd="0" presId="urn:microsoft.com/office/officeart/2005/8/layout/vList2"/>
    <dgm:cxn modelId="{5007A89D-109F-4649-B8FA-E582A155A86C}" srcId="{32475372-CCBD-4888-9399-7DF7D05BAF16}" destId="{05DD0B0D-10D2-494C-A54A-1E4C39BE03DB}" srcOrd="2" destOrd="0" parTransId="{3378E88C-9619-4A5A-8462-98C6C2FFDD2C}" sibTransId="{6354E895-B31E-49B7-86D5-B1DFE6F890DF}"/>
    <dgm:cxn modelId="{A71F96A7-D29F-4E19-BA66-91FCC4D115CF}" srcId="{32475372-CCBD-4888-9399-7DF7D05BAF16}" destId="{AD501EEA-2F9E-4B63-A6F8-E108B92B1DFA}" srcOrd="1" destOrd="0" parTransId="{7B93EEDA-CFF7-470A-8184-463B7C5C7FC3}" sibTransId="{9C6A1AAE-C05A-4925-8175-00686D95C921}"/>
    <dgm:cxn modelId="{09E143C2-B363-4837-BCF3-1C25EF0A2BC7}" type="presOf" srcId="{05DD0B0D-10D2-494C-A54A-1E4C39BE03DB}" destId="{77529450-A2DC-4E81-85A7-F77201960847}" srcOrd="0" destOrd="0" presId="urn:microsoft.com/office/officeart/2005/8/layout/vList2"/>
    <dgm:cxn modelId="{584468C8-BFFD-4A26-8D21-DD84C6544F83}" type="presOf" srcId="{2DBF7C13-A752-4F4B-AFB7-1B6324C4E0AE}" destId="{DE2FA26B-5F0A-4E1B-9691-F7AD825457FD}" srcOrd="0" destOrd="0" presId="urn:microsoft.com/office/officeart/2005/8/layout/vList2"/>
    <dgm:cxn modelId="{8B0189E4-8249-4E63-A062-FE86A78CDC3D}" srcId="{2DBF7C13-A752-4F4B-AFB7-1B6324C4E0AE}" destId="{BD68227C-DCC0-4BFE-B260-89D911BDBD22}" srcOrd="0" destOrd="0" parTransId="{E889C05E-2F13-4126-8280-1618F38E3572}" sibTransId="{4653EE47-FBBF-466F-9135-761225C99F8A}"/>
    <dgm:cxn modelId="{93E331E8-9ED6-4766-9C6F-2E2CAE105400}" srcId="{05DD0B0D-10D2-494C-A54A-1E4C39BE03DB}" destId="{802CD077-A517-450A-84CD-85A142FC5FDF}" srcOrd="0" destOrd="0" parTransId="{22238D65-BB8A-4BCB-A338-BD5895E1EE92}" sibTransId="{3FE9F4FD-5501-428C-9739-EC25C6F4B951}"/>
    <dgm:cxn modelId="{2F6F2CFB-DFD0-46E0-B906-723F01779B14}" srcId="{32475372-CCBD-4888-9399-7DF7D05BAF16}" destId="{2DBF7C13-A752-4F4B-AFB7-1B6324C4E0AE}" srcOrd="0" destOrd="0" parTransId="{863A6788-57AA-4481-BD06-F8B1C6265279}" sibTransId="{D8E0AAEC-C45F-42DC-8C53-1EBCBFB5EDC1}"/>
    <dgm:cxn modelId="{CFFD8420-A51F-42D0-A013-CA699DDB5C71}" type="presParOf" srcId="{2E7622F4-8833-457C-9F2A-0901EDEE02E5}" destId="{DE2FA26B-5F0A-4E1B-9691-F7AD825457FD}" srcOrd="0" destOrd="0" presId="urn:microsoft.com/office/officeart/2005/8/layout/vList2"/>
    <dgm:cxn modelId="{754A4E00-805F-4CAD-89D9-19EDF6B157B0}" type="presParOf" srcId="{2E7622F4-8833-457C-9F2A-0901EDEE02E5}" destId="{0DA672BC-6A81-49D6-B0C6-179C2E770183}" srcOrd="1" destOrd="0" presId="urn:microsoft.com/office/officeart/2005/8/layout/vList2"/>
    <dgm:cxn modelId="{8D27FCB2-02C2-4B9A-96BB-567BD88AE183}" type="presParOf" srcId="{2E7622F4-8833-457C-9F2A-0901EDEE02E5}" destId="{9984B1FA-8898-482B-9DA9-6B20D9E81336}" srcOrd="2" destOrd="0" presId="urn:microsoft.com/office/officeart/2005/8/layout/vList2"/>
    <dgm:cxn modelId="{8C1C686D-4F3E-406D-8E89-BC0FC85EED2F}" type="presParOf" srcId="{2E7622F4-8833-457C-9F2A-0901EDEE02E5}" destId="{5108387D-11A4-41B8-991A-55EDE59CD1EB}" srcOrd="3" destOrd="0" presId="urn:microsoft.com/office/officeart/2005/8/layout/vList2"/>
    <dgm:cxn modelId="{323BB9F1-5A31-4C8A-94BA-00502779D119}" type="presParOf" srcId="{2E7622F4-8833-457C-9F2A-0901EDEE02E5}" destId="{77529450-A2DC-4E81-85A7-F77201960847}" srcOrd="4" destOrd="0" presId="urn:microsoft.com/office/officeart/2005/8/layout/vList2"/>
    <dgm:cxn modelId="{56E001E8-32FF-49A0-AED5-FC84171FDB66}" type="presParOf" srcId="{2E7622F4-8833-457C-9F2A-0901EDEE02E5}" destId="{9CEB1558-238D-48F6-846F-DB2388E8C35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FA26B-5F0A-4E1B-9691-F7AD825457FD}">
      <dsp:nvSpPr>
        <dsp:cNvPr id="0" name=""/>
        <dsp:cNvSpPr/>
      </dsp:nvSpPr>
      <dsp:spPr>
        <a:xfrm>
          <a:off x="0" y="57823"/>
          <a:ext cx="8481088" cy="707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New projects </a:t>
          </a:r>
        </a:p>
      </dsp:txBody>
      <dsp:txXfrm>
        <a:off x="34526" y="92349"/>
        <a:ext cx="8412036" cy="638212"/>
      </dsp:txXfrm>
    </dsp:sp>
    <dsp:sp modelId="{0DA672BC-6A81-49D6-B0C6-179C2E770183}">
      <dsp:nvSpPr>
        <dsp:cNvPr id="0" name=""/>
        <dsp:cNvSpPr/>
      </dsp:nvSpPr>
      <dsp:spPr>
        <a:xfrm>
          <a:off x="0" y="765088"/>
          <a:ext cx="8481088"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7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Designations are made on or before initial occupancy </a:t>
          </a:r>
        </a:p>
      </dsp:txBody>
      <dsp:txXfrm>
        <a:off x="0" y="765088"/>
        <a:ext cx="8481088" cy="513360"/>
      </dsp:txXfrm>
    </dsp:sp>
    <dsp:sp modelId="{9984B1FA-8898-482B-9DA9-6B20D9E81336}">
      <dsp:nvSpPr>
        <dsp:cNvPr id="0" name=""/>
        <dsp:cNvSpPr/>
      </dsp:nvSpPr>
      <dsp:spPr>
        <a:xfrm>
          <a:off x="0" y="1278448"/>
          <a:ext cx="8481088" cy="707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Vacant previously occupied units </a:t>
          </a:r>
        </a:p>
      </dsp:txBody>
      <dsp:txXfrm>
        <a:off x="34526" y="1312974"/>
        <a:ext cx="8412036" cy="638212"/>
      </dsp:txXfrm>
    </dsp:sp>
    <dsp:sp modelId="{5108387D-11A4-41B8-991A-55EDE59CD1EB}">
      <dsp:nvSpPr>
        <dsp:cNvPr id="0" name=""/>
        <dsp:cNvSpPr/>
      </dsp:nvSpPr>
      <dsp:spPr>
        <a:xfrm>
          <a:off x="0" y="1985713"/>
          <a:ext cx="8481088"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7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Prior to re-occupancy</a:t>
          </a:r>
        </a:p>
      </dsp:txBody>
      <dsp:txXfrm>
        <a:off x="0" y="1985713"/>
        <a:ext cx="8481088" cy="513360"/>
      </dsp:txXfrm>
    </dsp:sp>
    <dsp:sp modelId="{77529450-A2DC-4E81-85A7-F77201960847}">
      <dsp:nvSpPr>
        <dsp:cNvPr id="0" name=""/>
        <dsp:cNvSpPr/>
      </dsp:nvSpPr>
      <dsp:spPr>
        <a:xfrm>
          <a:off x="0" y="2499073"/>
          <a:ext cx="8481088" cy="707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Restoring project average </a:t>
          </a:r>
        </a:p>
      </dsp:txBody>
      <dsp:txXfrm>
        <a:off x="34526" y="2533599"/>
        <a:ext cx="8412036" cy="638212"/>
      </dsp:txXfrm>
    </dsp:sp>
    <dsp:sp modelId="{9CEB1558-238D-48F6-846F-DB2388E8C350}">
      <dsp:nvSpPr>
        <dsp:cNvPr id="0" name=""/>
        <dsp:cNvSpPr/>
      </dsp:nvSpPr>
      <dsp:spPr>
        <a:xfrm>
          <a:off x="0" y="3206338"/>
          <a:ext cx="8481088"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7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Prior to the close of the taxable year</a:t>
          </a:r>
        </a:p>
      </dsp:txBody>
      <dsp:txXfrm>
        <a:off x="0" y="3206338"/>
        <a:ext cx="8481088" cy="513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930776" y="0"/>
            <a:ext cx="2382837" cy="479425"/>
          </a:xfrm>
          <a:prstGeom prst="rect">
            <a:avLst/>
          </a:prstGeom>
        </p:spPr>
        <p:txBody>
          <a:bodyPr vert="horz" lIns="96661" tIns="48331" rIns="96661" bIns="48331" rtlCol="0"/>
          <a:lstStyle>
            <a:lvl1pPr algn="r" fontAlgn="auto">
              <a:spcBef>
                <a:spcPts val="0"/>
              </a:spcBef>
              <a:spcAft>
                <a:spcPts val="0"/>
              </a:spcAft>
              <a:defRPr sz="1300" dirty="0" smtClean="0">
                <a:latin typeface="+mn-lt"/>
                <a:cs typeface="+mn-cs"/>
              </a:defRPr>
            </a:lvl1pPr>
          </a:lstStyle>
          <a:p>
            <a:pPr>
              <a:defRPr/>
            </a:pPr>
            <a:r>
              <a:rPr lang="en-US" dirty="0">
                <a:solidFill>
                  <a:schemeClr val="tx1">
                    <a:lumMod val="75000"/>
                    <a:lumOff val="25000"/>
                  </a:schemeClr>
                </a:solidFill>
                <a:latin typeface="Franklin Gothic Medium" panose="020B0603020102020204" pitchFamily="34" charset="0"/>
              </a:rPr>
              <a:t>April 17, 2018</a:t>
            </a:r>
          </a:p>
        </p:txBody>
      </p:sp>
      <p:sp>
        <p:nvSpPr>
          <p:cNvPr id="4" name="Footer Placeholder 3"/>
          <p:cNvSpPr>
            <a:spLocks noGrp="1"/>
          </p:cNvSpPr>
          <p:nvPr>
            <p:ph type="ftr" sz="quarter" idx="2"/>
          </p:nvPr>
        </p:nvSpPr>
        <p:spPr>
          <a:xfrm>
            <a:off x="1" y="9120188"/>
            <a:ext cx="4930775" cy="479425"/>
          </a:xfrm>
          <a:prstGeom prst="rect">
            <a:avLst/>
          </a:prstGeom>
        </p:spPr>
        <p:txBody>
          <a:bodyPr vert="horz" lIns="96661" tIns="48331" rIns="96661" bIns="48331" rtlCol="0" anchor="b"/>
          <a:lstStyle>
            <a:lvl1pPr algn="l" fontAlgn="auto">
              <a:spcBef>
                <a:spcPts val="0"/>
              </a:spcBef>
              <a:spcAft>
                <a:spcPts val="0"/>
              </a:spcAft>
              <a:defRPr sz="1300" dirty="0" smtClean="0">
                <a:latin typeface="+mn-lt"/>
                <a:cs typeface="+mn-cs"/>
              </a:defRPr>
            </a:lvl1pPr>
          </a:lstStyle>
          <a:p>
            <a:pPr>
              <a:defRPr/>
            </a:pPr>
            <a:r>
              <a:rPr lang="en-US" dirty="0">
                <a:solidFill>
                  <a:schemeClr val="tx1">
                    <a:lumMod val="75000"/>
                    <a:lumOff val="25000"/>
                  </a:schemeClr>
                </a:solidFill>
                <a:latin typeface="Franklin Gothic Demi" panose="020B0703020102020204" pitchFamily="34" charset="0"/>
              </a:rPr>
              <a:t>Additional questions:</a:t>
            </a:r>
          </a:p>
          <a:p>
            <a:pPr>
              <a:defRPr/>
            </a:pPr>
            <a:r>
              <a:rPr lang="en-US" dirty="0">
                <a:solidFill>
                  <a:schemeClr val="tx1">
                    <a:lumMod val="75000"/>
                    <a:lumOff val="25000"/>
                  </a:schemeClr>
                </a:solidFill>
                <a:latin typeface="Franklin Gothic Medium" panose="020B0603020102020204" pitchFamily="34" charset="0"/>
              </a:rPr>
              <a:t>thomas.stagg@novoco.com or mark.shelburne@nc-llp.com</a:t>
            </a:r>
          </a:p>
        </p:txBody>
      </p:sp>
      <p:sp>
        <p:nvSpPr>
          <p:cNvPr id="5" name="Slide Number Placeholder 4"/>
          <p:cNvSpPr>
            <a:spLocks noGrp="1"/>
          </p:cNvSpPr>
          <p:nvPr>
            <p:ph type="sldNum" sz="quarter" idx="3"/>
          </p:nvPr>
        </p:nvSpPr>
        <p:spPr>
          <a:xfrm>
            <a:off x="6531429" y="9120188"/>
            <a:ext cx="782184" cy="479425"/>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01242D39-6276-4BDD-85A5-5F71F322187A}" type="slidenum">
              <a:rPr lang="en-US"/>
              <a:pPr>
                <a:defRPr/>
              </a:pPr>
              <a:t>‹#›</a:t>
            </a:fld>
            <a:endParaRPr lang="en-US" dirty="0"/>
          </a:p>
        </p:txBody>
      </p:sp>
      <p:sp>
        <p:nvSpPr>
          <p:cNvPr id="6" name="Header Placeholder 1"/>
          <p:cNvSpPr>
            <a:spLocks noGrp="1"/>
          </p:cNvSpPr>
          <p:nvPr>
            <p:ph type="hdr" sz="quarter"/>
          </p:nvPr>
        </p:nvSpPr>
        <p:spPr>
          <a:xfrm>
            <a:off x="1" y="0"/>
            <a:ext cx="3966357" cy="479425"/>
          </a:xfrm>
          <a:prstGeom prst="rect">
            <a:avLst/>
          </a:prstGeom>
        </p:spPr>
        <p:txBody>
          <a:bodyPr vert="horz" lIns="96661" tIns="48331" rIns="96661" bIns="48331" rtlCol="0"/>
          <a:lstStyle>
            <a:lvl1pPr algn="l" fontAlgn="auto">
              <a:spcBef>
                <a:spcPts val="0"/>
              </a:spcBef>
              <a:spcAft>
                <a:spcPts val="0"/>
              </a:spcAft>
              <a:defRPr sz="1100" b="1" dirty="0" smtClean="0">
                <a:latin typeface="+mn-lt"/>
                <a:cs typeface="+mn-cs"/>
              </a:defRPr>
            </a:lvl1pPr>
          </a:lstStyle>
          <a:p>
            <a:r>
              <a:rPr lang="en-US" sz="1200" dirty="0">
                <a:solidFill>
                  <a:schemeClr val="tx1">
                    <a:lumMod val="75000"/>
                    <a:lumOff val="25000"/>
                  </a:schemeClr>
                </a:solidFill>
                <a:latin typeface="Franklin Gothic Medium" panose="020B0603020102020204" pitchFamily="34" charset="0"/>
              </a:rPr>
              <a:t>Novogradac Webinar on the New Income Averaging Option for LIHTC Properties</a:t>
            </a:r>
          </a:p>
          <a:p>
            <a:pPr>
              <a:defRPr/>
            </a:pPr>
            <a:r>
              <a:rPr lang="en-US" sz="1000" b="0" dirty="0">
                <a:solidFill>
                  <a:schemeClr val="tx1">
                    <a:lumMod val="75000"/>
                    <a:lumOff val="25000"/>
                  </a:schemeClr>
                </a:solidFill>
                <a:latin typeface="Franklin Gothic Medium" panose="020B0603020102020204" pitchFamily="34" charset="0"/>
              </a:rPr>
              <a:t>Copyright © 2018 Novogradac &amp; Company LLP. All rights reserved.</a:t>
            </a:r>
          </a:p>
          <a:p>
            <a:pPr>
              <a:defRPr/>
            </a:pPr>
            <a:r>
              <a:rPr lang="en-US" sz="1000" b="0" dirty="0">
                <a:solidFill>
                  <a:schemeClr val="tx1">
                    <a:lumMod val="75000"/>
                    <a:lumOff val="25000"/>
                  </a:schemeClr>
                </a:solidFill>
                <a:latin typeface="Franklin Gothic Medium" panose="020B0603020102020204" pitchFamily="34" charset="0"/>
              </a:rPr>
              <a:t>www.novoco.com/webinars</a:t>
            </a:r>
          </a:p>
        </p:txBody>
      </p:sp>
    </p:spTree>
    <p:extLst>
      <p:ext uri="{BB962C8B-B14F-4D97-AF65-F5344CB8AC3E}">
        <p14:creationId xmlns:p14="http://schemas.microsoft.com/office/powerpoint/2010/main" val="8471421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2:48:48.808"/>
    </inkml:context>
    <inkml:brush xml:id="br0">
      <inkml:brushProperty name="width" value="0.3" units="cm"/>
      <inkml:brushProperty name="height" value="0.6" units="cm"/>
      <inkml:brushProperty name="color" value="#B9E282"/>
      <inkml:brushProperty name="tip" value="rectangle"/>
      <inkml:brushProperty name="rasterOp" value="maskPen"/>
      <inkml:brushProperty name="ignorePressure" value="1"/>
    </inkml:brush>
  </inkml:definitions>
  <inkml:trace contextRef="#ctx0" brushRef="#br0">0 1,'1326'0,"-1308"0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62257872-6FCD-4A5F-91E7-9CCA492B938A}" type="datetimeFigureOut">
              <a:rPr lang="en-US"/>
              <a:pPr>
                <a:defRPr/>
              </a:pPr>
              <a:t>10/4/2023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9" y="4560889"/>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677421F9-B9E6-4848-A9E2-32CE8C1C3E5D}" type="slidenum">
              <a:rPr lang="en-US"/>
              <a:pPr>
                <a:defRPr/>
              </a:pPr>
              <a:t>‹#›</a:t>
            </a:fld>
            <a:endParaRPr lang="en-US" dirty="0"/>
          </a:p>
        </p:txBody>
      </p:sp>
    </p:spTree>
    <p:extLst>
      <p:ext uri="{BB962C8B-B14F-4D97-AF65-F5344CB8AC3E}">
        <p14:creationId xmlns:p14="http://schemas.microsoft.com/office/powerpoint/2010/main" val="1326501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7421F9-B9E6-4848-A9E2-32CE8C1C3E5D}" type="slidenum">
              <a:rPr lang="en-US" smtClean="0"/>
              <a:pPr>
                <a:defRPr/>
              </a:pPr>
              <a:t>1</a:t>
            </a:fld>
            <a:endParaRPr lang="en-US" dirty="0"/>
          </a:p>
        </p:txBody>
      </p:sp>
    </p:spTree>
    <p:extLst>
      <p:ext uri="{BB962C8B-B14F-4D97-AF65-F5344CB8AC3E}">
        <p14:creationId xmlns:p14="http://schemas.microsoft.com/office/powerpoint/2010/main" val="309936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7421F9-B9E6-4848-A9E2-32CE8C1C3E5D}" type="slidenum">
              <a:rPr lang="en-US" smtClean="0"/>
              <a:pPr>
                <a:defRPr/>
              </a:pPr>
              <a:t>23</a:t>
            </a:fld>
            <a:endParaRPr lang="en-US" dirty="0"/>
          </a:p>
        </p:txBody>
      </p:sp>
    </p:spTree>
    <p:extLst>
      <p:ext uri="{BB962C8B-B14F-4D97-AF65-F5344CB8AC3E}">
        <p14:creationId xmlns:p14="http://schemas.microsoft.com/office/powerpoint/2010/main" val="7785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28E7E-AAF9-4569-8416-4A744AF7078F}" type="slidenum">
              <a:rPr lang="en-US">
                <a:solidFill>
                  <a:srgbClr val="000000"/>
                </a:solidFill>
              </a:rPr>
              <a:pPr/>
              <a:t>30</a:t>
            </a:fld>
            <a:endParaRPr lang="en-US">
              <a:solidFill>
                <a:srgbClr val="000000"/>
              </a:solidFill>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28E7E-AAF9-4569-8416-4A744AF7078F}" type="slidenum">
              <a:rPr lang="en-US">
                <a:solidFill>
                  <a:srgbClr val="000000"/>
                </a:solidFill>
              </a:rPr>
              <a:pPr/>
              <a:t>31</a:t>
            </a:fld>
            <a:endParaRPr lang="en-US">
              <a:solidFill>
                <a:srgbClr val="000000"/>
              </a:solidFill>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148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28E7E-AAF9-4569-8416-4A744AF7078F}" type="slidenum">
              <a:rPr lang="en-US">
                <a:solidFill>
                  <a:srgbClr val="000000"/>
                </a:solidFill>
              </a:rPr>
              <a:pPr/>
              <a:t>32</a:t>
            </a:fld>
            <a:endParaRPr lang="en-US">
              <a:solidFill>
                <a:srgbClr val="000000"/>
              </a:solidFill>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018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28E7E-AAF9-4569-8416-4A744AF7078F}" type="slidenum">
              <a:rPr lang="en-US">
                <a:solidFill>
                  <a:srgbClr val="000000"/>
                </a:solidFill>
              </a:rPr>
              <a:pPr/>
              <a:t>33</a:t>
            </a:fld>
            <a:endParaRPr lang="en-US">
              <a:solidFill>
                <a:srgbClr val="000000"/>
              </a:solidFill>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975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defRPr/>
            </a:lvl1pPr>
            <a:lvl2pPr>
              <a:spcBef>
                <a:spcPts val="600"/>
              </a:spcBef>
              <a:defRPr sz="1600"/>
            </a:lvl2pPr>
            <a:lvl3pPr>
              <a:spcBef>
                <a:spcPts val="600"/>
              </a:spcBef>
              <a:defRPr sz="1400"/>
            </a:lvl3pPr>
            <a:lvl4pPr>
              <a:spcBef>
                <a:spcPts val="600"/>
              </a:spcBef>
              <a:defRPr sz="1200"/>
            </a:lvl4pPr>
            <a:lvl5pPr>
              <a:spcBef>
                <a:spcPts val="600"/>
              </a:spcBef>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097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1" y="401639"/>
            <a:ext cx="8304213"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94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6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36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1"/>
          <p:cNvSpPr txBox="1">
            <a:spLocks noChangeArrowheads="1"/>
          </p:cNvSpPr>
          <p:nvPr userDrawn="1"/>
        </p:nvSpPr>
        <p:spPr bwMode="auto">
          <a:xfrm>
            <a:off x="3133696" y="2019302"/>
            <a:ext cx="2876614" cy="9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5" tIns="45702" rIns="91405" bIns="45702">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5384" dirty="0">
                <a:solidFill>
                  <a:schemeClr val="bg1"/>
                </a:solidFill>
                <a:latin typeface="Franklin Gothic Demi" pitchFamily="34" charset="0"/>
              </a:rPr>
              <a:t>Question</a:t>
            </a:r>
          </a:p>
        </p:txBody>
      </p:sp>
      <p:sp>
        <p:nvSpPr>
          <p:cNvPr id="4" name="TextBox 9" hidden="1"/>
          <p:cNvSpPr txBox="1">
            <a:spLocks noChangeArrowheads="1"/>
          </p:cNvSpPr>
          <p:nvPr userDrawn="1"/>
        </p:nvSpPr>
        <p:spPr bwMode="auto">
          <a:xfrm>
            <a:off x="-852" y="4841876"/>
            <a:ext cx="2369486" cy="26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l"/>
            <a:r>
              <a:rPr lang="en-US" altLang="en-US" sz="1125" dirty="0">
                <a:solidFill>
                  <a:schemeClr val="bg1"/>
                </a:solidFill>
                <a:latin typeface="Gill Sans MT" panose="020B0502020104020203" pitchFamily="34" charset="0"/>
              </a:rPr>
              <a:t>September 2, 2015</a:t>
            </a:r>
          </a:p>
        </p:txBody>
      </p:sp>
    </p:spTree>
    <p:extLst>
      <p:ext uri="{BB962C8B-B14F-4D97-AF65-F5344CB8AC3E}">
        <p14:creationId xmlns:p14="http://schemas.microsoft.com/office/powerpoint/2010/main" val="3685689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2" y="401640"/>
            <a:ext cx="8304213"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9" hidden="1"/>
          <p:cNvSpPr txBox="1">
            <a:spLocks noChangeArrowheads="1"/>
          </p:cNvSpPr>
          <p:nvPr userDrawn="1"/>
        </p:nvSpPr>
        <p:spPr bwMode="auto">
          <a:xfrm>
            <a:off x="-852" y="4841876"/>
            <a:ext cx="2369486" cy="26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l"/>
            <a:r>
              <a:rPr lang="en-US" altLang="en-US" sz="1125" dirty="0">
                <a:solidFill>
                  <a:schemeClr val="bg1"/>
                </a:solidFill>
                <a:latin typeface="Gill Sans MT" panose="020B0502020104020203" pitchFamily="34" charset="0"/>
              </a:rPr>
              <a:t>September 2, 2015</a:t>
            </a:r>
          </a:p>
        </p:txBody>
      </p:sp>
    </p:spTree>
    <p:extLst>
      <p:ext uri="{BB962C8B-B14F-4D97-AF65-F5344CB8AC3E}">
        <p14:creationId xmlns:p14="http://schemas.microsoft.com/office/powerpoint/2010/main" val="1647145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56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defRPr/>
            </a:lvl1pPr>
            <a:lvl2pPr>
              <a:spcBef>
                <a:spcPts val="600"/>
              </a:spcBef>
              <a:defRPr sz="1600"/>
            </a:lvl2pPr>
            <a:lvl3pPr>
              <a:spcBef>
                <a:spcPts val="600"/>
              </a:spcBef>
              <a:defRPr sz="1400"/>
            </a:lvl3pPr>
            <a:lvl4pPr>
              <a:spcBef>
                <a:spcPts val="600"/>
              </a:spcBef>
              <a:defRPr sz="1200"/>
            </a:lvl4pPr>
            <a:lvl5pPr>
              <a:spcBef>
                <a:spcPts val="600"/>
              </a:spcBef>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02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81110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93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4"/>
            <a:ext cx="2133600" cy="274637"/>
          </a:xfrm>
          <a:prstGeom prst="rect">
            <a:avLst/>
          </a:prstGeom>
        </p:spPr>
        <p:txBody>
          <a:bodyPr/>
          <a:lstStyle>
            <a:lvl1pPr>
              <a:defRPr/>
            </a:lvl1pPr>
          </a:lstStyle>
          <a:p>
            <a:pPr>
              <a:defRPr/>
            </a:pPr>
            <a:r>
              <a:rPr lang="en-US" dirty="0"/>
              <a:t>June 16, 2015</a:t>
            </a:r>
          </a:p>
        </p:txBody>
      </p:sp>
      <p:sp>
        <p:nvSpPr>
          <p:cNvPr id="3" name="Footer Placeholder 4"/>
          <p:cNvSpPr>
            <a:spLocks noGrp="1"/>
          </p:cNvSpPr>
          <p:nvPr>
            <p:ph type="ftr" sz="quarter" idx="11"/>
          </p:nvPr>
        </p:nvSpPr>
        <p:spPr>
          <a:xfrm>
            <a:off x="3124202" y="4767264"/>
            <a:ext cx="2895600" cy="274637"/>
          </a:xfrm>
          <a:prstGeom prst="rect">
            <a:avLst/>
          </a:prstGeom>
        </p:spPr>
        <p:txBody>
          <a:bodyPr/>
          <a:lstStyle>
            <a:lvl1pPr>
              <a:defRPr/>
            </a:lvl1pPr>
          </a:lstStyle>
          <a:p>
            <a:pPr>
              <a:defRPr/>
            </a:pPr>
            <a:r>
              <a:rPr lang="en-US" dirty="0"/>
              <a:t>www.novoco.com</a:t>
            </a:r>
          </a:p>
        </p:txBody>
      </p:sp>
      <p:sp>
        <p:nvSpPr>
          <p:cNvPr id="4" name="Slide Number Placeholder 5"/>
          <p:cNvSpPr>
            <a:spLocks noGrp="1"/>
          </p:cNvSpPr>
          <p:nvPr>
            <p:ph type="sldNum" sz="quarter" idx="12"/>
          </p:nvPr>
        </p:nvSpPr>
        <p:spPr>
          <a:xfrm>
            <a:off x="6553200" y="4767264"/>
            <a:ext cx="2133600" cy="274637"/>
          </a:xfrm>
          <a:prstGeom prst="rect">
            <a:avLst/>
          </a:prstGeom>
        </p:spPr>
        <p:txBody>
          <a:bodyPr/>
          <a:lstStyle>
            <a:lvl1pPr>
              <a:defRPr/>
            </a:lvl1pPr>
          </a:lstStyle>
          <a:p>
            <a:pPr>
              <a:defRPr/>
            </a:pPr>
            <a:fld id="{389C9BDA-528E-4248-8505-177A0A99214F}" type="slidenum">
              <a:rPr lang="en-US"/>
              <a:pPr>
                <a:defRPr/>
              </a:pPr>
              <a:t>‹#›</a:t>
            </a:fld>
            <a:endParaRPr lang="en-US" dirty="0"/>
          </a:p>
        </p:txBody>
      </p:sp>
      <p:grpSp>
        <p:nvGrpSpPr>
          <p:cNvPr id="5" name="Group 4"/>
          <p:cNvGrpSpPr/>
          <p:nvPr userDrawn="1"/>
        </p:nvGrpSpPr>
        <p:grpSpPr>
          <a:xfrm>
            <a:off x="-1484670" y="-358990"/>
            <a:ext cx="12168302" cy="5502490"/>
            <a:chOff x="-1484670" y="-358990"/>
            <a:chExt cx="12168302" cy="5502490"/>
          </a:xfrm>
        </p:grpSpPr>
        <p:grpSp>
          <p:nvGrpSpPr>
            <p:cNvPr id="6" name="Group 5"/>
            <p:cNvGrpSpPr/>
            <p:nvPr/>
          </p:nvGrpSpPr>
          <p:grpSpPr>
            <a:xfrm>
              <a:off x="-1484670" y="-358990"/>
              <a:ext cx="12168302" cy="5502490"/>
              <a:chOff x="-1979560" y="-478653"/>
              <a:chExt cx="16224405" cy="7336653"/>
            </a:xfrm>
          </p:grpSpPr>
          <p:sp>
            <p:nvSpPr>
              <p:cNvPr id="9" name="Rectangle 8"/>
              <p:cNvSpPr/>
              <p:nvPr/>
            </p:nvSpPr>
            <p:spPr>
              <a:xfrm>
                <a:off x="-1979560" y="-183536"/>
                <a:ext cx="16224405" cy="7041536"/>
              </a:xfrm>
              <a:prstGeom prst="rect">
                <a:avLst/>
              </a:prstGeom>
              <a:solidFill>
                <a:srgbClr val="C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54859" y="-478653"/>
                <a:ext cx="15092559" cy="6066653"/>
                <a:chOff x="-954859" y="-478653"/>
                <a:chExt cx="15092559" cy="6066653"/>
              </a:xfrm>
            </p:grpSpPr>
            <p:sp>
              <p:nvSpPr>
                <p:cNvPr id="11" name="Freeform 10"/>
                <p:cNvSpPr/>
                <p:nvPr/>
              </p:nvSpPr>
              <p:spPr>
                <a:xfrm>
                  <a:off x="6683009" y="3214757"/>
                  <a:ext cx="2605202" cy="1021792"/>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Freeform 11"/>
                <p:cNvSpPr/>
                <p:nvPr/>
              </p:nvSpPr>
              <p:spPr>
                <a:xfrm>
                  <a:off x="-954859" y="-305532"/>
                  <a:ext cx="3850459" cy="1697341"/>
                </a:xfrm>
                <a:custGeom>
                  <a:avLst/>
                  <a:gdLst>
                    <a:gd name="connsiteX0" fmla="*/ 723900 w 3790950"/>
                    <a:gd name="connsiteY0" fmla="*/ 1704975 h 1909214"/>
                    <a:gd name="connsiteX1" fmla="*/ 904875 w 3790950"/>
                    <a:gd name="connsiteY1" fmla="*/ 1733550 h 1909214"/>
                    <a:gd name="connsiteX2" fmla="*/ 1019175 w 3790950"/>
                    <a:gd name="connsiteY2" fmla="*/ 1771650 h 1909214"/>
                    <a:gd name="connsiteX3" fmla="*/ 1076325 w 3790950"/>
                    <a:gd name="connsiteY3" fmla="*/ 1790700 h 1909214"/>
                    <a:gd name="connsiteX4" fmla="*/ 1104900 w 3790950"/>
                    <a:gd name="connsiteY4" fmla="*/ 1809750 h 1909214"/>
                    <a:gd name="connsiteX5" fmla="*/ 1133475 w 3790950"/>
                    <a:gd name="connsiteY5" fmla="*/ 1819275 h 1909214"/>
                    <a:gd name="connsiteX6" fmla="*/ 1219200 w 3790950"/>
                    <a:gd name="connsiteY6" fmla="*/ 1847850 h 1909214"/>
                    <a:gd name="connsiteX7" fmla="*/ 1247775 w 3790950"/>
                    <a:gd name="connsiteY7" fmla="*/ 1866900 h 1909214"/>
                    <a:gd name="connsiteX8" fmla="*/ 1343025 w 3790950"/>
                    <a:gd name="connsiteY8" fmla="*/ 1885950 h 1909214"/>
                    <a:gd name="connsiteX9" fmla="*/ 1695450 w 3790950"/>
                    <a:gd name="connsiteY9" fmla="*/ 1885950 h 1909214"/>
                    <a:gd name="connsiteX10" fmla="*/ 1743075 w 3790950"/>
                    <a:gd name="connsiteY10" fmla="*/ 1876425 h 1909214"/>
                    <a:gd name="connsiteX11" fmla="*/ 1866900 w 3790950"/>
                    <a:gd name="connsiteY11" fmla="*/ 1857375 h 1909214"/>
                    <a:gd name="connsiteX12" fmla="*/ 1962150 w 3790950"/>
                    <a:gd name="connsiteY12" fmla="*/ 1838325 h 1909214"/>
                    <a:gd name="connsiteX13" fmla="*/ 2171700 w 3790950"/>
                    <a:gd name="connsiteY13" fmla="*/ 1847850 h 1909214"/>
                    <a:gd name="connsiteX14" fmla="*/ 2200275 w 3790950"/>
                    <a:gd name="connsiteY14" fmla="*/ 1857375 h 1909214"/>
                    <a:gd name="connsiteX15" fmla="*/ 2352675 w 3790950"/>
                    <a:gd name="connsiteY15" fmla="*/ 1876425 h 1909214"/>
                    <a:gd name="connsiteX16" fmla="*/ 2419350 w 3790950"/>
                    <a:gd name="connsiteY16" fmla="*/ 1895475 h 1909214"/>
                    <a:gd name="connsiteX17" fmla="*/ 2771775 w 3790950"/>
                    <a:gd name="connsiteY17" fmla="*/ 1885950 h 1909214"/>
                    <a:gd name="connsiteX18" fmla="*/ 2828925 w 3790950"/>
                    <a:gd name="connsiteY18" fmla="*/ 1876425 h 1909214"/>
                    <a:gd name="connsiteX19" fmla="*/ 2933700 w 3790950"/>
                    <a:gd name="connsiteY19" fmla="*/ 1866900 h 1909214"/>
                    <a:gd name="connsiteX20" fmla="*/ 3086100 w 3790950"/>
                    <a:gd name="connsiteY20" fmla="*/ 1838325 h 1909214"/>
                    <a:gd name="connsiteX21" fmla="*/ 3152775 w 3790950"/>
                    <a:gd name="connsiteY21" fmla="*/ 1819275 h 1909214"/>
                    <a:gd name="connsiteX22" fmla="*/ 3200400 w 3790950"/>
                    <a:gd name="connsiteY22" fmla="*/ 1809750 h 1909214"/>
                    <a:gd name="connsiteX23" fmla="*/ 3371850 w 3790950"/>
                    <a:gd name="connsiteY23" fmla="*/ 1790700 h 1909214"/>
                    <a:gd name="connsiteX24" fmla="*/ 3409950 w 3790950"/>
                    <a:gd name="connsiteY24" fmla="*/ 1781175 h 1909214"/>
                    <a:gd name="connsiteX25" fmla="*/ 3467100 w 3790950"/>
                    <a:gd name="connsiteY25" fmla="*/ 1743075 h 1909214"/>
                    <a:gd name="connsiteX26" fmla="*/ 3505200 w 3790950"/>
                    <a:gd name="connsiteY26" fmla="*/ 1733550 h 1909214"/>
                    <a:gd name="connsiteX27" fmla="*/ 3562350 w 3790950"/>
                    <a:gd name="connsiteY27" fmla="*/ 1685925 h 1909214"/>
                    <a:gd name="connsiteX28" fmla="*/ 3619500 w 3790950"/>
                    <a:gd name="connsiteY28" fmla="*/ 1638300 h 1909214"/>
                    <a:gd name="connsiteX29" fmla="*/ 3657600 w 3790950"/>
                    <a:gd name="connsiteY29" fmla="*/ 1581150 h 1909214"/>
                    <a:gd name="connsiteX30" fmla="*/ 3676650 w 3790950"/>
                    <a:gd name="connsiteY30" fmla="*/ 1552575 h 1909214"/>
                    <a:gd name="connsiteX31" fmla="*/ 3705225 w 3790950"/>
                    <a:gd name="connsiteY31" fmla="*/ 1524000 h 1909214"/>
                    <a:gd name="connsiteX32" fmla="*/ 3714750 w 3790950"/>
                    <a:gd name="connsiteY32" fmla="*/ 1495425 h 1909214"/>
                    <a:gd name="connsiteX33" fmla="*/ 3762375 w 3790950"/>
                    <a:gd name="connsiteY33" fmla="*/ 1428750 h 1909214"/>
                    <a:gd name="connsiteX34" fmla="*/ 3771900 w 3790950"/>
                    <a:gd name="connsiteY34" fmla="*/ 1400175 h 1909214"/>
                    <a:gd name="connsiteX35" fmla="*/ 3781425 w 3790950"/>
                    <a:gd name="connsiteY35" fmla="*/ 1333500 h 1909214"/>
                    <a:gd name="connsiteX36" fmla="*/ 3790950 w 3790950"/>
                    <a:gd name="connsiteY36" fmla="*/ 1304925 h 1909214"/>
                    <a:gd name="connsiteX37" fmla="*/ 3781425 w 3790950"/>
                    <a:gd name="connsiteY37" fmla="*/ 1047750 h 1909214"/>
                    <a:gd name="connsiteX38" fmla="*/ 3762375 w 3790950"/>
                    <a:gd name="connsiteY38" fmla="*/ 1019175 h 1909214"/>
                    <a:gd name="connsiteX39" fmla="*/ 3733800 w 3790950"/>
                    <a:gd name="connsiteY39" fmla="*/ 981075 h 1909214"/>
                    <a:gd name="connsiteX40" fmla="*/ 3676650 w 3790950"/>
                    <a:gd name="connsiteY40" fmla="*/ 923925 h 1909214"/>
                    <a:gd name="connsiteX41" fmla="*/ 3657600 w 3790950"/>
                    <a:gd name="connsiteY41" fmla="*/ 885825 h 1909214"/>
                    <a:gd name="connsiteX42" fmla="*/ 3619500 w 3790950"/>
                    <a:gd name="connsiteY42" fmla="*/ 828675 h 1909214"/>
                    <a:gd name="connsiteX43" fmla="*/ 3609975 w 3790950"/>
                    <a:gd name="connsiteY43" fmla="*/ 800100 h 1909214"/>
                    <a:gd name="connsiteX44" fmla="*/ 3581400 w 3790950"/>
                    <a:gd name="connsiteY44" fmla="*/ 781050 h 1909214"/>
                    <a:gd name="connsiteX45" fmla="*/ 3533775 w 3790950"/>
                    <a:gd name="connsiteY45" fmla="*/ 742950 h 1909214"/>
                    <a:gd name="connsiteX46" fmla="*/ 3514725 w 3790950"/>
                    <a:gd name="connsiteY46" fmla="*/ 714375 h 1909214"/>
                    <a:gd name="connsiteX47" fmla="*/ 3486150 w 3790950"/>
                    <a:gd name="connsiteY47" fmla="*/ 704850 h 1909214"/>
                    <a:gd name="connsiteX48" fmla="*/ 3457575 w 3790950"/>
                    <a:gd name="connsiteY48" fmla="*/ 685800 h 1909214"/>
                    <a:gd name="connsiteX49" fmla="*/ 3400425 w 3790950"/>
                    <a:gd name="connsiteY49" fmla="*/ 666750 h 1909214"/>
                    <a:gd name="connsiteX50" fmla="*/ 3371850 w 3790950"/>
                    <a:gd name="connsiteY50" fmla="*/ 657225 h 1909214"/>
                    <a:gd name="connsiteX51" fmla="*/ 3314700 w 3790950"/>
                    <a:gd name="connsiteY51" fmla="*/ 628650 h 1909214"/>
                    <a:gd name="connsiteX52" fmla="*/ 3286125 w 3790950"/>
                    <a:gd name="connsiteY52" fmla="*/ 609600 h 1909214"/>
                    <a:gd name="connsiteX53" fmla="*/ 3257550 w 3790950"/>
                    <a:gd name="connsiteY53" fmla="*/ 600075 h 1909214"/>
                    <a:gd name="connsiteX54" fmla="*/ 3190875 w 3790950"/>
                    <a:gd name="connsiteY54" fmla="*/ 552450 h 1909214"/>
                    <a:gd name="connsiteX55" fmla="*/ 3162300 w 3790950"/>
                    <a:gd name="connsiteY55" fmla="*/ 542925 h 1909214"/>
                    <a:gd name="connsiteX56" fmla="*/ 3067050 w 3790950"/>
                    <a:gd name="connsiteY56" fmla="*/ 476250 h 1909214"/>
                    <a:gd name="connsiteX57" fmla="*/ 3038475 w 3790950"/>
                    <a:gd name="connsiteY57" fmla="*/ 457200 h 1909214"/>
                    <a:gd name="connsiteX58" fmla="*/ 2990850 w 3790950"/>
                    <a:gd name="connsiteY58" fmla="*/ 447675 h 1909214"/>
                    <a:gd name="connsiteX59" fmla="*/ 2933700 w 3790950"/>
                    <a:gd name="connsiteY59" fmla="*/ 419100 h 1909214"/>
                    <a:gd name="connsiteX60" fmla="*/ 2857500 w 3790950"/>
                    <a:gd name="connsiteY60" fmla="*/ 381000 h 1909214"/>
                    <a:gd name="connsiteX61" fmla="*/ 2800350 w 3790950"/>
                    <a:gd name="connsiteY61" fmla="*/ 361950 h 1909214"/>
                    <a:gd name="connsiteX62" fmla="*/ 2705100 w 3790950"/>
                    <a:gd name="connsiteY62" fmla="*/ 323850 h 1909214"/>
                    <a:gd name="connsiteX63" fmla="*/ 2638425 w 3790950"/>
                    <a:gd name="connsiteY63" fmla="*/ 304800 h 1909214"/>
                    <a:gd name="connsiteX64" fmla="*/ 2581275 w 3790950"/>
                    <a:gd name="connsiteY64" fmla="*/ 285750 h 1909214"/>
                    <a:gd name="connsiteX65" fmla="*/ 2552700 w 3790950"/>
                    <a:gd name="connsiteY65" fmla="*/ 257175 h 1909214"/>
                    <a:gd name="connsiteX66" fmla="*/ 2524125 w 3790950"/>
                    <a:gd name="connsiteY66" fmla="*/ 247650 h 1909214"/>
                    <a:gd name="connsiteX67" fmla="*/ 2505075 w 3790950"/>
                    <a:gd name="connsiteY67" fmla="*/ 219075 h 1909214"/>
                    <a:gd name="connsiteX68" fmla="*/ 2466975 w 3790950"/>
                    <a:gd name="connsiteY68" fmla="*/ 200025 h 1909214"/>
                    <a:gd name="connsiteX69" fmla="*/ 2409825 w 3790950"/>
                    <a:gd name="connsiteY69" fmla="*/ 161925 h 1909214"/>
                    <a:gd name="connsiteX70" fmla="*/ 2381250 w 3790950"/>
                    <a:gd name="connsiteY70" fmla="*/ 142875 h 1909214"/>
                    <a:gd name="connsiteX71" fmla="*/ 2352675 w 3790950"/>
                    <a:gd name="connsiteY71" fmla="*/ 123825 h 1909214"/>
                    <a:gd name="connsiteX72" fmla="*/ 2286000 w 3790950"/>
                    <a:gd name="connsiteY72" fmla="*/ 104775 h 1909214"/>
                    <a:gd name="connsiteX73" fmla="*/ 2200275 w 3790950"/>
                    <a:gd name="connsiteY73" fmla="*/ 76200 h 1909214"/>
                    <a:gd name="connsiteX74" fmla="*/ 2171700 w 3790950"/>
                    <a:gd name="connsiteY74" fmla="*/ 66675 h 1909214"/>
                    <a:gd name="connsiteX75" fmla="*/ 2133600 w 3790950"/>
                    <a:gd name="connsiteY75" fmla="*/ 57150 h 1909214"/>
                    <a:gd name="connsiteX76" fmla="*/ 2105025 w 3790950"/>
                    <a:gd name="connsiteY76" fmla="*/ 47625 h 1909214"/>
                    <a:gd name="connsiteX77" fmla="*/ 2019300 w 3790950"/>
                    <a:gd name="connsiteY77" fmla="*/ 28575 h 1909214"/>
                    <a:gd name="connsiteX78" fmla="*/ 1905000 w 3790950"/>
                    <a:gd name="connsiteY78" fmla="*/ 19050 h 1909214"/>
                    <a:gd name="connsiteX79" fmla="*/ 1809750 w 3790950"/>
                    <a:gd name="connsiteY79" fmla="*/ 0 h 1909214"/>
                    <a:gd name="connsiteX80" fmla="*/ 1600200 w 3790950"/>
                    <a:gd name="connsiteY80" fmla="*/ 9525 h 1909214"/>
                    <a:gd name="connsiteX81" fmla="*/ 1562100 w 3790950"/>
                    <a:gd name="connsiteY81" fmla="*/ 19050 h 1909214"/>
                    <a:gd name="connsiteX82" fmla="*/ 1466850 w 3790950"/>
                    <a:gd name="connsiteY82" fmla="*/ 76200 h 1909214"/>
                    <a:gd name="connsiteX83" fmla="*/ 1438275 w 3790950"/>
                    <a:gd name="connsiteY83" fmla="*/ 95250 h 1909214"/>
                    <a:gd name="connsiteX84" fmla="*/ 1409700 w 3790950"/>
                    <a:gd name="connsiteY84" fmla="*/ 114300 h 1909214"/>
                    <a:gd name="connsiteX85" fmla="*/ 1371600 w 3790950"/>
                    <a:gd name="connsiteY85" fmla="*/ 142875 h 1909214"/>
                    <a:gd name="connsiteX86" fmla="*/ 1343025 w 3790950"/>
                    <a:gd name="connsiteY86" fmla="*/ 161925 h 1909214"/>
                    <a:gd name="connsiteX87" fmla="*/ 1285875 w 3790950"/>
                    <a:gd name="connsiteY87" fmla="*/ 228600 h 1909214"/>
                    <a:gd name="connsiteX88" fmla="*/ 1257300 w 3790950"/>
                    <a:gd name="connsiteY88" fmla="*/ 285750 h 1909214"/>
                    <a:gd name="connsiteX89" fmla="*/ 1247775 w 3790950"/>
                    <a:gd name="connsiteY89" fmla="*/ 314325 h 1909214"/>
                    <a:gd name="connsiteX90" fmla="*/ 1152525 w 3790950"/>
                    <a:gd name="connsiteY90" fmla="*/ 428625 h 1909214"/>
                    <a:gd name="connsiteX91" fmla="*/ 1085850 w 3790950"/>
                    <a:gd name="connsiteY91" fmla="*/ 466725 h 1909214"/>
                    <a:gd name="connsiteX92" fmla="*/ 1047750 w 3790950"/>
                    <a:gd name="connsiteY92" fmla="*/ 485775 h 1909214"/>
                    <a:gd name="connsiteX93" fmla="*/ 1019175 w 3790950"/>
                    <a:gd name="connsiteY93" fmla="*/ 504825 h 1909214"/>
                    <a:gd name="connsiteX94" fmla="*/ 990600 w 3790950"/>
                    <a:gd name="connsiteY94" fmla="*/ 514350 h 1909214"/>
                    <a:gd name="connsiteX95" fmla="*/ 933450 w 3790950"/>
                    <a:gd name="connsiteY95" fmla="*/ 552450 h 1909214"/>
                    <a:gd name="connsiteX96" fmla="*/ 904875 w 3790950"/>
                    <a:gd name="connsiteY96" fmla="*/ 561975 h 1909214"/>
                    <a:gd name="connsiteX97" fmla="*/ 866775 w 3790950"/>
                    <a:gd name="connsiteY97" fmla="*/ 581025 h 1909214"/>
                    <a:gd name="connsiteX98" fmla="*/ 800100 w 3790950"/>
                    <a:gd name="connsiteY98" fmla="*/ 600075 h 1909214"/>
                    <a:gd name="connsiteX99" fmla="*/ 762000 w 3790950"/>
                    <a:gd name="connsiteY99" fmla="*/ 619125 h 1909214"/>
                    <a:gd name="connsiteX100" fmla="*/ 733425 w 3790950"/>
                    <a:gd name="connsiteY100" fmla="*/ 638175 h 1909214"/>
                    <a:gd name="connsiteX101" fmla="*/ 685800 w 3790950"/>
                    <a:gd name="connsiteY101" fmla="*/ 647700 h 1909214"/>
                    <a:gd name="connsiteX102" fmla="*/ 647700 w 3790950"/>
                    <a:gd name="connsiteY102" fmla="*/ 666750 h 1909214"/>
                    <a:gd name="connsiteX103" fmla="*/ 619125 w 3790950"/>
                    <a:gd name="connsiteY103" fmla="*/ 676275 h 1909214"/>
                    <a:gd name="connsiteX104" fmla="*/ 542925 w 3790950"/>
                    <a:gd name="connsiteY104" fmla="*/ 714375 h 1909214"/>
                    <a:gd name="connsiteX105" fmla="*/ 485775 w 3790950"/>
                    <a:gd name="connsiteY105" fmla="*/ 733425 h 1909214"/>
                    <a:gd name="connsiteX106" fmla="*/ 447675 w 3790950"/>
                    <a:gd name="connsiteY106" fmla="*/ 752475 h 1909214"/>
                    <a:gd name="connsiteX107" fmla="*/ 409575 w 3790950"/>
                    <a:gd name="connsiteY107" fmla="*/ 762000 h 1909214"/>
                    <a:gd name="connsiteX108" fmla="*/ 371475 w 3790950"/>
                    <a:gd name="connsiteY108" fmla="*/ 781050 h 1909214"/>
                    <a:gd name="connsiteX109" fmla="*/ 295275 w 3790950"/>
                    <a:gd name="connsiteY109" fmla="*/ 828675 h 1909214"/>
                    <a:gd name="connsiteX110" fmla="*/ 238125 w 3790950"/>
                    <a:gd name="connsiteY110" fmla="*/ 857250 h 1909214"/>
                    <a:gd name="connsiteX111" fmla="*/ 209550 w 3790950"/>
                    <a:gd name="connsiteY111" fmla="*/ 866775 h 1909214"/>
                    <a:gd name="connsiteX112" fmla="*/ 133350 w 3790950"/>
                    <a:gd name="connsiteY112" fmla="*/ 923925 h 1909214"/>
                    <a:gd name="connsiteX113" fmla="*/ 76200 w 3790950"/>
                    <a:gd name="connsiteY113" fmla="*/ 981075 h 1909214"/>
                    <a:gd name="connsiteX114" fmla="*/ 28575 w 3790950"/>
                    <a:gd name="connsiteY114" fmla="*/ 1047750 h 1909214"/>
                    <a:gd name="connsiteX115" fmla="*/ 0 w 3790950"/>
                    <a:gd name="connsiteY115" fmla="*/ 1152525 h 1909214"/>
                    <a:gd name="connsiteX116" fmla="*/ 9525 w 3790950"/>
                    <a:gd name="connsiteY116" fmla="*/ 1343025 h 1909214"/>
                    <a:gd name="connsiteX117" fmla="*/ 19050 w 3790950"/>
                    <a:gd name="connsiteY117" fmla="*/ 1371600 h 1909214"/>
                    <a:gd name="connsiteX118" fmla="*/ 76200 w 3790950"/>
                    <a:gd name="connsiteY118" fmla="*/ 1438275 h 1909214"/>
                    <a:gd name="connsiteX119" fmla="*/ 114300 w 3790950"/>
                    <a:gd name="connsiteY119" fmla="*/ 1466850 h 1909214"/>
                    <a:gd name="connsiteX120" fmla="*/ 133350 w 3790950"/>
                    <a:gd name="connsiteY120" fmla="*/ 1495425 h 1909214"/>
                    <a:gd name="connsiteX121" fmla="*/ 190500 w 3790950"/>
                    <a:gd name="connsiteY121" fmla="*/ 1533525 h 1909214"/>
                    <a:gd name="connsiteX122" fmla="*/ 219075 w 3790950"/>
                    <a:gd name="connsiteY122" fmla="*/ 1552575 h 1909214"/>
                    <a:gd name="connsiteX123" fmla="*/ 247650 w 3790950"/>
                    <a:gd name="connsiteY123" fmla="*/ 1571625 h 1909214"/>
                    <a:gd name="connsiteX124" fmla="*/ 276225 w 3790950"/>
                    <a:gd name="connsiteY124" fmla="*/ 1581150 h 1909214"/>
                    <a:gd name="connsiteX125" fmla="*/ 295275 w 3790950"/>
                    <a:gd name="connsiteY125" fmla="*/ 1609725 h 1909214"/>
                    <a:gd name="connsiteX126" fmla="*/ 323850 w 3790950"/>
                    <a:gd name="connsiteY126" fmla="*/ 1628775 h 1909214"/>
                    <a:gd name="connsiteX127" fmla="*/ 390525 w 3790950"/>
                    <a:gd name="connsiteY127" fmla="*/ 1647825 h 1909214"/>
                    <a:gd name="connsiteX128" fmla="*/ 419100 w 3790950"/>
                    <a:gd name="connsiteY128" fmla="*/ 1666875 h 1909214"/>
                    <a:gd name="connsiteX129" fmla="*/ 457200 w 3790950"/>
                    <a:gd name="connsiteY129" fmla="*/ 1676400 h 1909214"/>
                    <a:gd name="connsiteX130" fmla="*/ 571500 w 3790950"/>
                    <a:gd name="connsiteY130" fmla="*/ 1695450 h 1909214"/>
                    <a:gd name="connsiteX131" fmla="*/ 676275 w 3790950"/>
                    <a:gd name="connsiteY131" fmla="*/ 1714500 h 1909214"/>
                    <a:gd name="connsiteX132" fmla="*/ 723900 w 3790950"/>
                    <a:gd name="connsiteY132" fmla="*/ 1704975 h 190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790950" h="1909214">
                      <a:moveTo>
                        <a:pt x="723900" y="1704975"/>
                      </a:moveTo>
                      <a:cubicBezTo>
                        <a:pt x="784225" y="1714500"/>
                        <a:pt x="846937" y="1714237"/>
                        <a:pt x="904875" y="1733550"/>
                      </a:cubicBezTo>
                      <a:lnTo>
                        <a:pt x="1019175" y="1771650"/>
                      </a:lnTo>
                      <a:cubicBezTo>
                        <a:pt x="1038225" y="1778000"/>
                        <a:pt x="1059617" y="1779561"/>
                        <a:pt x="1076325" y="1790700"/>
                      </a:cubicBezTo>
                      <a:cubicBezTo>
                        <a:pt x="1085850" y="1797050"/>
                        <a:pt x="1094661" y="1804630"/>
                        <a:pt x="1104900" y="1809750"/>
                      </a:cubicBezTo>
                      <a:cubicBezTo>
                        <a:pt x="1113880" y="1814240"/>
                        <a:pt x="1124074" y="1815750"/>
                        <a:pt x="1133475" y="1819275"/>
                      </a:cubicBezTo>
                      <a:cubicBezTo>
                        <a:pt x="1205210" y="1846176"/>
                        <a:pt x="1155359" y="1831890"/>
                        <a:pt x="1219200" y="1847850"/>
                      </a:cubicBezTo>
                      <a:cubicBezTo>
                        <a:pt x="1228725" y="1854200"/>
                        <a:pt x="1237536" y="1861780"/>
                        <a:pt x="1247775" y="1866900"/>
                      </a:cubicBezTo>
                      <a:cubicBezTo>
                        <a:pt x="1274374" y="1880200"/>
                        <a:pt x="1318454" y="1882440"/>
                        <a:pt x="1343025" y="1885950"/>
                      </a:cubicBezTo>
                      <a:cubicBezTo>
                        <a:pt x="1472290" y="1929038"/>
                        <a:pt x="1380550" y="1902099"/>
                        <a:pt x="1695450" y="1885950"/>
                      </a:cubicBezTo>
                      <a:cubicBezTo>
                        <a:pt x="1711618" y="1885121"/>
                        <a:pt x="1727106" y="1879087"/>
                        <a:pt x="1743075" y="1876425"/>
                      </a:cubicBezTo>
                      <a:cubicBezTo>
                        <a:pt x="1834740" y="1861148"/>
                        <a:pt x="1782554" y="1873190"/>
                        <a:pt x="1866900" y="1857375"/>
                      </a:cubicBezTo>
                      <a:cubicBezTo>
                        <a:pt x="1898724" y="1851408"/>
                        <a:pt x="1962150" y="1838325"/>
                        <a:pt x="1962150" y="1838325"/>
                      </a:cubicBezTo>
                      <a:cubicBezTo>
                        <a:pt x="2032000" y="1841500"/>
                        <a:pt x="2102001" y="1842274"/>
                        <a:pt x="2171700" y="1847850"/>
                      </a:cubicBezTo>
                      <a:cubicBezTo>
                        <a:pt x="2181708" y="1848651"/>
                        <a:pt x="2190474" y="1855197"/>
                        <a:pt x="2200275" y="1857375"/>
                      </a:cubicBezTo>
                      <a:cubicBezTo>
                        <a:pt x="2248615" y="1868117"/>
                        <a:pt x="2304764" y="1871634"/>
                        <a:pt x="2352675" y="1876425"/>
                      </a:cubicBezTo>
                      <a:cubicBezTo>
                        <a:pt x="2374900" y="1882775"/>
                        <a:pt x="2396242" y="1894950"/>
                        <a:pt x="2419350" y="1895475"/>
                      </a:cubicBezTo>
                      <a:lnTo>
                        <a:pt x="2771775" y="1885950"/>
                      </a:lnTo>
                      <a:cubicBezTo>
                        <a:pt x="2791067" y="1885053"/>
                        <a:pt x="2809745" y="1878682"/>
                        <a:pt x="2828925" y="1876425"/>
                      </a:cubicBezTo>
                      <a:cubicBezTo>
                        <a:pt x="2863754" y="1872327"/>
                        <a:pt x="2898775" y="1870075"/>
                        <a:pt x="2933700" y="1866900"/>
                      </a:cubicBezTo>
                      <a:cubicBezTo>
                        <a:pt x="3086989" y="1828578"/>
                        <a:pt x="2932831" y="1863870"/>
                        <a:pt x="3086100" y="1838325"/>
                      </a:cubicBezTo>
                      <a:cubicBezTo>
                        <a:pt x="3139550" y="1829417"/>
                        <a:pt x="3107479" y="1830599"/>
                        <a:pt x="3152775" y="1819275"/>
                      </a:cubicBezTo>
                      <a:cubicBezTo>
                        <a:pt x="3168481" y="1815348"/>
                        <a:pt x="3184347" y="1811844"/>
                        <a:pt x="3200400" y="1809750"/>
                      </a:cubicBezTo>
                      <a:cubicBezTo>
                        <a:pt x="3257419" y="1802313"/>
                        <a:pt x="3314700" y="1797050"/>
                        <a:pt x="3371850" y="1790700"/>
                      </a:cubicBezTo>
                      <a:cubicBezTo>
                        <a:pt x="3384550" y="1787525"/>
                        <a:pt x="3398241" y="1787029"/>
                        <a:pt x="3409950" y="1781175"/>
                      </a:cubicBezTo>
                      <a:cubicBezTo>
                        <a:pt x="3430428" y="1770936"/>
                        <a:pt x="3444888" y="1748628"/>
                        <a:pt x="3467100" y="1743075"/>
                      </a:cubicBezTo>
                      <a:lnTo>
                        <a:pt x="3505200" y="1733550"/>
                      </a:lnTo>
                      <a:cubicBezTo>
                        <a:pt x="3588682" y="1650068"/>
                        <a:pt x="3482784" y="1752230"/>
                        <a:pt x="3562350" y="1685925"/>
                      </a:cubicBezTo>
                      <a:cubicBezTo>
                        <a:pt x="3635689" y="1624809"/>
                        <a:pt x="3548554" y="1685598"/>
                        <a:pt x="3619500" y="1638300"/>
                      </a:cubicBezTo>
                      <a:lnTo>
                        <a:pt x="3657600" y="1581150"/>
                      </a:lnTo>
                      <a:cubicBezTo>
                        <a:pt x="3663950" y="1571625"/>
                        <a:pt x="3668555" y="1560670"/>
                        <a:pt x="3676650" y="1552575"/>
                      </a:cubicBezTo>
                      <a:lnTo>
                        <a:pt x="3705225" y="1524000"/>
                      </a:lnTo>
                      <a:cubicBezTo>
                        <a:pt x="3708400" y="1514475"/>
                        <a:pt x="3709769" y="1504142"/>
                        <a:pt x="3714750" y="1495425"/>
                      </a:cubicBezTo>
                      <a:cubicBezTo>
                        <a:pt x="3732008" y="1465224"/>
                        <a:pt x="3747633" y="1458234"/>
                        <a:pt x="3762375" y="1428750"/>
                      </a:cubicBezTo>
                      <a:cubicBezTo>
                        <a:pt x="3766865" y="1419770"/>
                        <a:pt x="3768725" y="1409700"/>
                        <a:pt x="3771900" y="1400175"/>
                      </a:cubicBezTo>
                      <a:cubicBezTo>
                        <a:pt x="3775075" y="1377950"/>
                        <a:pt x="3777022" y="1355515"/>
                        <a:pt x="3781425" y="1333500"/>
                      </a:cubicBezTo>
                      <a:cubicBezTo>
                        <a:pt x="3783394" y="1323655"/>
                        <a:pt x="3790950" y="1314965"/>
                        <a:pt x="3790950" y="1304925"/>
                      </a:cubicBezTo>
                      <a:cubicBezTo>
                        <a:pt x="3790950" y="1219141"/>
                        <a:pt x="3789961" y="1133108"/>
                        <a:pt x="3781425" y="1047750"/>
                      </a:cubicBezTo>
                      <a:cubicBezTo>
                        <a:pt x="3780286" y="1036359"/>
                        <a:pt x="3769029" y="1028490"/>
                        <a:pt x="3762375" y="1019175"/>
                      </a:cubicBezTo>
                      <a:cubicBezTo>
                        <a:pt x="3753148" y="1006257"/>
                        <a:pt x="3744420" y="992875"/>
                        <a:pt x="3733800" y="981075"/>
                      </a:cubicBezTo>
                      <a:cubicBezTo>
                        <a:pt x="3715778" y="961050"/>
                        <a:pt x="3688698" y="948022"/>
                        <a:pt x="3676650" y="923925"/>
                      </a:cubicBezTo>
                      <a:cubicBezTo>
                        <a:pt x="3670300" y="911225"/>
                        <a:pt x="3664905" y="898001"/>
                        <a:pt x="3657600" y="885825"/>
                      </a:cubicBezTo>
                      <a:cubicBezTo>
                        <a:pt x="3645820" y="866192"/>
                        <a:pt x="3626740" y="850395"/>
                        <a:pt x="3619500" y="828675"/>
                      </a:cubicBezTo>
                      <a:cubicBezTo>
                        <a:pt x="3616325" y="819150"/>
                        <a:pt x="3616247" y="807940"/>
                        <a:pt x="3609975" y="800100"/>
                      </a:cubicBezTo>
                      <a:cubicBezTo>
                        <a:pt x="3602824" y="791161"/>
                        <a:pt x="3590925" y="787400"/>
                        <a:pt x="3581400" y="781050"/>
                      </a:cubicBezTo>
                      <a:cubicBezTo>
                        <a:pt x="3526805" y="699158"/>
                        <a:pt x="3599500" y="795530"/>
                        <a:pt x="3533775" y="742950"/>
                      </a:cubicBezTo>
                      <a:cubicBezTo>
                        <a:pt x="3524836" y="735799"/>
                        <a:pt x="3523664" y="721526"/>
                        <a:pt x="3514725" y="714375"/>
                      </a:cubicBezTo>
                      <a:cubicBezTo>
                        <a:pt x="3506885" y="708103"/>
                        <a:pt x="3495130" y="709340"/>
                        <a:pt x="3486150" y="704850"/>
                      </a:cubicBezTo>
                      <a:cubicBezTo>
                        <a:pt x="3475911" y="699730"/>
                        <a:pt x="3468036" y="690449"/>
                        <a:pt x="3457575" y="685800"/>
                      </a:cubicBezTo>
                      <a:cubicBezTo>
                        <a:pt x="3439225" y="677645"/>
                        <a:pt x="3419475" y="673100"/>
                        <a:pt x="3400425" y="666750"/>
                      </a:cubicBezTo>
                      <a:cubicBezTo>
                        <a:pt x="3390900" y="663575"/>
                        <a:pt x="3380204" y="662794"/>
                        <a:pt x="3371850" y="657225"/>
                      </a:cubicBezTo>
                      <a:cubicBezTo>
                        <a:pt x="3289958" y="602630"/>
                        <a:pt x="3393570" y="668085"/>
                        <a:pt x="3314700" y="628650"/>
                      </a:cubicBezTo>
                      <a:cubicBezTo>
                        <a:pt x="3304461" y="623530"/>
                        <a:pt x="3296364" y="614720"/>
                        <a:pt x="3286125" y="609600"/>
                      </a:cubicBezTo>
                      <a:cubicBezTo>
                        <a:pt x="3277145" y="605110"/>
                        <a:pt x="3266530" y="604565"/>
                        <a:pt x="3257550" y="600075"/>
                      </a:cubicBezTo>
                      <a:cubicBezTo>
                        <a:pt x="3228066" y="585333"/>
                        <a:pt x="3221076" y="569708"/>
                        <a:pt x="3190875" y="552450"/>
                      </a:cubicBezTo>
                      <a:cubicBezTo>
                        <a:pt x="3182158" y="547469"/>
                        <a:pt x="3171825" y="546100"/>
                        <a:pt x="3162300" y="542925"/>
                      </a:cubicBezTo>
                      <a:cubicBezTo>
                        <a:pt x="3105884" y="500613"/>
                        <a:pt x="3137409" y="523156"/>
                        <a:pt x="3067050" y="476250"/>
                      </a:cubicBezTo>
                      <a:cubicBezTo>
                        <a:pt x="3057525" y="469900"/>
                        <a:pt x="3049700" y="459445"/>
                        <a:pt x="3038475" y="457200"/>
                      </a:cubicBezTo>
                      <a:lnTo>
                        <a:pt x="2990850" y="447675"/>
                      </a:lnTo>
                      <a:cubicBezTo>
                        <a:pt x="2928228" y="405927"/>
                        <a:pt x="2995670" y="447268"/>
                        <a:pt x="2933700" y="419100"/>
                      </a:cubicBezTo>
                      <a:cubicBezTo>
                        <a:pt x="2907847" y="407349"/>
                        <a:pt x="2884441" y="389980"/>
                        <a:pt x="2857500" y="381000"/>
                      </a:cubicBezTo>
                      <a:cubicBezTo>
                        <a:pt x="2838450" y="374650"/>
                        <a:pt x="2818311" y="370930"/>
                        <a:pt x="2800350" y="361950"/>
                      </a:cubicBezTo>
                      <a:cubicBezTo>
                        <a:pt x="2744289" y="333920"/>
                        <a:pt x="2775720" y="347390"/>
                        <a:pt x="2705100" y="323850"/>
                      </a:cubicBezTo>
                      <a:cubicBezTo>
                        <a:pt x="2609068" y="291839"/>
                        <a:pt x="2758026" y="340680"/>
                        <a:pt x="2638425" y="304800"/>
                      </a:cubicBezTo>
                      <a:cubicBezTo>
                        <a:pt x="2619191" y="299030"/>
                        <a:pt x="2581275" y="285750"/>
                        <a:pt x="2581275" y="285750"/>
                      </a:cubicBezTo>
                      <a:cubicBezTo>
                        <a:pt x="2571750" y="276225"/>
                        <a:pt x="2563908" y="264647"/>
                        <a:pt x="2552700" y="257175"/>
                      </a:cubicBezTo>
                      <a:cubicBezTo>
                        <a:pt x="2544346" y="251606"/>
                        <a:pt x="2531965" y="253922"/>
                        <a:pt x="2524125" y="247650"/>
                      </a:cubicBezTo>
                      <a:cubicBezTo>
                        <a:pt x="2515186" y="240499"/>
                        <a:pt x="2513869" y="226404"/>
                        <a:pt x="2505075" y="219075"/>
                      </a:cubicBezTo>
                      <a:cubicBezTo>
                        <a:pt x="2494167" y="209985"/>
                        <a:pt x="2479151" y="207330"/>
                        <a:pt x="2466975" y="200025"/>
                      </a:cubicBezTo>
                      <a:cubicBezTo>
                        <a:pt x="2447342" y="188245"/>
                        <a:pt x="2428875" y="174625"/>
                        <a:pt x="2409825" y="161925"/>
                      </a:cubicBezTo>
                      <a:lnTo>
                        <a:pt x="2381250" y="142875"/>
                      </a:lnTo>
                      <a:cubicBezTo>
                        <a:pt x="2371725" y="136525"/>
                        <a:pt x="2363535" y="127445"/>
                        <a:pt x="2352675" y="123825"/>
                      </a:cubicBezTo>
                      <a:cubicBezTo>
                        <a:pt x="2256643" y="91814"/>
                        <a:pt x="2405601" y="140655"/>
                        <a:pt x="2286000" y="104775"/>
                      </a:cubicBezTo>
                      <a:lnTo>
                        <a:pt x="2200275" y="76200"/>
                      </a:lnTo>
                      <a:cubicBezTo>
                        <a:pt x="2190750" y="73025"/>
                        <a:pt x="2181440" y="69110"/>
                        <a:pt x="2171700" y="66675"/>
                      </a:cubicBezTo>
                      <a:cubicBezTo>
                        <a:pt x="2159000" y="63500"/>
                        <a:pt x="2146187" y="60746"/>
                        <a:pt x="2133600" y="57150"/>
                      </a:cubicBezTo>
                      <a:cubicBezTo>
                        <a:pt x="2123946" y="54392"/>
                        <a:pt x="2114679" y="50383"/>
                        <a:pt x="2105025" y="47625"/>
                      </a:cubicBezTo>
                      <a:cubicBezTo>
                        <a:pt x="2086609" y="42363"/>
                        <a:pt x="2035995" y="30539"/>
                        <a:pt x="2019300" y="28575"/>
                      </a:cubicBezTo>
                      <a:cubicBezTo>
                        <a:pt x="1981330" y="24108"/>
                        <a:pt x="1943100" y="22225"/>
                        <a:pt x="1905000" y="19050"/>
                      </a:cubicBezTo>
                      <a:cubicBezTo>
                        <a:pt x="1879824" y="12756"/>
                        <a:pt x="1833104" y="0"/>
                        <a:pt x="1809750" y="0"/>
                      </a:cubicBezTo>
                      <a:cubicBezTo>
                        <a:pt x="1739828" y="0"/>
                        <a:pt x="1670050" y="6350"/>
                        <a:pt x="1600200" y="9525"/>
                      </a:cubicBezTo>
                      <a:cubicBezTo>
                        <a:pt x="1587500" y="12700"/>
                        <a:pt x="1574357" y="14453"/>
                        <a:pt x="1562100" y="19050"/>
                      </a:cubicBezTo>
                      <a:cubicBezTo>
                        <a:pt x="1528627" y="31602"/>
                        <a:pt x="1495334" y="57211"/>
                        <a:pt x="1466850" y="76200"/>
                      </a:cubicBezTo>
                      <a:lnTo>
                        <a:pt x="1438275" y="95250"/>
                      </a:lnTo>
                      <a:cubicBezTo>
                        <a:pt x="1428750" y="101600"/>
                        <a:pt x="1418858" y="107431"/>
                        <a:pt x="1409700" y="114300"/>
                      </a:cubicBezTo>
                      <a:cubicBezTo>
                        <a:pt x="1397000" y="123825"/>
                        <a:pt x="1384518" y="133648"/>
                        <a:pt x="1371600" y="142875"/>
                      </a:cubicBezTo>
                      <a:cubicBezTo>
                        <a:pt x="1362285" y="149529"/>
                        <a:pt x="1351819" y="154596"/>
                        <a:pt x="1343025" y="161925"/>
                      </a:cubicBezTo>
                      <a:cubicBezTo>
                        <a:pt x="1316491" y="184036"/>
                        <a:pt x="1306897" y="200570"/>
                        <a:pt x="1285875" y="228600"/>
                      </a:cubicBezTo>
                      <a:cubicBezTo>
                        <a:pt x="1261934" y="300424"/>
                        <a:pt x="1294229" y="211892"/>
                        <a:pt x="1257300" y="285750"/>
                      </a:cubicBezTo>
                      <a:cubicBezTo>
                        <a:pt x="1252810" y="294730"/>
                        <a:pt x="1252651" y="305548"/>
                        <a:pt x="1247775" y="314325"/>
                      </a:cubicBezTo>
                      <a:cubicBezTo>
                        <a:pt x="1230944" y="344621"/>
                        <a:pt x="1183253" y="413261"/>
                        <a:pt x="1152525" y="428625"/>
                      </a:cubicBezTo>
                      <a:cubicBezTo>
                        <a:pt x="1037390" y="486192"/>
                        <a:pt x="1180092" y="412873"/>
                        <a:pt x="1085850" y="466725"/>
                      </a:cubicBezTo>
                      <a:cubicBezTo>
                        <a:pt x="1073522" y="473770"/>
                        <a:pt x="1060078" y="478730"/>
                        <a:pt x="1047750" y="485775"/>
                      </a:cubicBezTo>
                      <a:cubicBezTo>
                        <a:pt x="1037811" y="491455"/>
                        <a:pt x="1029414" y="499705"/>
                        <a:pt x="1019175" y="504825"/>
                      </a:cubicBezTo>
                      <a:cubicBezTo>
                        <a:pt x="1010195" y="509315"/>
                        <a:pt x="999377" y="509474"/>
                        <a:pt x="990600" y="514350"/>
                      </a:cubicBezTo>
                      <a:cubicBezTo>
                        <a:pt x="970586" y="525469"/>
                        <a:pt x="955170" y="545210"/>
                        <a:pt x="933450" y="552450"/>
                      </a:cubicBezTo>
                      <a:cubicBezTo>
                        <a:pt x="923925" y="555625"/>
                        <a:pt x="914103" y="558020"/>
                        <a:pt x="904875" y="561975"/>
                      </a:cubicBezTo>
                      <a:cubicBezTo>
                        <a:pt x="891824" y="567568"/>
                        <a:pt x="880070" y="576039"/>
                        <a:pt x="866775" y="581025"/>
                      </a:cubicBezTo>
                      <a:cubicBezTo>
                        <a:pt x="802329" y="605192"/>
                        <a:pt x="853830" y="577048"/>
                        <a:pt x="800100" y="600075"/>
                      </a:cubicBezTo>
                      <a:cubicBezTo>
                        <a:pt x="787049" y="605668"/>
                        <a:pt x="774328" y="612080"/>
                        <a:pt x="762000" y="619125"/>
                      </a:cubicBezTo>
                      <a:cubicBezTo>
                        <a:pt x="752061" y="624805"/>
                        <a:pt x="744144" y="634155"/>
                        <a:pt x="733425" y="638175"/>
                      </a:cubicBezTo>
                      <a:cubicBezTo>
                        <a:pt x="718266" y="643859"/>
                        <a:pt x="701675" y="644525"/>
                        <a:pt x="685800" y="647700"/>
                      </a:cubicBezTo>
                      <a:cubicBezTo>
                        <a:pt x="673100" y="654050"/>
                        <a:pt x="660751" y="661157"/>
                        <a:pt x="647700" y="666750"/>
                      </a:cubicBezTo>
                      <a:cubicBezTo>
                        <a:pt x="638472" y="670705"/>
                        <a:pt x="628265" y="672120"/>
                        <a:pt x="619125" y="676275"/>
                      </a:cubicBezTo>
                      <a:cubicBezTo>
                        <a:pt x="593272" y="688026"/>
                        <a:pt x="569866" y="705395"/>
                        <a:pt x="542925" y="714375"/>
                      </a:cubicBezTo>
                      <a:cubicBezTo>
                        <a:pt x="523875" y="720725"/>
                        <a:pt x="503736" y="724445"/>
                        <a:pt x="485775" y="733425"/>
                      </a:cubicBezTo>
                      <a:cubicBezTo>
                        <a:pt x="473075" y="739775"/>
                        <a:pt x="460970" y="747489"/>
                        <a:pt x="447675" y="752475"/>
                      </a:cubicBezTo>
                      <a:cubicBezTo>
                        <a:pt x="435418" y="757072"/>
                        <a:pt x="421832" y="757403"/>
                        <a:pt x="409575" y="762000"/>
                      </a:cubicBezTo>
                      <a:cubicBezTo>
                        <a:pt x="396280" y="766986"/>
                        <a:pt x="383740" y="773896"/>
                        <a:pt x="371475" y="781050"/>
                      </a:cubicBezTo>
                      <a:cubicBezTo>
                        <a:pt x="345602" y="796142"/>
                        <a:pt x="323691" y="819203"/>
                        <a:pt x="295275" y="828675"/>
                      </a:cubicBezTo>
                      <a:cubicBezTo>
                        <a:pt x="223451" y="852616"/>
                        <a:pt x="311983" y="820321"/>
                        <a:pt x="238125" y="857250"/>
                      </a:cubicBezTo>
                      <a:cubicBezTo>
                        <a:pt x="229145" y="861740"/>
                        <a:pt x="219075" y="863600"/>
                        <a:pt x="209550" y="866775"/>
                      </a:cubicBezTo>
                      <a:cubicBezTo>
                        <a:pt x="116216" y="960109"/>
                        <a:pt x="263537" y="817409"/>
                        <a:pt x="133350" y="923925"/>
                      </a:cubicBezTo>
                      <a:cubicBezTo>
                        <a:pt x="112499" y="940985"/>
                        <a:pt x="91144" y="958659"/>
                        <a:pt x="76200" y="981075"/>
                      </a:cubicBezTo>
                      <a:cubicBezTo>
                        <a:pt x="48344" y="1022859"/>
                        <a:pt x="64019" y="1000492"/>
                        <a:pt x="28575" y="1047750"/>
                      </a:cubicBezTo>
                      <a:cubicBezTo>
                        <a:pt x="4405" y="1120259"/>
                        <a:pt x="13463" y="1085209"/>
                        <a:pt x="0" y="1152525"/>
                      </a:cubicBezTo>
                      <a:cubicBezTo>
                        <a:pt x="3175" y="1216025"/>
                        <a:pt x="4017" y="1279685"/>
                        <a:pt x="9525" y="1343025"/>
                      </a:cubicBezTo>
                      <a:cubicBezTo>
                        <a:pt x="10395" y="1353027"/>
                        <a:pt x="14069" y="1362883"/>
                        <a:pt x="19050" y="1371600"/>
                      </a:cubicBezTo>
                      <a:cubicBezTo>
                        <a:pt x="31096" y="1392680"/>
                        <a:pt x="57283" y="1422061"/>
                        <a:pt x="76200" y="1438275"/>
                      </a:cubicBezTo>
                      <a:cubicBezTo>
                        <a:pt x="88253" y="1448606"/>
                        <a:pt x="103075" y="1455625"/>
                        <a:pt x="114300" y="1466850"/>
                      </a:cubicBezTo>
                      <a:cubicBezTo>
                        <a:pt x="122395" y="1474945"/>
                        <a:pt x="124735" y="1487887"/>
                        <a:pt x="133350" y="1495425"/>
                      </a:cubicBezTo>
                      <a:cubicBezTo>
                        <a:pt x="150580" y="1510502"/>
                        <a:pt x="171450" y="1520825"/>
                        <a:pt x="190500" y="1533525"/>
                      </a:cubicBezTo>
                      <a:lnTo>
                        <a:pt x="219075" y="1552575"/>
                      </a:lnTo>
                      <a:cubicBezTo>
                        <a:pt x="228600" y="1558925"/>
                        <a:pt x="236790" y="1568005"/>
                        <a:pt x="247650" y="1571625"/>
                      </a:cubicBezTo>
                      <a:lnTo>
                        <a:pt x="276225" y="1581150"/>
                      </a:lnTo>
                      <a:cubicBezTo>
                        <a:pt x="282575" y="1590675"/>
                        <a:pt x="287180" y="1601630"/>
                        <a:pt x="295275" y="1609725"/>
                      </a:cubicBezTo>
                      <a:cubicBezTo>
                        <a:pt x="303370" y="1617820"/>
                        <a:pt x="313328" y="1624266"/>
                        <a:pt x="323850" y="1628775"/>
                      </a:cubicBezTo>
                      <a:cubicBezTo>
                        <a:pt x="366576" y="1647086"/>
                        <a:pt x="353454" y="1629289"/>
                        <a:pt x="390525" y="1647825"/>
                      </a:cubicBezTo>
                      <a:cubicBezTo>
                        <a:pt x="400764" y="1652945"/>
                        <a:pt x="408578" y="1662366"/>
                        <a:pt x="419100" y="1666875"/>
                      </a:cubicBezTo>
                      <a:cubicBezTo>
                        <a:pt x="431132" y="1672032"/>
                        <a:pt x="444613" y="1672804"/>
                        <a:pt x="457200" y="1676400"/>
                      </a:cubicBezTo>
                      <a:cubicBezTo>
                        <a:pt x="539094" y="1699798"/>
                        <a:pt x="401218" y="1671124"/>
                        <a:pt x="571500" y="1695450"/>
                      </a:cubicBezTo>
                      <a:cubicBezTo>
                        <a:pt x="631467" y="1704017"/>
                        <a:pt x="611024" y="1707975"/>
                        <a:pt x="676275" y="1714500"/>
                      </a:cubicBezTo>
                      <a:cubicBezTo>
                        <a:pt x="688912" y="1715764"/>
                        <a:pt x="701675" y="1714500"/>
                        <a:pt x="723900" y="1704975"/>
                      </a:cubicBezTo>
                      <a:close/>
                    </a:path>
                  </a:pathLst>
                </a:custGeom>
                <a:solidFill>
                  <a:schemeClr val="bg1">
                    <a:alpha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Freeform 12"/>
                <p:cNvSpPr/>
                <p:nvPr/>
              </p:nvSpPr>
              <p:spPr>
                <a:xfrm>
                  <a:off x="9872133" y="3482085"/>
                  <a:ext cx="4265567" cy="2105915"/>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4" name="Freeform 13"/>
                <p:cNvSpPr/>
                <p:nvPr/>
              </p:nvSpPr>
              <p:spPr>
                <a:xfrm>
                  <a:off x="9491024" y="-294866"/>
                  <a:ext cx="3213843" cy="1287875"/>
                </a:xfrm>
                <a:custGeom>
                  <a:avLst/>
                  <a:gdLst>
                    <a:gd name="connsiteX0" fmla="*/ 1944914 w 3643086"/>
                    <a:gd name="connsiteY0" fmla="*/ 2045 h 1018045"/>
                    <a:gd name="connsiteX1" fmla="*/ 1596571 w 3643086"/>
                    <a:gd name="connsiteY1" fmla="*/ 16560 h 1018045"/>
                    <a:gd name="connsiteX2" fmla="*/ 1538514 w 3643086"/>
                    <a:gd name="connsiteY2" fmla="*/ 31074 h 1018045"/>
                    <a:gd name="connsiteX3" fmla="*/ 1465943 w 3643086"/>
                    <a:gd name="connsiteY3" fmla="*/ 45588 h 1018045"/>
                    <a:gd name="connsiteX4" fmla="*/ 1422400 w 3643086"/>
                    <a:gd name="connsiteY4" fmla="*/ 60102 h 1018045"/>
                    <a:gd name="connsiteX5" fmla="*/ 478971 w 3643086"/>
                    <a:gd name="connsiteY5" fmla="*/ 74617 h 1018045"/>
                    <a:gd name="connsiteX6" fmla="*/ 333829 w 3643086"/>
                    <a:gd name="connsiteY6" fmla="*/ 132674 h 1018045"/>
                    <a:gd name="connsiteX7" fmla="*/ 232229 w 3643086"/>
                    <a:gd name="connsiteY7" fmla="*/ 190731 h 1018045"/>
                    <a:gd name="connsiteX8" fmla="*/ 159657 w 3643086"/>
                    <a:gd name="connsiteY8" fmla="*/ 277817 h 1018045"/>
                    <a:gd name="connsiteX9" fmla="*/ 145143 w 3643086"/>
                    <a:gd name="connsiteY9" fmla="*/ 321360 h 1018045"/>
                    <a:gd name="connsiteX10" fmla="*/ 130629 w 3643086"/>
                    <a:gd name="connsiteY10" fmla="*/ 379417 h 1018045"/>
                    <a:gd name="connsiteX11" fmla="*/ 87086 w 3643086"/>
                    <a:gd name="connsiteY11" fmla="*/ 408445 h 1018045"/>
                    <a:gd name="connsiteX12" fmla="*/ 43543 w 3643086"/>
                    <a:gd name="connsiteY12" fmla="*/ 451988 h 1018045"/>
                    <a:gd name="connsiteX13" fmla="*/ 0 w 3643086"/>
                    <a:gd name="connsiteY13" fmla="*/ 553588 h 1018045"/>
                    <a:gd name="connsiteX14" fmla="*/ 14514 w 3643086"/>
                    <a:gd name="connsiteY14" fmla="*/ 626160 h 1018045"/>
                    <a:gd name="connsiteX15" fmla="*/ 58057 w 3643086"/>
                    <a:gd name="connsiteY15" fmla="*/ 640674 h 1018045"/>
                    <a:gd name="connsiteX16" fmla="*/ 116114 w 3643086"/>
                    <a:gd name="connsiteY16" fmla="*/ 655188 h 1018045"/>
                    <a:gd name="connsiteX17" fmla="*/ 159657 w 3643086"/>
                    <a:gd name="connsiteY17" fmla="*/ 684217 h 1018045"/>
                    <a:gd name="connsiteX18" fmla="*/ 362857 w 3643086"/>
                    <a:gd name="connsiteY18" fmla="*/ 713245 h 1018045"/>
                    <a:gd name="connsiteX19" fmla="*/ 478971 w 3643086"/>
                    <a:gd name="connsiteY19" fmla="*/ 742274 h 1018045"/>
                    <a:gd name="connsiteX20" fmla="*/ 537029 w 3643086"/>
                    <a:gd name="connsiteY20" fmla="*/ 756788 h 1018045"/>
                    <a:gd name="connsiteX21" fmla="*/ 638629 w 3643086"/>
                    <a:gd name="connsiteY21" fmla="*/ 814845 h 1018045"/>
                    <a:gd name="connsiteX22" fmla="*/ 711200 w 3643086"/>
                    <a:gd name="connsiteY22" fmla="*/ 829360 h 1018045"/>
                    <a:gd name="connsiteX23" fmla="*/ 957943 w 3643086"/>
                    <a:gd name="connsiteY23" fmla="*/ 858388 h 1018045"/>
                    <a:gd name="connsiteX24" fmla="*/ 1175657 w 3643086"/>
                    <a:gd name="connsiteY24" fmla="*/ 887417 h 1018045"/>
                    <a:gd name="connsiteX25" fmla="*/ 1625600 w 3643086"/>
                    <a:gd name="connsiteY25" fmla="*/ 901931 h 1018045"/>
                    <a:gd name="connsiteX26" fmla="*/ 1698171 w 3643086"/>
                    <a:gd name="connsiteY26" fmla="*/ 916445 h 1018045"/>
                    <a:gd name="connsiteX27" fmla="*/ 1814286 w 3643086"/>
                    <a:gd name="connsiteY27" fmla="*/ 959988 h 1018045"/>
                    <a:gd name="connsiteX28" fmla="*/ 2002971 w 3643086"/>
                    <a:gd name="connsiteY28" fmla="*/ 1003531 h 1018045"/>
                    <a:gd name="connsiteX29" fmla="*/ 2133600 w 3643086"/>
                    <a:gd name="connsiteY29" fmla="*/ 1018045 h 1018045"/>
                    <a:gd name="connsiteX30" fmla="*/ 2336800 w 3643086"/>
                    <a:gd name="connsiteY30" fmla="*/ 1003531 h 1018045"/>
                    <a:gd name="connsiteX31" fmla="*/ 2423886 w 3643086"/>
                    <a:gd name="connsiteY31" fmla="*/ 989017 h 1018045"/>
                    <a:gd name="connsiteX32" fmla="*/ 2554514 w 3643086"/>
                    <a:gd name="connsiteY32" fmla="*/ 959988 h 1018045"/>
                    <a:gd name="connsiteX33" fmla="*/ 2598057 w 3643086"/>
                    <a:gd name="connsiteY33" fmla="*/ 930960 h 1018045"/>
                    <a:gd name="connsiteX34" fmla="*/ 2786743 w 3643086"/>
                    <a:gd name="connsiteY34" fmla="*/ 901931 h 1018045"/>
                    <a:gd name="connsiteX35" fmla="*/ 3091543 w 3643086"/>
                    <a:gd name="connsiteY35" fmla="*/ 872902 h 1018045"/>
                    <a:gd name="connsiteX36" fmla="*/ 3193143 w 3643086"/>
                    <a:gd name="connsiteY36" fmla="*/ 843874 h 1018045"/>
                    <a:gd name="connsiteX37" fmla="*/ 3280229 w 3643086"/>
                    <a:gd name="connsiteY37" fmla="*/ 829360 h 1018045"/>
                    <a:gd name="connsiteX38" fmla="*/ 3439886 w 3643086"/>
                    <a:gd name="connsiteY38" fmla="*/ 785817 h 1018045"/>
                    <a:gd name="connsiteX39" fmla="*/ 3483429 w 3643086"/>
                    <a:gd name="connsiteY39" fmla="*/ 771302 h 1018045"/>
                    <a:gd name="connsiteX40" fmla="*/ 3628571 w 3643086"/>
                    <a:gd name="connsiteY40" fmla="*/ 597131 h 1018045"/>
                    <a:gd name="connsiteX41" fmla="*/ 3643086 w 3643086"/>
                    <a:gd name="connsiteY41" fmla="*/ 553588 h 1018045"/>
                    <a:gd name="connsiteX42" fmla="*/ 3628571 w 3643086"/>
                    <a:gd name="connsiteY42" fmla="*/ 393931 h 1018045"/>
                    <a:gd name="connsiteX43" fmla="*/ 3585029 w 3643086"/>
                    <a:gd name="connsiteY43" fmla="*/ 364902 h 1018045"/>
                    <a:gd name="connsiteX44" fmla="*/ 3556000 w 3643086"/>
                    <a:gd name="connsiteY44" fmla="*/ 321360 h 1018045"/>
                    <a:gd name="connsiteX45" fmla="*/ 3512457 w 3643086"/>
                    <a:gd name="connsiteY45" fmla="*/ 292331 h 1018045"/>
                    <a:gd name="connsiteX46" fmla="*/ 3294743 w 3643086"/>
                    <a:gd name="connsiteY46" fmla="*/ 248788 h 1018045"/>
                    <a:gd name="connsiteX47" fmla="*/ 3149600 w 3643086"/>
                    <a:gd name="connsiteY47" fmla="*/ 234274 h 1018045"/>
                    <a:gd name="connsiteX48" fmla="*/ 2786743 w 3643086"/>
                    <a:gd name="connsiteY48" fmla="*/ 205245 h 1018045"/>
                    <a:gd name="connsiteX49" fmla="*/ 2540000 w 3643086"/>
                    <a:gd name="connsiteY49" fmla="*/ 176217 h 1018045"/>
                    <a:gd name="connsiteX50" fmla="*/ 2438400 w 3643086"/>
                    <a:gd name="connsiteY50" fmla="*/ 147188 h 1018045"/>
                    <a:gd name="connsiteX51" fmla="*/ 2336800 w 3643086"/>
                    <a:gd name="connsiteY51" fmla="*/ 89131 h 1018045"/>
                    <a:gd name="connsiteX52" fmla="*/ 2278743 w 3643086"/>
                    <a:gd name="connsiteY52" fmla="*/ 74617 h 1018045"/>
                    <a:gd name="connsiteX53" fmla="*/ 2235200 w 3643086"/>
                    <a:gd name="connsiteY53" fmla="*/ 45588 h 1018045"/>
                    <a:gd name="connsiteX54" fmla="*/ 2061029 w 3643086"/>
                    <a:gd name="connsiteY54" fmla="*/ 2045 h 1018045"/>
                    <a:gd name="connsiteX55" fmla="*/ 1944914 w 3643086"/>
                    <a:gd name="connsiteY55" fmla="*/ 2045 h 101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43086" h="1018045">
                      <a:moveTo>
                        <a:pt x="1944914" y="2045"/>
                      </a:moveTo>
                      <a:cubicBezTo>
                        <a:pt x="1867504" y="4464"/>
                        <a:pt x="1712491" y="8280"/>
                        <a:pt x="1596571" y="16560"/>
                      </a:cubicBezTo>
                      <a:cubicBezTo>
                        <a:pt x="1576674" y="17981"/>
                        <a:pt x="1557987" y="26747"/>
                        <a:pt x="1538514" y="31074"/>
                      </a:cubicBezTo>
                      <a:cubicBezTo>
                        <a:pt x="1514432" y="36425"/>
                        <a:pt x="1489876" y="39605"/>
                        <a:pt x="1465943" y="45588"/>
                      </a:cubicBezTo>
                      <a:cubicBezTo>
                        <a:pt x="1451100" y="49299"/>
                        <a:pt x="1437693" y="59652"/>
                        <a:pt x="1422400" y="60102"/>
                      </a:cubicBezTo>
                      <a:cubicBezTo>
                        <a:pt x="1108022" y="69349"/>
                        <a:pt x="793447" y="69779"/>
                        <a:pt x="478971" y="74617"/>
                      </a:cubicBezTo>
                      <a:cubicBezTo>
                        <a:pt x="368490" y="96713"/>
                        <a:pt x="439272" y="74095"/>
                        <a:pt x="333829" y="132674"/>
                      </a:cubicBezTo>
                      <a:cubicBezTo>
                        <a:pt x="291232" y="156339"/>
                        <a:pt x="268730" y="160313"/>
                        <a:pt x="232229" y="190731"/>
                      </a:cubicBezTo>
                      <a:cubicBezTo>
                        <a:pt x="190320" y="225656"/>
                        <a:pt x="188201" y="235002"/>
                        <a:pt x="159657" y="277817"/>
                      </a:cubicBezTo>
                      <a:cubicBezTo>
                        <a:pt x="154819" y="292331"/>
                        <a:pt x="149346" y="306649"/>
                        <a:pt x="145143" y="321360"/>
                      </a:cubicBezTo>
                      <a:cubicBezTo>
                        <a:pt x="139663" y="340540"/>
                        <a:pt x="141694" y="362819"/>
                        <a:pt x="130629" y="379417"/>
                      </a:cubicBezTo>
                      <a:cubicBezTo>
                        <a:pt x="120953" y="393931"/>
                        <a:pt x="100487" y="397278"/>
                        <a:pt x="87086" y="408445"/>
                      </a:cubicBezTo>
                      <a:cubicBezTo>
                        <a:pt x="71317" y="421586"/>
                        <a:pt x="55474" y="435285"/>
                        <a:pt x="43543" y="451988"/>
                      </a:cubicBezTo>
                      <a:cubicBezTo>
                        <a:pt x="21122" y="483377"/>
                        <a:pt x="11845" y="518052"/>
                        <a:pt x="0" y="553588"/>
                      </a:cubicBezTo>
                      <a:cubicBezTo>
                        <a:pt x="4838" y="577779"/>
                        <a:pt x="830" y="605634"/>
                        <a:pt x="14514" y="626160"/>
                      </a:cubicBezTo>
                      <a:cubicBezTo>
                        <a:pt x="23001" y="638890"/>
                        <a:pt x="43346" y="636471"/>
                        <a:pt x="58057" y="640674"/>
                      </a:cubicBezTo>
                      <a:cubicBezTo>
                        <a:pt x="77237" y="646154"/>
                        <a:pt x="96762" y="650350"/>
                        <a:pt x="116114" y="655188"/>
                      </a:cubicBezTo>
                      <a:cubicBezTo>
                        <a:pt x="130628" y="664864"/>
                        <a:pt x="143324" y="678092"/>
                        <a:pt x="159657" y="684217"/>
                      </a:cubicBezTo>
                      <a:cubicBezTo>
                        <a:pt x="200041" y="699361"/>
                        <a:pt x="341165" y="710146"/>
                        <a:pt x="362857" y="713245"/>
                      </a:cubicBezTo>
                      <a:cubicBezTo>
                        <a:pt x="451385" y="725892"/>
                        <a:pt x="411433" y="722978"/>
                        <a:pt x="478971" y="742274"/>
                      </a:cubicBezTo>
                      <a:cubicBezTo>
                        <a:pt x="498152" y="747754"/>
                        <a:pt x="517676" y="751950"/>
                        <a:pt x="537029" y="756788"/>
                      </a:cubicBezTo>
                      <a:cubicBezTo>
                        <a:pt x="568886" y="778027"/>
                        <a:pt x="601792" y="802566"/>
                        <a:pt x="638629" y="814845"/>
                      </a:cubicBezTo>
                      <a:cubicBezTo>
                        <a:pt x="662032" y="822646"/>
                        <a:pt x="687118" y="824008"/>
                        <a:pt x="711200" y="829360"/>
                      </a:cubicBezTo>
                      <a:cubicBezTo>
                        <a:pt x="853246" y="860926"/>
                        <a:pt x="677297" y="836800"/>
                        <a:pt x="957943" y="858388"/>
                      </a:cubicBezTo>
                      <a:cubicBezTo>
                        <a:pt x="1053507" y="882279"/>
                        <a:pt x="1034539" y="880697"/>
                        <a:pt x="1175657" y="887417"/>
                      </a:cubicBezTo>
                      <a:cubicBezTo>
                        <a:pt x="1325546" y="894555"/>
                        <a:pt x="1475619" y="897093"/>
                        <a:pt x="1625600" y="901931"/>
                      </a:cubicBezTo>
                      <a:cubicBezTo>
                        <a:pt x="1649790" y="906769"/>
                        <a:pt x="1674238" y="910462"/>
                        <a:pt x="1698171" y="916445"/>
                      </a:cubicBezTo>
                      <a:cubicBezTo>
                        <a:pt x="1749342" y="929238"/>
                        <a:pt x="1756610" y="942242"/>
                        <a:pt x="1814286" y="959988"/>
                      </a:cubicBezTo>
                      <a:cubicBezTo>
                        <a:pt x="1842703" y="968732"/>
                        <a:pt x="1960304" y="997436"/>
                        <a:pt x="2002971" y="1003531"/>
                      </a:cubicBezTo>
                      <a:cubicBezTo>
                        <a:pt x="2046342" y="1009727"/>
                        <a:pt x="2090057" y="1013207"/>
                        <a:pt x="2133600" y="1018045"/>
                      </a:cubicBezTo>
                      <a:cubicBezTo>
                        <a:pt x="2201333" y="1013207"/>
                        <a:pt x="2269231" y="1010288"/>
                        <a:pt x="2336800" y="1003531"/>
                      </a:cubicBezTo>
                      <a:cubicBezTo>
                        <a:pt x="2366083" y="1000603"/>
                        <a:pt x="2394932" y="994282"/>
                        <a:pt x="2423886" y="989017"/>
                      </a:cubicBezTo>
                      <a:cubicBezTo>
                        <a:pt x="2491435" y="976735"/>
                        <a:pt x="2492401" y="975516"/>
                        <a:pt x="2554514" y="959988"/>
                      </a:cubicBezTo>
                      <a:cubicBezTo>
                        <a:pt x="2569028" y="950312"/>
                        <a:pt x="2582455" y="938761"/>
                        <a:pt x="2598057" y="930960"/>
                      </a:cubicBezTo>
                      <a:cubicBezTo>
                        <a:pt x="2650368" y="904804"/>
                        <a:pt x="2745104" y="906095"/>
                        <a:pt x="2786743" y="901931"/>
                      </a:cubicBezTo>
                      <a:cubicBezTo>
                        <a:pt x="2966004" y="866079"/>
                        <a:pt x="2738374" y="908219"/>
                        <a:pt x="3091543" y="872902"/>
                      </a:cubicBezTo>
                      <a:cubicBezTo>
                        <a:pt x="3149019" y="867154"/>
                        <a:pt x="3142506" y="855127"/>
                        <a:pt x="3193143" y="843874"/>
                      </a:cubicBezTo>
                      <a:cubicBezTo>
                        <a:pt x="3221871" y="837490"/>
                        <a:pt x="3251275" y="834625"/>
                        <a:pt x="3280229" y="829360"/>
                      </a:cubicBezTo>
                      <a:cubicBezTo>
                        <a:pt x="3370485" y="812950"/>
                        <a:pt x="3344677" y="817553"/>
                        <a:pt x="3439886" y="785817"/>
                      </a:cubicBezTo>
                      <a:lnTo>
                        <a:pt x="3483429" y="771302"/>
                      </a:lnTo>
                      <a:cubicBezTo>
                        <a:pt x="3523853" y="730878"/>
                        <a:pt x="3608362" y="657755"/>
                        <a:pt x="3628571" y="597131"/>
                      </a:cubicBezTo>
                      <a:lnTo>
                        <a:pt x="3643086" y="553588"/>
                      </a:lnTo>
                      <a:cubicBezTo>
                        <a:pt x="3638248" y="500369"/>
                        <a:pt x="3644286" y="445006"/>
                        <a:pt x="3628571" y="393931"/>
                      </a:cubicBezTo>
                      <a:cubicBezTo>
                        <a:pt x="3623441" y="377259"/>
                        <a:pt x="3597364" y="377237"/>
                        <a:pt x="3585029" y="364902"/>
                      </a:cubicBezTo>
                      <a:cubicBezTo>
                        <a:pt x="3572694" y="352567"/>
                        <a:pt x="3568335" y="333695"/>
                        <a:pt x="3556000" y="321360"/>
                      </a:cubicBezTo>
                      <a:cubicBezTo>
                        <a:pt x="3543665" y="309025"/>
                        <a:pt x="3528398" y="299416"/>
                        <a:pt x="3512457" y="292331"/>
                      </a:cubicBezTo>
                      <a:cubicBezTo>
                        <a:pt x="3427891" y="254746"/>
                        <a:pt x="3392667" y="259096"/>
                        <a:pt x="3294743" y="248788"/>
                      </a:cubicBezTo>
                      <a:lnTo>
                        <a:pt x="3149600" y="234274"/>
                      </a:lnTo>
                      <a:cubicBezTo>
                        <a:pt x="3028705" y="223911"/>
                        <a:pt x="2906862" y="222405"/>
                        <a:pt x="2786743" y="205245"/>
                      </a:cubicBezTo>
                      <a:cubicBezTo>
                        <a:pt x="2637009" y="183855"/>
                        <a:pt x="2719184" y="194135"/>
                        <a:pt x="2540000" y="176217"/>
                      </a:cubicBezTo>
                      <a:cubicBezTo>
                        <a:pt x="2521403" y="171567"/>
                        <a:pt x="2459219" y="157597"/>
                        <a:pt x="2438400" y="147188"/>
                      </a:cubicBezTo>
                      <a:cubicBezTo>
                        <a:pt x="2354181" y="105080"/>
                        <a:pt x="2438582" y="127299"/>
                        <a:pt x="2336800" y="89131"/>
                      </a:cubicBezTo>
                      <a:cubicBezTo>
                        <a:pt x="2318122" y="82127"/>
                        <a:pt x="2298095" y="79455"/>
                        <a:pt x="2278743" y="74617"/>
                      </a:cubicBezTo>
                      <a:cubicBezTo>
                        <a:pt x="2264229" y="64941"/>
                        <a:pt x="2251141" y="52673"/>
                        <a:pt x="2235200" y="45588"/>
                      </a:cubicBezTo>
                      <a:cubicBezTo>
                        <a:pt x="2186909" y="24126"/>
                        <a:pt x="2114133" y="5364"/>
                        <a:pt x="2061029" y="2045"/>
                      </a:cubicBezTo>
                      <a:cubicBezTo>
                        <a:pt x="2012742" y="-973"/>
                        <a:pt x="2022324" y="-374"/>
                        <a:pt x="1944914" y="2045"/>
                      </a:cubicBezTo>
                      <a:close/>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5" name="Freeform 14"/>
                <p:cNvSpPr/>
                <p:nvPr/>
              </p:nvSpPr>
              <p:spPr>
                <a:xfrm>
                  <a:off x="5967344" y="2202549"/>
                  <a:ext cx="4719706" cy="1523104"/>
                </a:xfrm>
                <a:custGeom>
                  <a:avLst/>
                  <a:gdLst>
                    <a:gd name="connsiteX0" fmla="*/ 1944914 w 3643086"/>
                    <a:gd name="connsiteY0" fmla="*/ 2045 h 1018045"/>
                    <a:gd name="connsiteX1" fmla="*/ 1596571 w 3643086"/>
                    <a:gd name="connsiteY1" fmla="*/ 16560 h 1018045"/>
                    <a:gd name="connsiteX2" fmla="*/ 1538514 w 3643086"/>
                    <a:gd name="connsiteY2" fmla="*/ 31074 h 1018045"/>
                    <a:gd name="connsiteX3" fmla="*/ 1465943 w 3643086"/>
                    <a:gd name="connsiteY3" fmla="*/ 45588 h 1018045"/>
                    <a:gd name="connsiteX4" fmla="*/ 1422400 w 3643086"/>
                    <a:gd name="connsiteY4" fmla="*/ 60102 h 1018045"/>
                    <a:gd name="connsiteX5" fmla="*/ 478971 w 3643086"/>
                    <a:gd name="connsiteY5" fmla="*/ 74617 h 1018045"/>
                    <a:gd name="connsiteX6" fmla="*/ 333829 w 3643086"/>
                    <a:gd name="connsiteY6" fmla="*/ 132674 h 1018045"/>
                    <a:gd name="connsiteX7" fmla="*/ 232229 w 3643086"/>
                    <a:gd name="connsiteY7" fmla="*/ 190731 h 1018045"/>
                    <a:gd name="connsiteX8" fmla="*/ 159657 w 3643086"/>
                    <a:gd name="connsiteY8" fmla="*/ 277817 h 1018045"/>
                    <a:gd name="connsiteX9" fmla="*/ 145143 w 3643086"/>
                    <a:gd name="connsiteY9" fmla="*/ 321360 h 1018045"/>
                    <a:gd name="connsiteX10" fmla="*/ 130629 w 3643086"/>
                    <a:gd name="connsiteY10" fmla="*/ 379417 h 1018045"/>
                    <a:gd name="connsiteX11" fmla="*/ 87086 w 3643086"/>
                    <a:gd name="connsiteY11" fmla="*/ 408445 h 1018045"/>
                    <a:gd name="connsiteX12" fmla="*/ 43543 w 3643086"/>
                    <a:gd name="connsiteY12" fmla="*/ 451988 h 1018045"/>
                    <a:gd name="connsiteX13" fmla="*/ 0 w 3643086"/>
                    <a:gd name="connsiteY13" fmla="*/ 553588 h 1018045"/>
                    <a:gd name="connsiteX14" fmla="*/ 14514 w 3643086"/>
                    <a:gd name="connsiteY14" fmla="*/ 626160 h 1018045"/>
                    <a:gd name="connsiteX15" fmla="*/ 58057 w 3643086"/>
                    <a:gd name="connsiteY15" fmla="*/ 640674 h 1018045"/>
                    <a:gd name="connsiteX16" fmla="*/ 116114 w 3643086"/>
                    <a:gd name="connsiteY16" fmla="*/ 655188 h 1018045"/>
                    <a:gd name="connsiteX17" fmla="*/ 159657 w 3643086"/>
                    <a:gd name="connsiteY17" fmla="*/ 684217 h 1018045"/>
                    <a:gd name="connsiteX18" fmla="*/ 362857 w 3643086"/>
                    <a:gd name="connsiteY18" fmla="*/ 713245 h 1018045"/>
                    <a:gd name="connsiteX19" fmla="*/ 478971 w 3643086"/>
                    <a:gd name="connsiteY19" fmla="*/ 742274 h 1018045"/>
                    <a:gd name="connsiteX20" fmla="*/ 537029 w 3643086"/>
                    <a:gd name="connsiteY20" fmla="*/ 756788 h 1018045"/>
                    <a:gd name="connsiteX21" fmla="*/ 638629 w 3643086"/>
                    <a:gd name="connsiteY21" fmla="*/ 814845 h 1018045"/>
                    <a:gd name="connsiteX22" fmla="*/ 711200 w 3643086"/>
                    <a:gd name="connsiteY22" fmla="*/ 829360 h 1018045"/>
                    <a:gd name="connsiteX23" fmla="*/ 957943 w 3643086"/>
                    <a:gd name="connsiteY23" fmla="*/ 858388 h 1018045"/>
                    <a:gd name="connsiteX24" fmla="*/ 1175657 w 3643086"/>
                    <a:gd name="connsiteY24" fmla="*/ 887417 h 1018045"/>
                    <a:gd name="connsiteX25" fmla="*/ 1625600 w 3643086"/>
                    <a:gd name="connsiteY25" fmla="*/ 901931 h 1018045"/>
                    <a:gd name="connsiteX26" fmla="*/ 1698171 w 3643086"/>
                    <a:gd name="connsiteY26" fmla="*/ 916445 h 1018045"/>
                    <a:gd name="connsiteX27" fmla="*/ 1814286 w 3643086"/>
                    <a:gd name="connsiteY27" fmla="*/ 959988 h 1018045"/>
                    <a:gd name="connsiteX28" fmla="*/ 2002971 w 3643086"/>
                    <a:gd name="connsiteY28" fmla="*/ 1003531 h 1018045"/>
                    <a:gd name="connsiteX29" fmla="*/ 2133600 w 3643086"/>
                    <a:gd name="connsiteY29" fmla="*/ 1018045 h 1018045"/>
                    <a:gd name="connsiteX30" fmla="*/ 2336800 w 3643086"/>
                    <a:gd name="connsiteY30" fmla="*/ 1003531 h 1018045"/>
                    <a:gd name="connsiteX31" fmla="*/ 2423886 w 3643086"/>
                    <a:gd name="connsiteY31" fmla="*/ 989017 h 1018045"/>
                    <a:gd name="connsiteX32" fmla="*/ 2554514 w 3643086"/>
                    <a:gd name="connsiteY32" fmla="*/ 959988 h 1018045"/>
                    <a:gd name="connsiteX33" fmla="*/ 2598057 w 3643086"/>
                    <a:gd name="connsiteY33" fmla="*/ 930960 h 1018045"/>
                    <a:gd name="connsiteX34" fmla="*/ 2786743 w 3643086"/>
                    <a:gd name="connsiteY34" fmla="*/ 901931 h 1018045"/>
                    <a:gd name="connsiteX35" fmla="*/ 3091543 w 3643086"/>
                    <a:gd name="connsiteY35" fmla="*/ 872902 h 1018045"/>
                    <a:gd name="connsiteX36" fmla="*/ 3193143 w 3643086"/>
                    <a:gd name="connsiteY36" fmla="*/ 843874 h 1018045"/>
                    <a:gd name="connsiteX37" fmla="*/ 3280229 w 3643086"/>
                    <a:gd name="connsiteY37" fmla="*/ 829360 h 1018045"/>
                    <a:gd name="connsiteX38" fmla="*/ 3439886 w 3643086"/>
                    <a:gd name="connsiteY38" fmla="*/ 785817 h 1018045"/>
                    <a:gd name="connsiteX39" fmla="*/ 3483429 w 3643086"/>
                    <a:gd name="connsiteY39" fmla="*/ 771302 h 1018045"/>
                    <a:gd name="connsiteX40" fmla="*/ 3628571 w 3643086"/>
                    <a:gd name="connsiteY40" fmla="*/ 597131 h 1018045"/>
                    <a:gd name="connsiteX41" fmla="*/ 3643086 w 3643086"/>
                    <a:gd name="connsiteY41" fmla="*/ 553588 h 1018045"/>
                    <a:gd name="connsiteX42" fmla="*/ 3628571 w 3643086"/>
                    <a:gd name="connsiteY42" fmla="*/ 393931 h 1018045"/>
                    <a:gd name="connsiteX43" fmla="*/ 3585029 w 3643086"/>
                    <a:gd name="connsiteY43" fmla="*/ 364902 h 1018045"/>
                    <a:gd name="connsiteX44" fmla="*/ 3556000 w 3643086"/>
                    <a:gd name="connsiteY44" fmla="*/ 321360 h 1018045"/>
                    <a:gd name="connsiteX45" fmla="*/ 3512457 w 3643086"/>
                    <a:gd name="connsiteY45" fmla="*/ 292331 h 1018045"/>
                    <a:gd name="connsiteX46" fmla="*/ 3294743 w 3643086"/>
                    <a:gd name="connsiteY46" fmla="*/ 248788 h 1018045"/>
                    <a:gd name="connsiteX47" fmla="*/ 3149600 w 3643086"/>
                    <a:gd name="connsiteY47" fmla="*/ 234274 h 1018045"/>
                    <a:gd name="connsiteX48" fmla="*/ 2786743 w 3643086"/>
                    <a:gd name="connsiteY48" fmla="*/ 205245 h 1018045"/>
                    <a:gd name="connsiteX49" fmla="*/ 2540000 w 3643086"/>
                    <a:gd name="connsiteY49" fmla="*/ 176217 h 1018045"/>
                    <a:gd name="connsiteX50" fmla="*/ 2438400 w 3643086"/>
                    <a:gd name="connsiteY50" fmla="*/ 147188 h 1018045"/>
                    <a:gd name="connsiteX51" fmla="*/ 2336800 w 3643086"/>
                    <a:gd name="connsiteY51" fmla="*/ 89131 h 1018045"/>
                    <a:gd name="connsiteX52" fmla="*/ 2278743 w 3643086"/>
                    <a:gd name="connsiteY52" fmla="*/ 74617 h 1018045"/>
                    <a:gd name="connsiteX53" fmla="*/ 2235200 w 3643086"/>
                    <a:gd name="connsiteY53" fmla="*/ 45588 h 1018045"/>
                    <a:gd name="connsiteX54" fmla="*/ 2061029 w 3643086"/>
                    <a:gd name="connsiteY54" fmla="*/ 2045 h 1018045"/>
                    <a:gd name="connsiteX55" fmla="*/ 1944914 w 3643086"/>
                    <a:gd name="connsiteY55" fmla="*/ 2045 h 101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43086" h="1018045">
                      <a:moveTo>
                        <a:pt x="1944914" y="2045"/>
                      </a:moveTo>
                      <a:cubicBezTo>
                        <a:pt x="1867504" y="4464"/>
                        <a:pt x="1712491" y="8280"/>
                        <a:pt x="1596571" y="16560"/>
                      </a:cubicBezTo>
                      <a:cubicBezTo>
                        <a:pt x="1576674" y="17981"/>
                        <a:pt x="1557987" y="26747"/>
                        <a:pt x="1538514" y="31074"/>
                      </a:cubicBezTo>
                      <a:cubicBezTo>
                        <a:pt x="1514432" y="36425"/>
                        <a:pt x="1489876" y="39605"/>
                        <a:pt x="1465943" y="45588"/>
                      </a:cubicBezTo>
                      <a:cubicBezTo>
                        <a:pt x="1451100" y="49299"/>
                        <a:pt x="1437693" y="59652"/>
                        <a:pt x="1422400" y="60102"/>
                      </a:cubicBezTo>
                      <a:cubicBezTo>
                        <a:pt x="1108022" y="69349"/>
                        <a:pt x="793447" y="69779"/>
                        <a:pt x="478971" y="74617"/>
                      </a:cubicBezTo>
                      <a:cubicBezTo>
                        <a:pt x="368490" y="96713"/>
                        <a:pt x="439272" y="74095"/>
                        <a:pt x="333829" y="132674"/>
                      </a:cubicBezTo>
                      <a:cubicBezTo>
                        <a:pt x="291232" y="156339"/>
                        <a:pt x="268730" y="160313"/>
                        <a:pt x="232229" y="190731"/>
                      </a:cubicBezTo>
                      <a:cubicBezTo>
                        <a:pt x="190320" y="225656"/>
                        <a:pt x="188201" y="235002"/>
                        <a:pt x="159657" y="277817"/>
                      </a:cubicBezTo>
                      <a:cubicBezTo>
                        <a:pt x="154819" y="292331"/>
                        <a:pt x="149346" y="306649"/>
                        <a:pt x="145143" y="321360"/>
                      </a:cubicBezTo>
                      <a:cubicBezTo>
                        <a:pt x="139663" y="340540"/>
                        <a:pt x="141694" y="362819"/>
                        <a:pt x="130629" y="379417"/>
                      </a:cubicBezTo>
                      <a:cubicBezTo>
                        <a:pt x="120953" y="393931"/>
                        <a:pt x="100487" y="397278"/>
                        <a:pt x="87086" y="408445"/>
                      </a:cubicBezTo>
                      <a:cubicBezTo>
                        <a:pt x="71317" y="421586"/>
                        <a:pt x="55474" y="435285"/>
                        <a:pt x="43543" y="451988"/>
                      </a:cubicBezTo>
                      <a:cubicBezTo>
                        <a:pt x="21122" y="483377"/>
                        <a:pt x="11845" y="518052"/>
                        <a:pt x="0" y="553588"/>
                      </a:cubicBezTo>
                      <a:cubicBezTo>
                        <a:pt x="4838" y="577779"/>
                        <a:pt x="830" y="605634"/>
                        <a:pt x="14514" y="626160"/>
                      </a:cubicBezTo>
                      <a:cubicBezTo>
                        <a:pt x="23001" y="638890"/>
                        <a:pt x="43346" y="636471"/>
                        <a:pt x="58057" y="640674"/>
                      </a:cubicBezTo>
                      <a:cubicBezTo>
                        <a:pt x="77237" y="646154"/>
                        <a:pt x="96762" y="650350"/>
                        <a:pt x="116114" y="655188"/>
                      </a:cubicBezTo>
                      <a:cubicBezTo>
                        <a:pt x="130628" y="664864"/>
                        <a:pt x="143324" y="678092"/>
                        <a:pt x="159657" y="684217"/>
                      </a:cubicBezTo>
                      <a:cubicBezTo>
                        <a:pt x="200041" y="699361"/>
                        <a:pt x="341165" y="710146"/>
                        <a:pt x="362857" y="713245"/>
                      </a:cubicBezTo>
                      <a:cubicBezTo>
                        <a:pt x="451385" y="725892"/>
                        <a:pt x="411433" y="722978"/>
                        <a:pt x="478971" y="742274"/>
                      </a:cubicBezTo>
                      <a:cubicBezTo>
                        <a:pt x="498152" y="747754"/>
                        <a:pt x="517676" y="751950"/>
                        <a:pt x="537029" y="756788"/>
                      </a:cubicBezTo>
                      <a:cubicBezTo>
                        <a:pt x="568886" y="778027"/>
                        <a:pt x="601792" y="802566"/>
                        <a:pt x="638629" y="814845"/>
                      </a:cubicBezTo>
                      <a:cubicBezTo>
                        <a:pt x="662032" y="822646"/>
                        <a:pt x="687118" y="824008"/>
                        <a:pt x="711200" y="829360"/>
                      </a:cubicBezTo>
                      <a:cubicBezTo>
                        <a:pt x="853246" y="860926"/>
                        <a:pt x="677297" y="836800"/>
                        <a:pt x="957943" y="858388"/>
                      </a:cubicBezTo>
                      <a:cubicBezTo>
                        <a:pt x="1053507" y="882279"/>
                        <a:pt x="1034539" y="880697"/>
                        <a:pt x="1175657" y="887417"/>
                      </a:cubicBezTo>
                      <a:cubicBezTo>
                        <a:pt x="1325546" y="894555"/>
                        <a:pt x="1475619" y="897093"/>
                        <a:pt x="1625600" y="901931"/>
                      </a:cubicBezTo>
                      <a:cubicBezTo>
                        <a:pt x="1649790" y="906769"/>
                        <a:pt x="1674238" y="910462"/>
                        <a:pt x="1698171" y="916445"/>
                      </a:cubicBezTo>
                      <a:cubicBezTo>
                        <a:pt x="1749342" y="929238"/>
                        <a:pt x="1756610" y="942242"/>
                        <a:pt x="1814286" y="959988"/>
                      </a:cubicBezTo>
                      <a:cubicBezTo>
                        <a:pt x="1842703" y="968732"/>
                        <a:pt x="1960304" y="997436"/>
                        <a:pt x="2002971" y="1003531"/>
                      </a:cubicBezTo>
                      <a:cubicBezTo>
                        <a:pt x="2046342" y="1009727"/>
                        <a:pt x="2090057" y="1013207"/>
                        <a:pt x="2133600" y="1018045"/>
                      </a:cubicBezTo>
                      <a:cubicBezTo>
                        <a:pt x="2201333" y="1013207"/>
                        <a:pt x="2269231" y="1010288"/>
                        <a:pt x="2336800" y="1003531"/>
                      </a:cubicBezTo>
                      <a:cubicBezTo>
                        <a:pt x="2366083" y="1000603"/>
                        <a:pt x="2394932" y="994282"/>
                        <a:pt x="2423886" y="989017"/>
                      </a:cubicBezTo>
                      <a:cubicBezTo>
                        <a:pt x="2491435" y="976735"/>
                        <a:pt x="2492401" y="975516"/>
                        <a:pt x="2554514" y="959988"/>
                      </a:cubicBezTo>
                      <a:cubicBezTo>
                        <a:pt x="2569028" y="950312"/>
                        <a:pt x="2582455" y="938761"/>
                        <a:pt x="2598057" y="930960"/>
                      </a:cubicBezTo>
                      <a:cubicBezTo>
                        <a:pt x="2650368" y="904804"/>
                        <a:pt x="2745104" y="906095"/>
                        <a:pt x="2786743" y="901931"/>
                      </a:cubicBezTo>
                      <a:cubicBezTo>
                        <a:pt x="2966004" y="866079"/>
                        <a:pt x="2738374" y="908219"/>
                        <a:pt x="3091543" y="872902"/>
                      </a:cubicBezTo>
                      <a:cubicBezTo>
                        <a:pt x="3149019" y="867154"/>
                        <a:pt x="3142506" y="855127"/>
                        <a:pt x="3193143" y="843874"/>
                      </a:cubicBezTo>
                      <a:cubicBezTo>
                        <a:pt x="3221871" y="837490"/>
                        <a:pt x="3251275" y="834625"/>
                        <a:pt x="3280229" y="829360"/>
                      </a:cubicBezTo>
                      <a:cubicBezTo>
                        <a:pt x="3370485" y="812950"/>
                        <a:pt x="3344677" y="817553"/>
                        <a:pt x="3439886" y="785817"/>
                      </a:cubicBezTo>
                      <a:lnTo>
                        <a:pt x="3483429" y="771302"/>
                      </a:lnTo>
                      <a:cubicBezTo>
                        <a:pt x="3523853" y="730878"/>
                        <a:pt x="3608362" y="657755"/>
                        <a:pt x="3628571" y="597131"/>
                      </a:cubicBezTo>
                      <a:lnTo>
                        <a:pt x="3643086" y="553588"/>
                      </a:lnTo>
                      <a:cubicBezTo>
                        <a:pt x="3638248" y="500369"/>
                        <a:pt x="3644286" y="445006"/>
                        <a:pt x="3628571" y="393931"/>
                      </a:cubicBezTo>
                      <a:cubicBezTo>
                        <a:pt x="3623441" y="377259"/>
                        <a:pt x="3597364" y="377237"/>
                        <a:pt x="3585029" y="364902"/>
                      </a:cubicBezTo>
                      <a:cubicBezTo>
                        <a:pt x="3572694" y="352567"/>
                        <a:pt x="3568335" y="333695"/>
                        <a:pt x="3556000" y="321360"/>
                      </a:cubicBezTo>
                      <a:cubicBezTo>
                        <a:pt x="3543665" y="309025"/>
                        <a:pt x="3528398" y="299416"/>
                        <a:pt x="3512457" y="292331"/>
                      </a:cubicBezTo>
                      <a:cubicBezTo>
                        <a:pt x="3427891" y="254746"/>
                        <a:pt x="3392667" y="259096"/>
                        <a:pt x="3294743" y="248788"/>
                      </a:cubicBezTo>
                      <a:lnTo>
                        <a:pt x="3149600" y="234274"/>
                      </a:lnTo>
                      <a:cubicBezTo>
                        <a:pt x="3028705" y="223911"/>
                        <a:pt x="2906862" y="222405"/>
                        <a:pt x="2786743" y="205245"/>
                      </a:cubicBezTo>
                      <a:cubicBezTo>
                        <a:pt x="2637009" y="183855"/>
                        <a:pt x="2719184" y="194135"/>
                        <a:pt x="2540000" y="176217"/>
                      </a:cubicBezTo>
                      <a:cubicBezTo>
                        <a:pt x="2521403" y="171567"/>
                        <a:pt x="2459219" y="157597"/>
                        <a:pt x="2438400" y="147188"/>
                      </a:cubicBezTo>
                      <a:cubicBezTo>
                        <a:pt x="2354181" y="105080"/>
                        <a:pt x="2438582" y="127299"/>
                        <a:pt x="2336800" y="89131"/>
                      </a:cubicBezTo>
                      <a:cubicBezTo>
                        <a:pt x="2318122" y="82127"/>
                        <a:pt x="2298095" y="79455"/>
                        <a:pt x="2278743" y="74617"/>
                      </a:cubicBezTo>
                      <a:cubicBezTo>
                        <a:pt x="2264229" y="64941"/>
                        <a:pt x="2251141" y="52673"/>
                        <a:pt x="2235200" y="45588"/>
                      </a:cubicBezTo>
                      <a:cubicBezTo>
                        <a:pt x="2186909" y="24126"/>
                        <a:pt x="2114133" y="5364"/>
                        <a:pt x="2061029" y="2045"/>
                      </a:cubicBezTo>
                      <a:cubicBezTo>
                        <a:pt x="2012742" y="-973"/>
                        <a:pt x="2022324" y="-374"/>
                        <a:pt x="1944914" y="2045"/>
                      </a:cubicBezTo>
                      <a:close/>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6" name="Freeform 15"/>
                <p:cNvSpPr/>
                <p:nvPr/>
              </p:nvSpPr>
              <p:spPr>
                <a:xfrm flipV="1">
                  <a:off x="1945701" y="3725653"/>
                  <a:ext cx="4353499" cy="1401141"/>
                </a:xfrm>
                <a:custGeom>
                  <a:avLst/>
                  <a:gdLst>
                    <a:gd name="connsiteX0" fmla="*/ 2191430 w 4020317"/>
                    <a:gd name="connsiteY0" fmla="*/ 0 h 1714500"/>
                    <a:gd name="connsiteX1" fmla="*/ 972230 w 4020317"/>
                    <a:gd name="connsiteY1" fmla="*/ 38100 h 1714500"/>
                    <a:gd name="connsiteX2" fmla="*/ 896030 w 4020317"/>
                    <a:gd name="connsiteY2" fmla="*/ 76200 h 1714500"/>
                    <a:gd name="connsiteX3" fmla="*/ 724580 w 4020317"/>
                    <a:gd name="connsiteY3" fmla="*/ 114300 h 1714500"/>
                    <a:gd name="connsiteX4" fmla="*/ 648380 w 4020317"/>
                    <a:gd name="connsiteY4" fmla="*/ 152400 h 1714500"/>
                    <a:gd name="connsiteX5" fmla="*/ 591230 w 4020317"/>
                    <a:gd name="connsiteY5" fmla="*/ 171450 h 1714500"/>
                    <a:gd name="connsiteX6" fmla="*/ 381680 w 4020317"/>
                    <a:gd name="connsiteY6" fmla="*/ 285750 h 1714500"/>
                    <a:gd name="connsiteX7" fmla="*/ 324530 w 4020317"/>
                    <a:gd name="connsiteY7" fmla="*/ 342900 h 1714500"/>
                    <a:gd name="connsiteX8" fmla="*/ 229280 w 4020317"/>
                    <a:gd name="connsiteY8" fmla="*/ 400050 h 1714500"/>
                    <a:gd name="connsiteX9" fmla="*/ 153080 w 4020317"/>
                    <a:gd name="connsiteY9" fmla="*/ 457200 h 1714500"/>
                    <a:gd name="connsiteX10" fmla="*/ 114980 w 4020317"/>
                    <a:gd name="connsiteY10" fmla="*/ 571500 h 1714500"/>
                    <a:gd name="connsiteX11" fmla="*/ 19730 w 4020317"/>
                    <a:gd name="connsiteY11" fmla="*/ 704850 h 1714500"/>
                    <a:gd name="connsiteX12" fmla="*/ 680 w 4020317"/>
                    <a:gd name="connsiteY12" fmla="*/ 762000 h 1714500"/>
                    <a:gd name="connsiteX13" fmla="*/ 38780 w 4020317"/>
                    <a:gd name="connsiteY13" fmla="*/ 1143000 h 1714500"/>
                    <a:gd name="connsiteX14" fmla="*/ 76880 w 4020317"/>
                    <a:gd name="connsiteY14" fmla="*/ 1200150 h 1714500"/>
                    <a:gd name="connsiteX15" fmla="*/ 286430 w 4020317"/>
                    <a:gd name="connsiteY15" fmla="*/ 1314450 h 1714500"/>
                    <a:gd name="connsiteX16" fmla="*/ 362630 w 4020317"/>
                    <a:gd name="connsiteY16" fmla="*/ 1352550 h 1714500"/>
                    <a:gd name="connsiteX17" fmla="*/ 515030 w 4020317"/>
                    <a:gd name="connsiteY17" fmla="*/ 1447800 h 1714500"/>
                    <a:gd name="connsiteX18" fmla="*/ 686480 w 4020317"/>
                    <a:gd name="connsiteY18" fmla="*/ 1485900 h 1714500"/>
                    <a:gd name="connsiteX19" fmla="*/ 953180 w 4020317"/>
                    <a:gd name="connsiteY19" fmla="*/ 1504950 h 1714500"/>
                    <a:gd name="connsiteX20" fmla="*/ 1143680 w 4020317"/>
                    <a:gd name="connsiteY20" fmla="*/ 1543050 h 1714500"/>
                    <a:gd name="connsiteX21" fmla="*/ 1257980 w 4020317"/>
                    <a:gd name="connsiteY21" fmla="*/ 1581150 h 1714500"/>
                    <a:gd name="connsiteX22" fmla="*/ 1448480 w 4020317"/>
                    <a:gd name="connsiteY22" fmla="*/ 1600200 h 1714500"/>
                    <a:gd name="connsiteX23" fmla="*/ 1581830 w 4020317"/>
                    <a:gd name="connsiteY23" fmla="*/ 1638300 h 1714500"/>
                    <a:gd name="connsiteX24" fmla="*/ 1791380 w 4020317"/>
                    <a:gd name="connsiteY24" fmla="*/ 1714500 h 1714500"/>
                    <a:gd name="connsiteX25" fmla="*/ 2286680 w 4020317"/>
                    <a:gd name="connsiteY25" fmla="*/ 1695450 h 1714500"/>
                    <a:gd name="connsiteX26" fmla="*/ 2343830 w 4020317"/>
                    <a:gd name="connsiteY26" fmla="*/ 1657350 h 1714500"/>
                    <a:gd name="connsiteX27" fmla="*/ 2496230 w 4020317"/>
                    <a:gd name="connsiteY27" fmla="*/ 1619250 h 1714500"/>
                    <a:gd name="connsiteX28" fmla="*/ 2629580 w 4020317"/>
                    <a:gd name="connsiteY28" fmla="*/ 1562100 h 1714500"/>
                    <a:gd name="connsiteX29" fmla="*/ 2820080 w 4020317"/>
                    <a:gd name="connsiteY29" fmla="*/ 1428750 h 1714500"/>
                    <a:gd name="connsiteX30" fmla="*/ 2896280 w 4020317"/>
                    <a:gd name="connsiteY30" fmla="*/ 1390650 h 1714500"/>
                    <a:gd name="connsiteX31" fmla="*/ 3029630 w 4020317"/>
                    <a:gd name="connsiteY31" fmla="*/ 1276350 h 1714500"/>
                    <a:gd name="connsiteX32" fmla="*/ 3162980 w 4020317"/>
                    <a:gd name="connsiteY32" fmla="*/ 1181100 h 1714500"/>
                    <a:gd name="connsiteX33" fmla="*/ 3239180 w 4020317"/>
                    <a:gd name="connsiteY33" fmla="*/ 1123950 h 1714500"/>
                    <a:gd name="connsiteX34" fmla="*/ 3296330 w 4020317"/>
                    <a:gd name="connsiteY34" fmla="*/ 1104900 h 1714500"/>
                    <a:gd name="connsiteX35" fmla="*/ 3410630 w 4020317"/>
                    <a:gd name="connsiteY35" fmla="*/ 1028700 h 1714500"/>
                    <a:gd name="connsiteX36" fmla="*/ 3467780 w 4020317"/>
                    <a:gd name="connsiteY36" fmla="*/ 990600 h 1714500"/>
                    <a:gd name="connsiteX37" fmla="*/ 3696380 w 4020317"/>
                    <a:gd name="connsiteY37" fmla="*/ 857250 h 1714500"/>
                    <a:gd name="connsiteX38" fmla="*/ 3791630 w 4020317"/>
                    <a:gd name="connsiteY38" fmla="*/ 819150 h 1714500"/>
                    <a:gd name="connsiteX39" fmla="*/ 3905930 w 4020317"/>
                    <a:gd name="connsiteY39" fmla="*/ 762000 h 1714500"/>
                    <a:gd name="connsiteX40" fmla="*/ 3982130 w 4020317"/>
                    <a:gd name="connsiteY40" fmla="*/ 685800 h 1714500"/>
                    <a:gd name="connsiteX41" fmla="*/ 4020230 w 4020317"/>
                    <a:gd name="connsiteY41" fmla="*/ 628650 h 1714500"/>
                    <a:gd name="connsiteX42" fmla="*/ 3963080 w 4020317"/>
                    <a:gd name="connsiteY42" fmla="*/ 438150 h 1714500"/>
                    <a:gd name="connsiteX43" fmla="*/ 3886880 w 4020317"/>
                    <a:gd name="connsiteY43" fmla="*/ 400050 h 1714500"/>
                    <a:gd name="connsiteX44" fmla="*/ 3829730 w 4020317"/>
                    <a:gd name="connsiteY44" fmla="*/ 381000 h 1714500"/>
                    <a:gd name="connsiteX45" fmla="*/ 3734480 w 4020317"/>
                    <a:gd name="connsiteY45" fmla="*/ 342900 h 1714500"/>
                    <a:gd name="connsiteX46" fmla="*/ 3620180 w 4020317"/>
                    <a:gd name="connsiteY46" fmla="*/ 304800 h 1714500"/>
                    <a:gd name="connsiteX47" fmla="*/ 3543980 w 4020317"/>
                    <a:gd name="connsiteY47" fmla="*/ 266700 h 1714500"/>
                    <a:gd name="connsiteX48" fmla="*/ 3448730 w 4020317"/>
                    <a:gd name="connsiteY48" fmla="*/ 228600 h 1714500"/>
                    <a:gd name="connsiteX49" fmla="*/ 3372530 w 4020317"/>
                    <a:gd name="connsiteY49" fmla="*/ 190500 h 1714500"/>
                    <a:gd name="connsiteX50" fmla="*/ 3296330 w 4020317"/>
                    <a:gd name="connsiteY50" fmla="*/ 171450 h 1714500"/>
                    <a:gd name="connsiteX51" fmla="*/ 3143930 w 4020317"/>
                    <a:gd name="connsiteY51" fmla="*/ 114300 h 1714500"/>
                    <a:gd name="connsiteX52" fmla="*/ 2762930 w 4020317"/>
                    <a:gd name="connsiteY52" fmla="*/ 95250 h 1714500"/>
                    <a:gd name="connsiteX53" fmla="*/ 2667680 w 4020317"/>
                    <a:gd name="connsiteY53" fmla="*/ 76200 h 1714500"/>
                    <a:gd name="connsiteX54" fmla="*/ 2458130 w 4020317"/>
                    <a:gd name="connsiteY54" fmla="*/ 38100 h 1714500"/>
                    <a:gd name="connsiteX55" fmla="*/ 2343830 w 4020317"/>
                    <a:gd name="connsiteY55" fmla="*/ 0 h 1714500"/>
                    <a:gd name="connsiteX56" fmla="*/ 2191430 w 4020317"/>
                    <a:gd name="connsiteY56"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20317" h="1714500">
                      <a:moveTo>
                        <a:pt x="2191430" y="0"/>
                      </a:moveTo>
                      <a:cubicBezTo>
                        <a:pt x="1785030" y="12700"/>
                        <a:pt x="1378127" y="14224"/>
                        <a:pt x="972230" y="38100"/>
                      </a:cubicBezTo>
                      <a:cubicBezTo>
                        <a:pt x="943881" y="39768"/>
                        <a:pt x="922132" y="65013"/>
                        <a:pt x="896030" y="76200"/>
                      </a:cubicBezTo>
                      <a:cubicBezTo>
                        <a:pt x="836343" y="101780"/>
                        <a:pt x="793082" y="102883"/>
                        <a:pt x="724580" y="114300"/>
                      </a:cubicBezTo>
                      <a:cubicBezTo>
                        <a:pt x="699180" y="127000"/>
                        <a:pt x="674482" y="141213"/>
                        <a:pt x="648380" y="152400"/>
                      </a:cubicBezTo>
                      <a:cubicBezTo>
                        <a:pt x="629923" y="160310"/>
                        <a:pt x="608783" y="161698"/>
                        <a:pt x="591230" y="171450"/>
                      </a:cubicBezTo>
                      <a:cubicBezTo>
                        <a:pt x="346511" y="307405"/>
                        <a:pt x="595593" y="200185"/>
                        <a:pt x="381680" y="285750"/>
                      </a:cubicBezTo>
                      <a:cubicBezTo>
                        <a:pt x="362630" y="304800"/>
                        <a:pt x="346083" y="326736"/>
                        <a:pt x="324530" y="342900"/>
                      </a:cubicBezTo>
                      <a:cubicBezTo>
                        <a:pt x="294909" y="365116"/>
                        <a:pt x="260088" y="379511"/>
                        <a:pt x="229280" y="400050"/>
                      </a:cubicBezTo>
                      <a:cubicBezTo>
                        <a:pt x="202862" y="417662"/>
                        <a:pt x="178480" y="438150"/>
                        <a:pt x="153080" y="457200"/>
                      </a:cubicBezTo>
                      <a:cubicBezTo>
                        <a:pt x="140380" y="495300"/>
                        <a:pt x="139077" y="539371"/>
                        <a:pt x="114980" y="571500"/>
                      </a:cubicBezTo>
                      <a:cubicBezTo>
                        <a:pt x="102037" y="588758"/>
                        <a:pt x="33658" y="676994"/>
                        <a:pt x="19730" y="704850"/>
                      </a:cubicBezTo>
                      <a:cubicBezTo>
                        <a:pt x="10750" y="722811"/>
                        <a:pt x="7030" y="742950"/>
                        <a:pt x="680" y="762000"/>
                      </a:cubicBezTo>
                      <a:cubicBezTo>
                        <a:pt x="1793" y="780927"/>
                        <a:pt x="-10916" y="1043608"/>
                        <a:pt x="38780" y="1143000"/>
                      </a:cubicBezTo>
                      <a:cubicBezTo>
                        <a:pt x="49019" y="1163478"/>
                        <a:pt x="60691" y="1183961"/>
                        <a:pt x="76880" y="1200150"/>
                      </a:cubicBezTo>
                      <a:cubicBezTo>
                        <a:pt x="111682" y="1234952"/>
                        <a:pt x="286220" y="1314345"/>
                        <a:pt x="286430" y="1314450"/>
                      </a:cubicBezTo>
                      <a:cubicBezTo>
                        <a:pt x="311830" y="1327150"/>
                        <a:pt x="338548" y="1337499"/>
                        <a:pt x="362630" y="1352550"/>
                      </a:cubicBezTo>
                      <a:cubicBezTo>
                        <a:pt x="413430" y="1384300"/>
                        <a:pt x="456913" y="1433271"/>
                        <a:pt x="515030" y="1447800"/>
                      </a:cubicBezTo>
                      <a:cubicBezTo>
                        <a:pt x="558641" y="1458703"/>
                        <a:pt x="644707" y="1481503"/>
                        <a:pt x="686480" y="1485900"/>
                      </a:cubicBezTo>
                      <a:cubicBezTo>
                        <a:pt x="775117" y="1495230"/>
                        <a:pt x="864280" y="1498600"/>
                        <a:pt x="953180" y="1504950"/>
                      </a:cubicBezTo>
                      <a:cubicBezTo>
                        <a:pt x="1030418" y="1517823"/>
                        <a:pt x="1072635" y="1521736"/>
                        <a:pt x="1143680" y="1543050"/>
                      </a:cubicBezTo>
                      <a:cubicBezTo>
                        <a:pt x="1182147" y="1554590"/>
                        <a:pt x="1218018" y="1577154"/>
                        <a:pt x="1257980" y="1581150"/>
                      </a:cubicBezTo>
                      <a:lnTo>
                        <a:pt x="1448480" y="1600200"/>
                      </a:lnTo>
                      <a:cubicBezTo>
                        <a:pt x="1640544" y="1664221"/>
                        <a:pt x="1342628" y="1566539"/>
                        <a:pt x="1581830" y="1638300"/>
                      </a:cubicBezTo>
                      <a:cubicBezTo>
                        <a:pt x="1679657" y="1667648"/>
                        <a:pt x="1700490" y="1678144"/>
                        <a:pt x="1791380" y="1714500"/>
                      </a:cubicBezTo>
                      <a:cubicBezTo>
                        <a:pt x="1956480" y="1708150"/>
                        <a:pt x="2122335" y="1712451"/>
                        <a:pt x="2286680" y="1695450"/>
                      </a:cubicBezTo>
                      <a:cubicBezTo>
                        <a:pt x="2309454" y="1693094"/>
                        <a:pt x="2322313" y="1665174"/>
                        <a:pt x="2343830" y="1657350"/>
                      </a:cubicBezTo>
                      <a:cubicBezTo>
                        <a:pt x="2393041" y="1639455"/>
                        <a:pt x="2449395" y="1642668"/>
                        <a:pt x="2496230" y="1619250"/>
                      </a:cubicBezTo>
                      <a:cubicBezTo>
                        <a:pt x="2590391" y="1572170"/>
                        <a:pt x="2545489" y="1590130"/>
                        <a:pt x="2629580" y="1562100"/>
                      </a:cubicBezTo>
                      <a:cubicBezTo>
                        <a:pt x="2677366" y="1526261"/>
                        <a:pt x="2773174" y="1452203"/>
                        <a:pt x="2820080" y="1428750"/>
                      </a:cubicBezTo>
                      <a:cubicBezTo>
                        <a:pt x="2845480" y="1416050"/>
                        <a:pt x="2872198" y="1405701"/>
                        <a:pt x="2896280" y="1390650"/>
                      </a:cubicBezTo>
                      <a:cubicBezTo>
                        <a:pt x="2999126" y="1326371"/>
                        <a:pt x="2945707" y="1348284"/>
                        <a:pt x="3029630" y="1276350"/>
                      </a:cubicBezTo>
                      <a:cubicBezTo>
                        <a:pt x="3091888" y="1222986"/>
                        <a:pt x="3102674" y="1224176"/>
                        <a:pt x="3162980" y="1181100"/>
                      </a:cubicBezTo>
                      <a:cubicBezTo>
                        <a:pt x="3188816" y="1162646"/>
                        <a:pt x="3211613" y="1139702"/>
                        <a:pt x="3239180" y="1123950"/>
                      </a:cubicBezTo>
                      <a:cubicBezTo>
                        <a:pt x="3256615" y="1113987"/>
                        <a:pt x="3278777" y="1114652"/>
                        <a:pt x="3296330" y="1104900"/>
                      </a:cubicBezTo>
                      <a:cubicBezTo>
                        <a:pt x="3336358" y="1082662"/>
                        <a:pt x="3372530" y="1054100"/>
                        <a:pt x="3410630" y="1028700"/>
                      </a:cubicBezTo>
                      <a:lnTo>
                        <a:pt x="3467780" y="990600"/>
                      </a:lnTo>
                      <a:cubicBezTo>
                        <a:pt x="3543817" y="876545"/>
                        <a:pt x="3484622" y="941953"/>
                        <a:pt x="3696380" y="857250"/>
                      </a:cubicBezTo>
                      <a:cubicBezTo>
                        <a:pt x="3728130" y="844550"/>
                        <a:pt x="3763177" y="838118"/>
                        <a:pt x="3791630" y="819150"/>
                      </a:cubicBezTo>
                      <a:cubicBezTo>
                        <a:pt x="3865488" y="769911"/>
                        <a:pt x="3827060" y="788290"/>
                        <a:pt x="3905930" y="762000"/>
                      </a:cubicBezTo>
                      <a:cubicBezTo>
                        <a:pt x="3931330" y="736600"/>
                        <a:pt x="3958753" y="713073"/>
                        <a:pt x="3982130" y="685800"/>
                      </a:cubicBezTo>
                      <a:cubicBezTo>
                        <a:pt x="3997030" y="668417"/>
                        <a:pt x="4021986" y="651478"/>
                        <a:pt x="4020230" y="628650"/>
                      </a:cubicBezTo>
                      <a:cubicBezTo>
                        <a:pt x="4015145" y="562549"/>
                        <a:pt x="3996485" y="495415"/>
                        <a:pt x="3963080" y="438150"/>
                      </a:cubicBezTo>
                      <a:cubicBezTo>
                        <a:pt x="3948771" y="413620"/>
                        <a:pt x="3912982" y="411237"/>
                        <a:pt x="3886880" y="400050"/>
                      </a:cubicBezTo>
                      <a:cubicBezTo>
                        <a:pt x="3868423" y="392140"/>
                        <a:pt x="3848532" y="388051"/>
                        <a:pt x="3829730" y="381000"/>
                      </a:cubicBezTo>
                      <a:cubicBezTo>
                        <a:pt x="3797711" y="368993"/>
                        <a:pt x="3766617" y="354586"/>
                        <a:pt x="3734480" y="342900"/>
                      </a:cubicBezTo>
                      <a:cubicBezTo>
                        <a:pt x="3696737" y="329175"/>
                        <a:pt x="3657468" y="319715"/>
                        <a:pt x="3620180" y="304800"/>
                      </a:cubicBezTo>
                      <a:cubicBezTo>
                        <a:pt x="3593813" y="294253"/>
                        <a:pt x="3569930" y="278234"/>
                        <a:pt x="3543980" y="266700"/>
                      </a:cubicBezTo>
                      <a:cubicBezTo>
                        <a:pt x="3512731" y="252812"/>
                        <a:pt x="3479979" y="242488"/>
                        <a:pt x="3448730" y="228600"/>
                      </a:cubicBezTo>
                      <a:cubicBezTo>
                        <a:pt x="3422780" y="217066"/>
                        <a:pt x="3399120" y="200471"/>
                        <a:pt x="3372530" y="190500"/>
                      </a:cubicBezTo>
                      <a:cubicBezTo>
                        <a:pt x="3348015" y="181307"/>
                        <a:pt x="3320845" y="180643"/>
                        <a:pt x="3296330" y="171450"/>
                      </a:cubicBezTo>
                      <a:cubicBezTo>
                        <a:pt x="3218324" y="142198"/>
                        <a:pt x="3227756" y="121285"/>
                        <a:pt x="3143930" y="114300"/>
                      </a:cubicBezTo>
                      <a:cubicBezTo>
                        <a:pt x="3017211" y="103740"/>
                        <a:pt x="2889930" y="101600"/>
                        <a:pt x="2762930" y="95250"/>
                      </a:cubicBezTo>
                      <a:lnTo>
                        <a:pt x="2667680" y="76200"/>
                      </a:lnTo>
                      <a:cubicBezTo>
                        <a:pt x="2624116" y="68279"/>
                        <a:pt x="2505186" y="50934"/>
                        <a:pt x="2458130" y="38100"/>
                      </a:cubicBezTo>
                      <a:cubicBezTo>
                        <a:pt x="2419384" y="27533"/>
                        <a:pt x="2383991" y="0"/>
                        <a:pt x="2343830" y="0"/>
                      </a:cubicBezTo>
                      <a:lnTo>
                        <a:pt x="2191430" y="0"/>
                      </a:lnTo>
                      <a:close/>
                    </a:path>
                  </a:pathLst>
                </a:custGeom>
                <a:solidFill>
                  <a:schemeClr val="bg1">
                    <a:alpha val="70000"/>
                  </a:schemeClr>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7" name="Freeform 16"/>
                <p:cNvSpPr/>
                <p:nvPr/>
              </p:nvSpPr>
              <p:spPr>
                <a:xfrm>
                  <a:off x="4351867" y="-478653"/>
                  <a:ext cx="5520266" cy="1021792"/>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sp>
          <p:nvSpPr>
            <p:cNvPr id="7" name="Freeform 6"/>
            <p:cNvSpPr/>
            <p:nvPr/>
          </p:nvSpPr>
          <p:spPr>
            <a:xfrm>
              <a:off x="2061486" y="901700"/>
              <a:ext cx="1583650" cy="1062844"/>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Freeform 7"/>
            <p:cNvSpPr/>
            <p:nvPr/>
          </p:nvSpPr>
          <p:spPr>
            <a:xfrm>
              <a:off x="2661104" y="688604"/>
              <a:ext cx="2174500" cy="1109934"/>
            </a:xfrm>
            <a:custGeom>
              <a:avLst/>
              <a:gdLst>
                <a:gd name="connsiteX0" fmla="*/ 2191430 w 4020317"/>
                <a:gd name="connsiteY0" fmla="*/ 0 h 1714500"/>
                <a:gd name="connsiteX1" fmla="*/ 972230 w 4020317"/>
                <a:gd name="connsiteY1" fmla="*/ 38100 h 1714500"/>
                <a:gd name="connsiteX2" fmla="*/ 896030 w 4020317"/>
                <a:gd name="connsiteY2" fmla="*/ 76200 h 1714500"/>
                <a:gd name="connsiteX3" fmla="*/ 724580 w 4020317"/>
                <a:gd name="connsiteY3" fmla="*/ 114300 h 1714500"/>
                <a:gd name="connsiteX4" fmla="*/ 648380 w 4020317"/>
                <a:gd name="connsiteY4" fmla="*/ 152400 h 1714500"/>
                <a:gd name="connsiteX5" fmla="*/ 591230 w 4020317"/>
                <a:gd name="connsiteY5" fmla="*/ 171450 h 1714500"/>
                <a:gd name="connsiteX6" fmla="*/ 381680 w 4020317"/>
                <a:gd name="connsiteY6" fmla="*/ 285750 h 1714500"/>
                <a:gd name="connsiteX7" fmla="*/ 324530 w 4020317"/>
                <a:gd name="connsiteY7" fmla="*/ 342900 h 1714500"/>
                <a:gd name="connsiteX8" fmla="*/ 229280 w 4020317"/>
                <a:gd name="connsiteY8" fmla="*/ 400050 h 1714500"/>
                <a:gd name="connsiteX9" fmla="*/ 153080 w 4020317"/>
                <a:gd name="connsiteY9" fmla="*/ 457200 h 1714500"/>
                <a:gd name="connsiteX10" fmla="*/ 114980 w 4020317"/>
                <a:gd name="connsiteY10" fmla="*/ 571500 h 1714500"/>
                <a:gd name="connsiteX11" fmla="*/ 19730 w 4020317"/>
                <a:gd name="connsiteY11" fmla="*/ 704850 h 1714500"/>
                <a:gd name="connsiteX12" fmla="*/ 680 w 4020317"/>
                <a:gd name="connsiteY12" fmla="*/ 762000 h 1714500"/>
                <a:gd name="connsiteX13" fmla="*/ 38780 w 4020317"/>
                <a:gd name="connsiteY13" fmla="*/ 1143000 h 1714500"/>
                <a:gd name="connsiteX14" fmla="*/ 76880 w 4020317"/>
                <a:gd name="connsiteY14" fmla="*/ 1200150 h 1714500"/>
                <a:gd name="connsiteX15" fmla="*/ 286430 w 4020317"/>
                <a:gd name="connsiteY15" fmla="*/ 1314450 h 1714500"/>
                <a:gd name="connsiteX16" fmla="*/ 362630 w 4020317"/>
                <a:gd name="connsiteY16" fmla="*/ 1352550 h 1714500"/>
                <a:gd name="connsiteX17" fmla="*/ 515030 w 4020317"/>
                <a:gd name="connsiteY17" fmla="*/ 1447800 h 1714500"/>
                <a:gd name="connsiteX18" fmla="*/ 686480 w 4020317"/>
                <a:gd name="connsiteY18" fmla="*/ 1485900 h 1714500"/>
                <a:gd name="connsiteX19" fmla="*/ 953180 w 4020317"/>
                <a:gd name="connsiteY19" fmla="*/ 1504950 h 1714500"/>
                <a:gd name="connsiteX20" fmla="*/ 1143680 w 4020317"/>
                <a:gd name="connsiteY20" fmla="*/ 1543050 h 1714500"/>
                <a:gd name="connsiteX21" fmla="*/ 1257980 w 4020317"/>
                <a:gd name="connsiteY21" fmla="*/ 1581150 h 1714500"/>
                <a:gd name="connsiteX22" fmla="*/ 1448480 w 4020317"/>
                <a:gd name="connsiteY22" fmla="*/ 1600200 h 1714500"/>
                <a:gd name="connsiteX23" fmla="*/ 1581830 w 4020317"/>
                <a:gd name="connsiteY23" fmla="*/ 1638300 h 1714500"/>
                <a:gd name="connsiteX24" fmla="*/ 1791380 w 4020317"/>
                <a:gd name="connsiteY24" fmla="*/ 1714500 h 1714500"/>
                <a:gd name="connsiteX25" fmla="*/ 2286680 w 4020317"/>
                <a:gd name="connsiteY25" fmla="*/ 1695450 h 1714500"/>
                <a:gd name="connsiteX26" fmla="*/ 2343830 w 4020317"/>
                <a:gd name="connsiteY26" fmla="*/ 1657350 h 1714500"/>
                <a:gd name="connsiteX27" fmla="*/ 2496230 w 4020317"/>
                <a:gd name="connsiteY27" fmla="*/ 1619250 h 1714500"/>
                <a:gd name="connsiteX28" fmla="*/ 2629580 w 4020317"/>
                <a:gd name="connsiteY28" fmla="*/ 1562100 h 1714500"/>
                <a:gd name="connsiteX29" fmla="*/ 2820080 w 4020317"/>
                <a:gd name="connsiteY29" fmla="*/ 1428750 h 1714500"/>
                <a:gd name="connsiteX30" fmla="*/ 2896280 w 4020317"/>
                <a:gd name="connsiteY30" fmla="*/ 1390650 h 1714500"/>
                <a:gd name="connsiteX31" fmla="*/ 3029630 w 4020317"/>
                <a:gd name="connsiteY31" fmla="*/ 1276350 h 1714500"/>
                <a:gd name="connsiteX32" fmla="*/ 3162980 w 4020317"/>
                <a:gd name="connsiteY32" fmla="*/ 1181100 h 1714500"/>
                <a:gd name="connsiteX33" fmla="*/ 3239180 w 4020317"/>
                <a:gd name="connsiteY33" fmla="*/ 1123950 h 1714500"/>
                <a:gd name="connsiteX34" fmla="*/ 3296330 w 4020317"/>
                <a:gd name="connsiteY34" fmla="*/ 1104900 h 1714500"/>
                <a:gd name="connsiteX35" fmla="*/ 3410630 w 4020317"/>
                <a:gd name="connsiteY35" fmla="*/ 1028700 h 1714500"/>
                <a:gd name="connsiteX36" fmla="*/ 3467780 w 4020317"/>
                <a:gd name="connsiteY36" fmla="*/ 990600 h 1714500"/>
                <a:gd name="connsiteX37" fmla="*/ 3696380 w 4020317"/>
                <a:gd name="connsiteY37" fmla="*/ 857250 h 1714500"/>
                <a:gd name="connsiteX38" fmla="*/ 3791630 w 4020317"/>
                <a:gd name="connsiteY38" fmla="*/ 819150 h 1714500"/>
                <a:gd name="connsiteX39" fmla="*/ 3905930 w 4020317"/>
                <a:gd name="connsiteY39" fmla="*/ 762000 h 1714500"/>
                <a:gd name="connsiteX40" fmla="*/ 3982130 w 4020317"/>
                <a:gd name="connsiteY40" fmla="*/ 685800 h 1714500"/>
                <a:gd name="connsiteX41" fmla="*/ 4020230 w 4020317"/>
                <a:gd name="connsiteY41" fmla="*/ 628650 h 1714500"/>
                <a:gd name="connsiteX42" fmla="*/ 3963080 w 4020317"/>
                <a:gd name="connsiteY42" fmla="*/ 438150 h 1714500"/>
                <a:gd name="connsiteX43" fmla="*/ 3886880 w 4020317"/>
                <a:gd name="connsiteY43" fmla="*/ 400050 h 1714500"/>
                <a:gd name="connsiteX44" fmla="*/ 3829730 w 4020317"/>
                <a:gd name="connsiteY44" fmla="*/ 381000 h 1714500"/>
                <a:gd name="connsiteX45" fmla="*/ 3734480 w 4020317"/>
                <a:gd name="connsiteY45" fmla="*/ 342900 h 1714500"/>
                <a:gd name="connsiteX46" fmla="*/ 3620180 w 4020317"/>
                <a:gd name="connsiteY46" fmla="*/ 304800 h 1714500"/>
                <a:gd name="connsiteX47" fmla="*/ 3543980 w 4020317"/>
                <a:gd name="connsiteY47" fmla="*/ 266700 h 1714500"/>
                <a:gd name="connsiteX48" fmla="*/ 3448730 w 4020317"/>
                <a:gd name="connsiteY48" fmla="*/ 228600 h 1714500"/>
                <a:gd name="connsiteX49" fmla="*/ 3372530 w 4020317"/>
                <a:gd name="connsiteY49" fmla="*/ 190500 h 1714500"/>
                <a:gd name="connsiteX50" fmla="*/ 3296330 w 4020317"/>
                <a:gd name="connsiteY50" fmla="*/ 171450 h 1714500"/>
                <a:gd name="connsiteX51" fmla="*/ 3143930 w 4020317"/>
                <a:gd name="connsiteY51" fmla="*/ 114300 h 1714500"/>
                <a:gd name="connsiteX52" fmla="*/ 2762930 w 4020317"/>
                <a:gd name="connsiteY52" fmla="*/ 95250 h 1714500"/>
                <a:gd name="connsiteX53" fmla="*/ 2667680 w 4020317"/>
                <a:gd name="connsiteY53" fmla="*/ 76200 h 1714500"/>
                <a:gd name="connsiteX54" fmla="*/ 2458130 w 4020317"/>
                <a:gd name="connsiteY54" fmla="*/ 38100 h 1714500"/>
                <a:gd name="connsiteX55" fmla="*/ 2343830 w 4020317"/>
                <a:gd name="connsiteY55" fmla="*/ 0 h 1714500"/>
                <a:gd name="connsiteX56" fmla="*/ 2191430 w 4020317"/>
                <a:gd name="connsiteY56"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20317" h="1714500">
                  <a:moveTo>
                    <a:pt x="2191430" y="0"/>
                  </a:moveTo>
                  <a:cubicBezTo>
                    <a:pt x="1785030" y="12700"/>
                    <a:pt x="1378127" y="14224"/>
                    <a:pt x="972230" y="38100"/>
                  </a:cubicBezTo>
                  <a:cubicBezTo>
                    <a:pt x="943881" y="39768"/>
                    <a:pt x="922132" y="65013"/>
                    <a:pt x="896030" y="76200"/>
                  </a:cubicBezTo>
                  <a:cubicBezTo>
                    <a:pt x="836343" y="101780"/>
                    <a:pt x="793082" y="102883"/>
                    <a:pt x="724580" y="114300"/>
                  </a:cubicBezTo>
                  <a:cubicBezTo>
                    <a:pt x="699180" y="127000"/>
                    <a:pt x="674482" y="141213"/>
                    <a:pt x="648380" y="152400"/>
                  </a:cubicBezTo>
                  <a:cubicBezTo>
                    <a:pt x="629923" y="160310"/>
                    <a:pt x="608783" y="161698"/>
                    <a:pt x="591230" y="171450"/>
                  </a:cubicBezTo>
                  <a:cubicBezTo>
                    <a:pt x="346511" y="307405"/>
                    <a:pt x="595593" y="200185"/>
                    <a:pt x="381680" y="285750"/>
                  </a:cubicBezTo>
                  <a:cubicBezTo>
                    <a:pt x="362630" y="304800"/>
                    <a:pt x="346083" y="326736"/>
                    <a:pt x="324530" y="342900"/>
                  </a:cubicBezTo>
                  <a:cubicBezTo>
                    <a:pt x="294909" y="365116"/>
                    <a:pt x="260088" y="379511"/>
                    <a:pt x="229280" y="400050"/>
                  </a:cubicBezTo>
                  <a:cubicBezTo>
                    <a:pt x="202862" y="417662"/>
                    <a:pt x="178480" y="438150"/>
                    <a:pt x="153080" y="457200"/>
                  </a:cubicBezTo>
                  <a:cubicBezTo>
                    <a:pt x="140380" y="495300"/>
                    <a:pt x="139077" y="539371"/>
                    <a:pt x="114980" y="571500"/>
                  </a:cubicBezTo>
                  <a:cubicBezTo>
                    <a:pt x="102037" y="588758"/>
                    <a:pt x="33658" y="676994"/>
                    <a:pt x="19730" y="704850"/>
                  </a:cubicBezTo>
                  <a:cubicBezTo>
                    <a:pt x="10750" y="722811"/>
                    <a:pt x="7030" y="742950"/>
                    <a:pt x="680" y="762000"/>
                  </a:cubicBezTo>
                  <a:cubicBezTo>
                    <a:pt x="1793" y="780927"/>
                    <a:pt x="-10916" y="1043608"/>
                    <a:pt x="38780" y="1143000"/>
                  </a:cubicBezTo>
                  <a:cubicBezTo>
                    <a:pt x="49019" y="1163478"/>
                    <a:pt x="60691" y="1183961"/>
                    <a:pt x="76880" y="1200150"/>
                  </a:cubicBezTo>
                  <a:cubicBezTo>
                    <a:pt x="111682" y="1234952"/>
                    <a:pt x="286220" y="1314345"/>
                    <a:pt x="286430" y="1314450"/>
                  </a:cubicBezTo>
                  <a:cubicBezTo>
                    <a:pt x="311830" y="1327150"/>
                    <a:pt x="338548" y="1337499"/>
                    <a:pt x="362630" y="1352550"/>
                  </a:cubicBezTo>
                  <a:cubicBezTo>
                    <a:pt x="413430" y="1384300"/>
                    <a:pt x="456913" y="1433271"/>
                    <a:pt x="515030" y="1447800"/>
                  </a:cubicBezTo>
                  <a:cubicBezTo>
                    <a:pt x="558641" y="1458703"/>
                    <a:pt x="644707" y="1481503"/>
                    <a:pt x="686480" y="1485900"/>
                  </a:cubicBezTo>
                  <a:cubicBezTo>
                    <a:pt x="775117" y="1495230"/>
                    <a:pt x="864280" y="1498600"/>
                    <a:pt x="953180" y="1504950"/>
                  </a:cubicBezTo>
                  <a:cubicBezTo>
                    <a:pt x="1030418" y="1517823"/>
                    <a:pt x="1072635" y="1521736"/>
                    <a:pt x="1143680" y="1543050"/>
                  </a:cubicBezTo>
                  <a:cubicBezTo>
                    <a:pt x="1182147" y="1554590"/>
                    <a:pt x="1218018" y="1577154"/>
                    <a:pt x="1257980" y="1581150"/>
                  </a:cubicBezTo>
                  <a:lnTo>
                    <a:pt x="1448480" y="1600200"/>
                  </a:lnTo>
                  <a:cubicBezTo>
                    <a:pt x="1640544" y="1664221"/>
                    <a:pt x="1342628" y="1566539"/>
                    <a:pt x="1581830" y="1638300"/>
                  </a:cubicBezTo>
                  <a:cubicBezTo>
                    <a:pt x="1679657" y="1667648"/>
                    <a:pt x="1700490" y="1678144"/>
                    <a:pt x="1791380" y="1714500"/>
                  </a:cubicBezTo>
                  <a:cubicBezTo>
                    <a:pt x="1956480" y="1708150"/>
                    <a:pt x="2122335" y="1712451"/>
                    <a:pt x="2286680" y="1695450"/>
                  </a:cubicBezTo>
                  <a:cubicBezTo>
                    <a:pt x="2309454" y="1693094"/>
                    <a:pt x="2322313" y="1665174"/>
                    <a:pt x="2343830" y="1657350"/>
                  </a:cubicBezTo>
                  <a:cubicBezTo>
                    <a:pt x="2393041" y="1639455"/>
                    <a:pt x="2449395" y="1642668"/>
                    <a:pt x="2496230" y="1619250"/>
                  </a:cubicBezTo>
                  <a:cubicBezTo>
                    <a:pt x="2590391" y="1572170"/>
                    <a:pt x="2545489" y="1590130"/>
                    <a:pt x="2629580" y="1562100"/>
                  </a:cubicBezTo>
                  <a:cubicBezTo>
                    <a:pt x="2677366" y="1526261"/>
                    <a:pt x="2773174" y="1452203"/>
                    <a:pt x="2820080" y="1428750"/>
                  </a:cubicBezTo>
                  <a:cubicBezTo>
                    <a:pt x="2845480" y="1416050"/>
                    <a:pt x="2872198" y="1405701"/>
                    <a:pt x="2896280" y="1390650"/>
                  </a:cubicBezTo>
                  <a:cubicBezTo>
                    <a:pt x="2999126" y="1326371"/>
                    <a:pt x="2945707" y="1348284"/>
                    <a:pt x="3029630" y="1276350"/>
                  </a:cubicBezTo>
                  <a:cubicBezTo>
                    <a:pt x="3091888" y="1222986"/>
                    <a:pt x="3102674" y="1224176"/>
                    <a:pt x="3162980" y="1181100"/>
                  </a:cubicBezTo>
                  <a:cubicBezTo>
                    <a:pt x="3188816" y="1162646"/>
                    <a:pt x="3211613" y="1139702"/>
                    <a:pt x="3239180" y="1123950"/>
                  </a:cubicBezTo>
                  <a:cubicBezTo>
                    <a:pt x="3256615" y="1113987"/>
                    <a:pt x="3278777" y="1114652"/>
                    <a:pt x="3296330" y="1104900"/>
                  </a:cubicBezTo>
                  <a:cubicBezTo>
                    <a:pt x="3336358" y="1082662"/>
                    <a:pt x="3372530" y="1054100"/>
                    <a:pt x="3410630" y="1028700"/>
                  </a:cubicBezTo>
                  <a:lnTo>
                    <a:pt x="3467780" y="990600"/>
                  </a:lnTo>
                  <a:cubicBezTo>
                    <a:pt x="3543817" y="876545"/>
                    <a:pt x="3484622" y="941953"/>
                    <a:pt x="3696380" y="857250"/>
                  </a:cubicBezTo>
                  <a:cubicBezTo>
                    <a:pt x="3728130" y="844550"/>
                    <a:pt x="3763177" y="838118"/>
                    <a:pt x="3791630" y="819150"/>
                  </a:cubicBezTo>
                  <a:cubicBezTo>
                    <a:pt x="3865488" y="769911"/>
                    <a:pt x="3827060" y="788290"/>
                    <a:pt x="3905930" y="762000"/>
                  </a:cubicBezTo>
                  <a:cubicBezTo>
                    <a:pt x="3931330" y="736600"/>
                    <a:pt x="3958753" y="713073"/>
                    <a:pt x="3982130" y="685800"/>
                  </a:cubicBezTo>
                  <a:cubicBezTo>
                    <a:pt x="3997030" y="668417"/>
                    <a:pt x="4021986" y="651478"/>
                    <a:pt x="4020230" y="628650"/>
                  </a:cubicBezTo>
                  <a:cubicBezTo>
                    <a:pt x="4015145" y="562549"/>
                    <a:pt x="3996485" y="495415"/>
                    <a:pt x="3963080" y="438150"/>
                  </a:cubicBezTo>
                  <a:cubicBezTo>
                    <a:pt x="3948771" y="413620"/>
                    <a:pt x="3912982" y="411237"/>
                    <a:pt x="3886880" y="400050"/>
                  </a:cubicBezTo>
                  <a:cubicBezTo>
                    <a:pt x="3868423" y="392140"/>
                    <a:pt x="3848532" y="388051"/>
                    <a:pt x="3829730" y="381000"/>
                  </a:cubicBezTo>
                  <a:cubicBezTo>
                    <a:pt x="3797711" y="368993"/>
                    <a:pt x="3766617" y="354586"/>
                    <a:pt x="3734480" y="342900"/>
                  </a:cubicBezTo>
                  <a:cubicBezTo>
                    <a:pt x="3696737" y="329175"/>
                    <a:pt x="3657468" y="319715"/>
                    <a:pt x="3620180" y="304800"/>
                  </a:cubicBezTo>
                  <a:cubicBezTo>
                    <a:pt x="3593813" y="294253"/>
                    <a:pt x="3569930" y="278234"/>
                    <a:pt x="3543980" y="266700"/>
                  </a:cubicBezTo>
                  <a:cubicBezTo>
                    <a:pt x="3512731" y="252812"/>
                    <a:pt x="3479979" y="242488"/>
                    <a:pt x="3448730" y="228600"/>
                  </a:cubicBezTo>
                  <a:cubicBezTo>
                    <a:pt x="3422780" y="217066"/>
                    <a:pt x="3399120" y="200471"/>
                    <a:pt x="3372530" y="190500"/>
                  </a:cubicBezTo>
                  <a:cubicBezTo>
                    <a:pt x="3348015" y="181307"/>
                    <a:pt x="3320845" y="180643"/>
                    <a:pt x="3296330" y="171450"/>
                  </a:cubicBezTo>
                  <a:cubicBezTo>
                    <a:pt x="3218324" y="142198"/>
                    <a:pt x="3227756" y="121285"/>
                    <a:pt x="3143930" y="114300"/>
                  </a:cubicBezTo>
                  <a:cubicBezTo>
                    <a:pt x="3017211" y="103740"/>
                    <a:pt x="2889930" y="101600"/>
                    <a:pt x="2762930" y="95250"/>
                  </a:cubicBezTo>
                  <a:lnTo>
                    <a:pt x="2667680" y="76200"/>
                  </a:lnTo>
                  <a:cubicBezTo>
                    <a:pt x="2624116" y="68279"/>
                    <a:pt x="2505186" y="50934"/>
                    <a:pt x="2458130" y="38100"/>
                  </a:cubicBezTo>
                  <a:cubicBezTo>
                    <a:pt x="2419384" y="27533"/>
                    <a:pt x="2383991" y="0"/>
                    <a:pt x="2343830" y="0"/>
                  </a:cubicBezTo>
                  <a:lnTo>
                    <a:pt x="2191430" y="0"/>
                  </a:lnTo>
                  <a:close/>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pPr>
              <a:endParaRPr lang="en-US" dirty="0">
                <a:solidFill>
                  <a:prstClr val="white"/>
                </a:solidFill>
              </a:endParaRPr>
            </a:p>
          </p:txBody>
        </p:sp>
      </p:grpSp>
      <p:grpSp>
        <p:nvGrpSpPr>
          <p:cNvPr id="26" name="Group 25"/>
          <p:cNvGrpSpPr/>
          <p:nvPr userDrawn="1"/>
        </p:nvGrpSpPr>
        <p:grpSpPr>
          <a:xfrm>
            <a:off x="0" y="4818062"/>
            <a:ext cx="9144000" cy="325776"/>
            <a:chOff x="0" y="4818062"/>
            <a:chExt cx="9144000" cy="325776"/>
          </a:xfrm>
        </p:grpSpPr>
        <p:pic>
          <p:nvPicPr>
            <p:cNvPr id="22" name="Picture 6"/>
            <p:cNvPicPr>
              <a:picLocks noChangeAspect="1"/>
            </p:cNvPicPr>
            <p:nvPr userDrawn="1"/>
          </p:nvPicPr>
          <p:blipFill>
            <a:blip r:embed="rId2">
              <a:extLst>
                <a:ext uri="{28A0092B-C50C-407E-A947-70E740481C1C}">
                  <a14:useLocalDpi xmlns:a14="http://schemas.microsoft.com/office/drawing/2010/main" val="0"/>
                </a:ext>
              </a:extLst>
            </a:blip>
            <a:srcRect t="93657"/>
            <a:stretch>
              <a:fillRect/>
            </a:stretch>
          </p:blipFill>
          <p:spPr bwMode="auto">
            <a:xfrm>
              <a:off x="0" y="4818062"/>
              <a:ext cx="9144000" cy="32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8"/>
            <p:cNvSpPr txBox="1">
              <a:spLocks noChangeArrowheads="1"/>
            </p:cNvSpPr>
            <p:nvPr userDrawn="1"/>
          </p:nvSpPr>
          <p:spPr bwMode="auto">
            <a:xfrm>
              <a:off x="3864917" y="4841875"/>
              <a:ext cx="14141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1100" dirty="0">
                  <a:solidFill>
                    <a:schemeClr val="bg1"/>
                  </a:solidFill>
                </a:rPr>
                <a:t>training.novoco.com</a:t>
              </a:r>
            </a:p>
          </p:txBody>
        </p:sp>
        <p:pic>
          <p:nvPicPr>
            <p:cNvPr id="24" name="Picture 2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964638" y="4872321"/>
              <a:ext cx="1067129" cy="224833"/>
            </a:xfrm>
            <a:prstGeom prst="rect">
              <a:avLst/>
            </a:prstGeom>
          </p:spPr>
        </p:pic>
        <p:sp>
          <p:nvSpPr>
            <p:cNvPr id="25" name="TextBox 24"/>
            <p:cNvSpPr txBox="1"/>
            <p:nvPr userDrawn="1"/>
          </p:nvSpPr>
          <p:spPr>
            <a:xfrm>
              <a:off x="7044075" y="4853973"/>
              <a:ext cx="933031" cy="261610"/>
            </a:xfrm>
            <a:prstGeom prst="rect">
              <a:avLst/>
            </a:prstGeom>
            <a:noFill/>
          </p:spPr>
          <p:txBody>
            <a:bodyPr wrap="square" rtlCol="0">
              <a:spAutoFit/>
            </a:bodyPr>
            <a:lstStyle/>
            <a:p>
              <a:pPr algn="r"/>
              <a:r>
                <a:rPr lang="en-US" sz="1100" dirty="0">
                  <a:solidFill>
                    <a:schemeClr val="bg1"/>
                  </a:solidFill>
                </a:rPr>
                <a:t>©</a:t>
              </a:r>
            </a:p>
          </p:txBody>
        </p:sp>
      </p:grpSp>
    </p:spTree>
    <p:extLst>
      <p:ext uri="{BB962C8B-B14F-4D97-AF65-F5344CB8AC3E}">
        <p14:creationId xmlns:p14="http://schemas.microsoft.com/office/powerpoint/2010/main" val="277493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RIGHT SKY">
    <p:spTree>
      <p:nvGrpSpPr>
        <p:cNvPr id="1" name=""/>
        <p:cNvGrpSpPr/>
        <p:nvPr/>
      </p:nvGrpSpPr>
      <p:grpSpPr>
        <a:xfrm>
          <a:off x="0" y="0"/>
          <a:ext cx="0" cy="0"/>
          <a:chOff x="0" y="0"/>
          <a:chExt cx="0" cy="0"/>
        </a:xfrm>
      </p:grpSpPr>
      <p:grpSp>
        <p:nvGrpSpPr>
          <p:cNvPr id="5" name="Group 4"/>
          <p:cNvGrpSpPr/>
          <p:nvPr userDrawn="1"/>
        </p:nvGrpSpPr>
        <p:grpSpPr>
          <a:xfrm>
            <a:off x="-1484670" y="-358990"/>
            <a:ext cx="12168302" cy="5502490"/>
            <a:chOff x="-1484670" y="-358990"/>
            <a:chExt cx="12168302" cy="5502490"/>
          </a:xfrm>
        </p:grpSpPr>
        <p:grpSp>
          <p:nvGrpSpPr>
            <p:cNvPr id="6" name="Group 5"/>
            <p:cNvGrpSpPr/>
            <p:nvPr/>
          </p:nvGrpSpPr>
          <p:grpSpPr>
            <a:xfrm>
              <a:off x="-1484670" y="-358990"/>
              <a:ext cx="12168302" cy="5502490"/>
              <a:chOff x="-1979560" y="-478653"/>
              <a:chExt cx="16224405" cy="7336653"/>
            </a:xfrm>
          </p:grpSpPr>
          <p:sp>
            <p:nvSpPr>
              <p:cNvPr id="9" name="Rectangle 8"/>
              <p:cNvSpPr/>
              <p:nvPr/>
            </p:nvSpPr>
            <p:spPr>
              <a:xfrm>
                <a:off x="-1979560" y="-183536"/>
                <a:ext cx="16224405" cy="7041536"/>
              </a:xfrm>
              <a:prstGeom prst="rect">
                <a:avLst/>
              </a:prstGeom>
              <a:solidFill>
                <a:srgbClr val="C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54859" y="-478653"/>
                <a:ext cx="15092559" cy="6066653"/>
                <a:chOff x="-954859" y="-478653"/>
                <a:chExt cx="15092559" cy="6066653"/>
              </a:xfrm>
            </p:grpSpPr>
            <p:sp>
              <p:nvSpPr>
                <p:cNvPr id="11" name="Freeform 10"/>
                <p:cNvSpPr/>
                <p:nvPr/>
              </p:nvSpPr>
              <p:spPr>
                <a:xfrm>
                  <a:off x="6683009" y="3214757"/>
                  <a:ext cx="2605202" cy="1021792"/>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Freeform 11"/>
                <p:cNvSpPr/>
                <p:nvPr/>
              </p:nvSpPr>
              <p:spPr>
                <a:xfrm>
                  <a:off x="-954859" y="-305532"/>
                  <a:ext cx="3850459" cy="1697341"/>
                </a:xfrm>
                <a:custGeom>
                  <a:avLst/>
                  <a:gdLst>
                    <a:gd name="connsiteX0" fmla="*/ 723900 w 3790950"/>
                    <a:gd name="connsiteY0" fmla="*/ 1704975 h 1909214"/>
                    <a:gd name="connsiteX1" fmla="*/ 904875 w 3790950"/>
                    <a:gd name="connsiteY1" fmla="*/ 1733550 h 1909214"/>
                    <a:gd name="connsiteX2" fmla="*/ 1019175 w 3790950"/>
                    <a:gd name="connsiteY2" fmla="*/ 1771650 h 1909214"/>
                    <a:gd name="connsiteX3" fmla="*/ 1076325 w 3790950"/>
                    <a:gd name="connsiteY3" fmla="*/ 1790700 h 1909214"/>
                    <a:gd name="connsiteX4" fmla="*/ 1104900 w 3790950"/>
                    <a:gd name="connsiteY4" fmla="*/ 1809750 h 1909214"/>
                    <a:gd name="connsiteX5" fmla="*/ 1133475 w 3790950"/>
                    <a:gd name="connsiteY5" fmla="*/ 1819275 h 1909214"/>
                    <a:gd name="connsiteX6" fmla="*/ 1219200 w 3790950"/>
                    <a:gd name="connsiteY6" fmla="*/ 1847850 h 1909214"/>
                    <a:gd name="connsiteX7" fmla="*/ 1247775 w 3790950"/>
                    <a:gd name="connsiteY7" fmla="*/ 1866900 h 1909214"/>
                    <a:gd name="connsiteX8" fmla="*/ 1343025 w 3790950"/>
                    <a:gd name="connsiteY8" fmla="*/ 1885950 h 1909214"/>
                    <a:gd name="connsiteX9" fmla="*/ 1695450 w 3790950"/>
                    <a:gd name="connsiteY9" fmla="*/ 1885950 h 1909214"/>
                    <a:gd name="connsiteX10" fmla="*/ 1743075 w 3790950"/>
                    <a:gd name="connsiteY10" fmla="*/ 1876425 h 1909214"/>
                    <a:gd name="connsiteX11" fmla="*/ 1866900 w 3790950"/>
                    <a:gd name="connsiteY11" fmla="*/ 1857375 h 1909214"/>
                    <a:gd name="connsiteX12" fmla="*/ 1962150 w 3790950"/>
                    <a:gd name="connsiteY12" fmla="*/ 1838325 h 1909214"/>
                    <a:gd name="connsiteX13" fmla="*/ 2171700 w 3790950"/>
                    <a:gd name="connsiteY13" fmla="*/ 1847850 h 1909214"/>
                    <a:gd name="connsiteX14" fmla="*/ 2200275 w 3790950"/>
                    <a:gd name="connsiteY14" fmla="*/ 1857375 h 1909214"/>
                    <a:gd name="connsiteX15" fmla="*/ 2352675 w 3790950"/>
                    <a:gd name="connsiteY15" fmla="*/ 1876425 h 1909214"/>
                    <a:gd name="connsiteX16" fmla="*/ 2419350 w 3790950"/>
                    <a:gd name="connsiteY16" fmla="*/ 1895475 h 1909214"/>
                    <a:gd name="connsiteX17" fmla="*/ 2771775 w 3790950"/>
                    <a:gd name="connsiteY17" fmla="*/ 1885950 h 1909214"/>
                    <a:gd name="connsiteX18" fmla="*/ 2828925 w 3790950"/>
                    <a:gd name="connsiteY18" fmla="*/ 1876425 h 1909214"/>
                    <a:gd name="connsiteX19" fmla="*/ 2933700 w 3790950"/>
                    <a:gd name="connsiteY19" fmla="*/ 1866900 h 1909214"/>
                    <a:gd name="connsiteX20" fmla="*/ 3086100 w 3790950"/>
                    <a:gd name="connsiteY20" fmla="*/ 1838325 h 1909214"/>
                    <a:gd name="connsiteX21" fmla="*/ 3152775 w 3790950"/>
                    <a:gd name="connsiteY21" fmla="*/ 1819275 h 1909214"/>
                    <a:gd name="connsiteX22" fmla="*/ 3200400 w 3790950"/>
                    <a:gd name="connsiteY22" fmla="*/ 1809750 h 1909214"/>
                    <a:gd name="connsiteX23" fmla="*/ 3371850 w 3790950"/>
                    <a:gd name="connsiteY23" fmla="*/ 1790700 h 1909214"/>
                    <a:gd name="connsiteX24" fmla="*/ 3409950 w 3790950"/>
                    <a:gd name="connsiteY24" fmla="*/ 1781175 h 1909214"/>
                    <a:gd name="connsiteX25" fmla="*/ 3467100 w 3790950"/>
                    <a:gd name="connsiteY25" fmla="*/ 1743075 h 1909214"/>
                    <a:gd name="connsiteX26" fmla="*/ 3505200 w 3790950"/>
                    <a:gd name="connsiteY26" fmla="*/ 1733550 h 1909214"/>
                    <a:gd name="connsiteX27" fmla="*/ 3562350 w 3790950"/>
                    <a:gd name="connsiteY27" fmla="*/ 1685925 h 1909214"/>
                    <a:gd name="connsiteX28" fmla="*/ 3619500 w 3790950"/>
                    <a:gd name="connsiteY28" fmla="*/ 1638300 h 1909214"/>
                    <a:gd name="connsiteX29" fmla="*/ 3657600 w 3790950"/>
                    <a:gd name="connsiteY29" fmla="*/ 1581150 h 1909214"/>
                    <a:gd name="connsiteX30" fmla="*/ 3676650 w 3790950"/>
                    <a:gd name="connsiteY30" fmla="*/ 1552575 h 1909214"/>
                    <a:gd name="connsiteX31" fmla="*/ 3705225 w 3790950"/>
                    <a:gd name="connsiteY31" fmla="*/ 1524000 h 1909214"/>
                    <a:gd name="connsiteX32" fmla="*/ 3714750 w 3790950"/>
                    <a:gd name="connsiteY32" fmla="*/ 1495425 h 1909214"/>
                    <a:gd name="connsiteX33" fmla="*/ 3762375 w 3790950"/>
                    <a:gd name="connsiteY33" fmla="*/ 1428750 h 1909214"/>
                    <a:gd name="connsiteX34" fmla="*/ 3771900 w 3790950"/>
                    <a:gd name="connsiteY34" fmla="*/ 1400175 h 1909214"/>
                    <a:gd name="connsiteX35" fmla="*/ 3781425 w 3790950"/>
                    <a:gd name="connsiteY35" fmla="*/ 1333500 h 1909214"/>
                    <a:gd name="connsiteX36" fmla="*/ 3790950 w 3790950"/>
                    <a:gd name="connsiteY36" fmla="*/ 1304925 h 1909214"/>
                    <a:gd name="connsiteX37" fmla="*/ 3781425 w 3790950"/>
                    <a:gd name="connsiteY37" fmla="*/ 1047750 h 1909214"/>
                    <a:gd name="connsiteX38" fmla="*/ 3762375 w 3790950"/>
                    <a:gd name="connsiteY38" fmla="*/ 1019175 h 1909214"/>
                    <a:gd name="connsiteX39" fmla="*/ 3733800 w 3790950"/>
                    <a:gd name="connsiteY39" fmla="*/ 981075 h 1909214"/>
                    <a:gd name="connsiteX40" fmla="*/ 3676650 w 3790950"/>
                    <a:gd name="connsiteY40" fmla="*/ 923925 h 1909214"/>
                    <a:gd name="connsiteX41" fmla="*/ 3657600 w 3790950"/>
                    <a:gd name="connsiteY41" fmla="*/ 885825 h 1909214"/>
                    <a:gd name="connsiteX42" fmla="*/ 3619500 w 3790950"/>
                    <a:gd name="connsiteY42" fmla="*/ 828675 h 1909214"/>
                    <a:gd name="connsiteX43" fmla="*/ 3609975 w 3790950"/>
                    <a:gd name="connsiteY43" fmla="*/ 800100 h 1909214"/>
                    <a:gd name="connsiteX44" fmla="*/ 3581400 w 3790950"/>
                    <a:gd name="connsiteY44" fmla="*/ 781050 h 1909214"/>
                    <a:gd name="connsiteX45" fmla="*/ 3533775 w 3790950"/>
                    <a:gd name="connsiteY45" fmla="*/ 742950 h 1909214"/>
                    <a:gd name="connsiteX46" fmla="*/ 3514725 w 3790950"/>
                    <a:gd name="connsiteY46" fmla="*/ 714375 h 1909214"/>
                    <a:gd name="connsiteX47" fmla="*/ 3486150 w 3790950"/>
                    <a:gd name="connsiteY47" fmla="*/ 704850 h 1909214"/>
                    <a:gd name="connsiteX48" fmla="*/ 3457575 w 3790950"/>
                    <a:gd name="connsiteY48" fmla="*/ 685800 h 1909214"/>
                    <a:gd name="connsiteX49" fmla="*/ 3400425 w 3790950"/>
                    <a:gd name="connsiteY49" fmla="*/ 666750 h 1909214"/>
                    <a:gd name="connsiteX50" fmla="*/ 3371850 w 3790950"/>
                    <a:gd name="connsiteY50" fmla="*/ 657225 h 1909214"/>
                    <a:gd name="connsiteX51" fmla="*/ 3314700 w 3790950"/>
                    <a:gd name="connsiteY51" fmla="*/ 628650 h 1909214"/>
                    <a:gd name="connsiteX52" fmla="*/ 3286125 w 3790950"/>
                    <a:gd name="connsiteY52" fmla="*/ 609600 h 1909214"/>
                    <a:gd name="connsiteX53" fmla="*/ 3257550 w 3790950"/>
                    <a:gd name="connsiteY53" fmla="*/ 600075 h 1909214"/>
                    <a:gd name="connsiteX54" fmla="*/ 3190875 w 3790950"/>
                    <a:gd name="connsiteY54" fmla="*/ 552450 h 1909214"/>
                    <a:gd name="connsiteX55" fmla="*/ 3162300 w 3790950"/>
                    <a:gd name="connsiteY55" fmla="*/ 542925 h 1909214"/>
                    <a:gd name="connsiteX56" fmla="*/ 3067050 w 3790950"/>
                    <a:gd name="connsiteY56" fmla="*/ 476250 h 1909214"/>
                    <a:gd name="connsiteX57" fmla="*/ 3038475 w 3790950"/>
                    <a:gd name="connsiteY57" fmla="*/ 457200 h 1909214"/>
                    <a:gd name="connsiteX58" fmla="*/ 2990850 w 3790950"/>
                    <a:gd name="connsiteY58" fmla="*/ 447675 h 1909214"/>
                    <a:gd name="connsiteX59" fmla="*/ 2933700 w 3790950"/>
                    <a:gd name="connsiteY59" fmla="*/ 419100 h 1909214"/>
                    <a:gd name="connsiteX60" fmla="*/ 2857500 w 3790950"/>
                    <a:gd name="connsiteY60" fmla="*/ 381000 h 1909214"/>
                    <a:gd name="connsiteX61" fmla="*/ 2800350 w 3790950"/>
                    <a:gd name="connsiteY61" fmla="*/ 361950 h 1909214"/>
                    <a:gd name="connsiteX62" fmla="*/ 2705100 w 3790950"/>
                    <a:gd name="connsiteY62" fmla="*/ 323850 h 1909214"/>
                    <a:gd name="connsiteX63" fmla="*/ 2638425 w 3790950"/>
                    <a:gd name="connsiteY63" fmla="*/ 304800 h 1909214"/>
                    <a:gd name="connsiteX64" fmla="*/ 2581275 w 3790950"/>
                    <a:gd name="connsiteY64" fmla="*/ 285750 h 1909214"/>
                    <a:gd name="connsiteX65" fmla="*/ 2552700 w 3790950"/>
                    <a:gd name="connsiteY65" fmla="*/ 257175 h 1909214"/>
                    <a:gd name="connsiteX66" fmla="*/ 2524125 w 3790950"/>
                    <a:gd name="connsiteY66" fmla="*/ 247650 h 1909214"/>
                    <a:gd name="connsiteX67" fmla="*/ 2505075 w 3790950"/>
                    <a:gd name="connsiteY67" fmla="*/ 219075 h 1909214"/>
                    <a:gd name="connsiteX68" fmla="*/ 2466975 w 3790950"/>
                    <a:gd name="connsiteY68" fmla="*/ 200025 h 1909214"/>
                    <a:gd name="connsiteX69" fmla="*/ 2409825 w 3790950"/>
                    <a:gd name="connsiteY69" fmla="*/ 161925 h 1909214"/>
                    <a:gd name="connsiteX70" fmla="*/ 2381250 w 3790950"/>
                    <a:gd name="connsiteY70" fmla="*/ 142875 h 1909214"/>
                    <a:gd name="connsiteX71" fmla="*/ 2352675 w 3790950"/>
                    <a:gd name="connsiteY71" fmla="*/ 123825 h 1909214"/>
                    <a:gd name="connsiteX72" fmla="*/ 2286000 w 3790950"/>
                    <a:gd name="connsiteY72" fmla="*/ 104775 h 1909214"/>
                    <a:gd name="connsiteX73" fmla="*/ 2200275 w 3790950"/>
                    <a:gd name="connsiteY73" fmla="*/ 76200 h 1909214"/>
                    <a:gd name="connsiteX74" fmla="*/ 2171700 w 3790950"/>
                    <a:gd name="connsiteY74" fmla="*/ 66675 h 1909214"/>
                    <a:gd name="connsiteX75" fmla="*/ 2133600 w 3790950"/>
                    <a:gd name="connsiteY75" fmla="*/ 57150 h 1909214"/>
                    <a:gd name="connsiteX76" fmla="*/ 2105025 w 3790950"/>
                    <a:gd name="connsiteY76" fmla="*/ 47625 h 1909214"/>
                    <a:gd name="connsiteX77" fmla="*/ 2019300 w 3790950"/>
                    <a:gd name="connsiteY77" fmla="*/ 28575 h 1909214"/>
                    <a:gd name="connsiteX78" fmla="*/ 1905000 w 3790950"/>
                    <a:gd name="connsiteY78" fmla="*/ 19050 h 1909214"/>
                    <a:gd name="connsiteX79" fmla="*/ 1809750 w 3790950"/>
                    <a:gd name="connsiteY79" fmla="*/ 0 h 1909214"/>
                    <a:gd name="connsiteX80" fmla="*/ 1600200 w 3790950"/>
                    <a:gd name="connsiteY80" fmla="*/ 9525 h 1909214"/>
                    <a:gd name="connsiteX81" fmla="*/ 1562100 w 3790950"/>
                    <a:gd name="connsiteY81" fmla="*/ 19050 h 1909214"/>
                    <a:gd name="connsiteX82" fmla="*/ 1466850 w 3790950"/>
                    <a:gd name="connsiteY82" fmla="*/ 76200 h 1909214"/>
                    <a:gd name="connsiteX83" fmla="*/ 1438275 w 3790950"/>
                    <a:gd name="connsiteY83" fmla="*/ 95250 h 1909214"/>
                    <a:gd name="connsiteX84" fmla="*/ 1409700 w 3790950"/>
                    <a:gd name="connsiteY84" fmla="*/ 114300 h 1909214"/>
                    <a:gd name="connsiteX85" fmla="*/ 1371600 w 3790950"/>
                    <a:gd name="connsiteY85" fmla="*/ 142875 h 1909214"/>
                    <a:gd name="connsiteX86" fmla="*/ 1343025 w 3790950"/>
                    <a:gd name="connsiteY86" fmla="*/ 161925 h 1909214"/>
                    <a:gd name="connsiteX87" fmla="*/ 1285875 w 3790950"/>
                    <a:gd name="connsiteY87" fmla="*/ 228600 h 1909214"/>
                    <a:gd name="connsiteX88" fmla="*/ 1257300 w 3790950"/>
                    <a:gd name="connsiteY88" fmla="*/ 285750 h 1909214"/>
                    <a:gd name="connsiteX89" fmla="*/ 1247775 w 3790950"/>
                    <a:gd name="connsiteY89" fmla="*/ 314325 h 1909214"/>
                    <a:gd name="connsiteX90" fmla="*/ 1152525 w 3790950"/>
                    <a:gd name="connsiteY90" fmla="*/ 428625 h 1909214"/>
                    <a:gd name="connsiteX91" fmla="*/ 1085850 w 3790950"/>
                    <a:gd name="connsiteY91" fmla="*/ 466725 h 1909214"/>
                    <a:gd name="connsiteX92" fmla="*/ 1047750 w 3790950"/>
                    <a:gd name="connsiteY92" fmla="*/ 485775 h 1909214"/>
                    <a:gd name="connsiteX93" fmla="*/ 1019175 w 3790950"/>
                    <a:gd name="connsiteY93" fmla="*/ 504825 h 1909214"/>
                    <a:gd name="connsiteX94" fmla="*/ 990600 w 3790950"/>
                    <a:gd name="connsiteY94" fmla="*/ 514350 h 1909214"/>
                    <a:gd name="connsiteX95" fmla="*/ 933450 w 3790950"/>
                    <a:gd name="connsiteY95" fmla="*/ 552450 h 1909214"/>
                    <a:gd name="connsiteX96" fmla="*/ 904875 w 3790950"/>
                    <a:gd name="connsiteY96" fmla="*/ 561975 h 1909214"/>
                    <a:gd name="connsiteX97" fmla="*/ 866775 w 3790950"/>
                    <a:gd name="connsiteY97" fmla="*/ 581025 h 1909214"/>
                    <a:gd name="connsiteX98" fmla="*/ 800100 w 3790950"/>
                    <a:gd name="connsiteY98" fmla="*/ 600075 h 1909214"/>
                    <a:gd name="connsiteX99" fmla="*/ 762000 w 3790950"/>
                    <a:gd name="connsiteY99" fmla="*/ 619125 h 1909214"/>
                    <a:gd name="connsiteX100" fmla="*/ 733425 w 3790950"/>
                    <a:gd name="connsiteY100" fmla="*/ 638175 h 1909214"/>
                    <a:gd name="connsiteX101" fmla="*/ 685800 w 3790950"/>
                    <a:gd name="connsiteY101" fmla="*/ 647700 h 1909214"/>
                    <a:gd name="connsiteX102" fmla="*/ 647700 w 3790950"/>
                    <a:gd name="connsiteY102" fmla="*/ 666750 h 1909214"/>
                    <a:gd name="connsiteX103" fmla="*/ 619125 w 3790950"/>
                    <a:gd name="connsiteY103" fmla="*/ 676275 h 1909214"/>
                    <a:gd name="connsiteX104" fmla="*/ 542925 w 3790950"/>
                    <a:gd name="connsiteY104" fmla="*/ 714375 h 1909214"/>
                    <a:gd name="connsiteX105" fmla="*/ 485775 w 3790950"/>
                    <a:gd name="connsiteY105" fmla="*/ 733425 h 1909214"/>
                    <a:gd name="connsiteX106" fmla="*/ 447675 w 3790950"/>
                    <a:gd name="connsiteY106" fmla="*/ 752475 h 1909214"/>
                    <a:gd name="connsiteX107" fmla="*/ 409575 w 3790950"/>
                    <a:gd name="connsiteY107" fmla="*/ 762000 h 1909214"/>
                    <a:gd name="connsiteX108" fmla="*/ 371475 w 3790950"/>
                    <a:gd name="connsiteY108" fmla="*/ 781050 h 1909214"/>
                    <a:gd name="connsiteX109" fmla="*/ 295275 w 3790950"/>
                    <a:gd name="connsiteY109" fmla="*/ 828675 h 1909214"/>
                    <a:gd name="connsiteX110" fmla="*/ 238125 w 3790950"/>
                    <a:gd name="connsiteY110" fmla="*/ 857250 h 1909214"/>
                    <a:gd name="connsiteX111" fmla="*/ 209550 w 3790950"/>
                    <a:gd name="connsiteY111" fmla="*/ 866775 h 1909214"/>
                    <a:gd name="connsiteX112" fmla="*/ 133350 w 3790950"/>
                    <a:gd name="connsiteY112" fmla="*/ 923925 h 1909214"/>
                    <a:gd name="connsiteX113" fmla="*/ 76200 w 3790950"/>
                    <a:gd name="connsiteY113" fmla="*/ 981075 h 1909214"/>
                    <a:gd name="connsiteX114" fmla="*/ 28575 w 3790950"/>
                    <a:gd name="connsiteY114" fmla="*/ 1047750 h 1909214"/>
                    <a:gd name="connsiteX115" fmla="*/ 0 w 3790950"/>
                    <a:gd name="connsiteY115" fmla="*/ 1152525 h 1909214"/>
                    <a:gd name="connsiteX116" fmla="*/ 9525 w 3790950"/>
                    <a:gd name="connsiteY116" fmla="*/ 1343025 h 1909214"/>
                    <a:gd name="connsiteX117" fmla="*/ 19050 w 3790950"/>
                    <a:gd name="connsiteY117" fmla="*/ 1371600 h 1909214"/>
                    <a:gd name="connsiteX118" fmla="*/ 76200 w 3790950"/>
                    <a:gd name="connsiteY118" fmla="*/ 1438275 h 1909214"/>
                    <a:gd name="connsiteX119" fmla="*/ 114300 w 3790950"/>
                    <a:gd name="connsiteY119" fmla="*/ 1466850 h 1909214"/>
                    <a:gd name="connsiteX120" fmla="*/ 133350 w 3790950"/>
                    <a:gd name="connsiteY120" fmla="*/ 1495425 h 1909214"/>
                    <a:gd name="connsiteX121" fmla="*/ 190500 w 3790950"/>
                    <a:gd name="connsiteY121" fmla="*/ 1533525 h 1909214"/>
                    <a:gd name="connsiteX122" fmla="*/ 219075 w 3790950"/>
                    <a:gd name="connsiteY122" fmla="*/ 1552575 h 1909214"/>
                    <a:gd name="connsiteX123" fmla="*/ 247650 w 3790950"/>
                    <a:gd name="connsiteY123" fmla="*/ 1571625 h 1909214"/>
                    <a:gd name="connsiteX124" fmla="*/ 276225 w 3790950"/>
                    <a:gd name="connsiteY124" fmla="*/ 1581150 h 1909214"/>
                    <a:gd name="connsiteX125" fmla="*/ 295275 w 3790950"/>
                    <a:gd name="connsiteY125" fmla="*/ 1609725 h 1909214"/>
                    <a:gd name="connsiteX126" fmla="*/ 323850 w 3790950"/>
                    <a:gd name="connsiteY126" fmla="*/ 1628775 h 1909214"/>
                    <a:gd name="connsiteX127" fmla="*/ 390525 w 3790950"/>
                    <a:gd name="connsiteY127" fmla="*/ 1647825 h 1909214"/>
                    <a:gd name="connsiteX128" fmla="*/ 419100 w 3790950"/>
                    <a:gd name="connsiteY128" fmla="*/ 1666875 h 1909214"/>
                    <a:gd name="connsiteX129" fmla="*/ 457200 w 3790950"/>
                    <a:gd name="connsiteY129" fmla="*/ 1676400 h 1909214"/>
                    <a:gd name="connsiteX130" fmla="*/ 571500 w 3790950"/>
                    <a:gd name="connsiteY130" fmla="*/ 1695450 h 1909214"/>
                    <a:gd name="connsiteX131" fmla="*/ 676275 w 3790950"/>
                    <a:gd name="connsiteY131" fmla="*/ 1714500 h 1909214"/>
                    <a:gd name="connsiteX132" fmla="*/ 723900 w 3790950"/>
                    <a:gd name="connsiteY132" fmla="*/ 1704975 h 190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790950" h="1909214">
                      <a:moveTo>
                        <a:pt x="723900" y="1704975"/>
                      </a:moveTo>
                      <a:cubicBezTo>
                        <a:pt x="784225" y="1714500"/>
                        <a:pt x="846937" y="1714237"/>
                        <a:pt x="904875" y="1733550"/>
                      </a:cubicBezTo>
                      <a:lnTo>
                        <a:pt x="1019175" y="1771650"/>
                      </a:lnTo>
                      <a:cubicBezTo>
                        <a:pt x="1038225" y="1778000"/>
                        <a:pt x="1059617" y="1779561"/>
                        <a:pt x="1076325" y="1790700"/>
                      </a:cubicBezTo>
                      <a:cubicBezTo>
                        <a:pt x="1085850" y="1797050"/>
                        <a:pt x="1094661" y="1804630"/>
                        <a:pt x="1104900" y="1809750"/>
                      </a:cubicBezTo>
                      <a:cubicBezTo>
                        <a:pt x="1113880" y="1814240"/>
                        <a:pt x="1124074" y="1815750"/>
                        <a:pt x="1133475" y="1819275"/>
                      </a:cubicBezTo>
                      <a:cubicBezTo>
                        <a:pt x="1205210" y="1846176"/>
                        <a:pt x="1155359" y="1831890"/>
                        <a:pt x="1219200" y="1847850"/>
                      </a:cubicBezTo>
                      <a:cubicBezTo>
                        <a:pt x="1228725" y="1854200"/>
                        <a:pt x="1237536" y="1861780"/>
                        <a:pt x="1247775" y="1866900"/>
                      </a:cubicBezTo>
                      <a:cubicBezTo>
                        <a:pt x="1274374" y="1880200"/>
                        <a:pt x="1318454" y="1882440"/>
                        <a:pt x="1343025" y="1885950"/>
                      </a:cubicBezTo>
                      <a:cubicBezTo>
                        <a:pt x="1472290" y="1929038"/>
                        <a:pt x="1380550" y="1902099"/>
                        <a:pt x="1695450" y="1885950"/>
                      </a:cubicBezTo>
                      <a:cubicBezTo>
                        <a:pt x="1711618" y="1885121"/>
                        <a:pt x="1727106" y="1879087"/>
                        <a:pt x="1743075" y="1876425"/>
                      </a:cubicBezTo>
                      <a:cubicBezTo>
                        <a:pt x="1834740" y="1861148"/>
                        <a:pt x="1782554" y="1873190"/>
                        <a:pt x="1866900" y="1857375"/>
                      </a:cubicBezTo>
                      <a:cubicBezTo>
                        <a:pt x="1898724" y="1851408"/>
                        <a:pt x="1962150" y="1838325"/>
                        <a:pt x="1962150" y="1838325"/>
                      </a:cubicBezTo>
                      <a:cubicBezTo>
                        <a:pt x="2032000" y="1841500"/>
                        <a:pt x="2102001" y="1842274"/>
                        <a:pt x="2171700" y="1847850"/>
                      </a:cubicBezTo>
                      <a:cubicBezTo>
                        <a:pt x="2181708" y="1848651"/>
                        <a:pt x="2190474" y="1855197"/>
                        <a:pt x="2200275" y="1857375"/>
                      </a:cubicBezTo>
                      <a:cubicBezTo>
                        <a:pt x="2248615" y="1868117"/>
                        <a:pt x="2304764" y="1871634"/>
                        <a:pt x="2352675" y="1876425"/>
                      </a:cubicBezTo>
                      <a:cubicBezTo>
                        <a:pt x="2374900" y="1882775"/>
                        <a:pt x="2396242" y="1894950"/>
                        <a:pt x="2419350" y="1895475"/>
                      </a:cubicBezTo>
                      <a:lnTo>
                        <a:pt x="2771775" y="1885950"/>
                      </a:lnTo>
                      <a:cubicBezTo>
                        <a:pt x="2791067" y="1885053"/>
                        <a:pt x="2809745" y="1878682"/>
                        <a:pt x="2828925" y="1876425"/>
                      </a:cubicBezTo>
                      <a:cubicBezTo>
                        <a:pt x="2863754" y="1872327"/>
                        <a:pt x="2898775" y="1870075"/>
                        <a:pt x="2933700" y="1866900"/>
                      </a:cubicBezTo>
                      <a:cubicBezTo>
                        <a:pt x="3086989" y="1828578"/>
                        <a:pt x="2932831" y="1863870"/>
                        <a:pt x="3086100" y="1838325"/>
                      </a:cubicBezTo>
                      <a:cubicBezTo>
                        <a:pt x="3139550" y="1829417"/>
                        <a:pt x="3107479" y="1830599"/>
                        <a:pt x="3152775" y="1819275"/>
                      </a:cubicBezTo>
                      <a:cubicBezTo>
                        <a:pt x="3168481" y="1815348"/>
                        <a:pt x="3184347" y="1811844"/>
                        <a:pt x="3200400" y="1809750"/>
                      </a:cubicBezTo>
                      <a:cubicBezTo>
                        <a:pt x="3257419" y="1802313"/>
                        <a:pt x="3314700" y="1797050"/>
                        <a:pt x="3371850" y="1790700"/>
                      </a:cubicBezTo>
                      <a:cubicBezTo>
                        <a:pt x="3384550" y="1787525"/>
                        <a:pt x="3398241" y="1787029"/>
                        <a:pt x="3409950" y="1781175"/>
                      </a:cubicBezTo>
                      <a:cubicBezTo>
                        <a:pt x="3430428" y="1770936"/>
                        <a:pt x="3444888" y="1748628"/>
                        <a:pt x="3467100" y="1743075"/>
                      </a:cubicBezTo>
                      <a:lnTo>
                        <a:pt x="3505200" y="1733550"/>
                      </a:lnTo>
                      <a:cubicBezTo>
                        <a:pt x="3588682" y="1650068"/>
                        <a:pt x="3482784" y="1752230"/>
                        <a:pt x="3562350" y="1685925"/>
                      </a:cubicBezTo>
                      <a:cubicBezTo>
                        <a:pt x="3635689" y="1624809"/>
                        <a:pt x="3548554" y="1685598"/>
                        <a:pt x="3619500" y="1638300"/>
                      </a:cubicBezTo>
                      <a:lnTo>
                        <a:pt x="3657600" y="1581150"/>
                      </a:lnTo>
                      <a:cubicBezTo>
                        <a:pt x="3663950" y="1571625"/>
                        <a:pt x="3668555" y="1560670"/>
                        <a:pt x="3676650" y="1552575"/>
                      </a:cubicBezTo>
                      <a:lnTo>
                        <a:pt x="3705225" y="1524000"/>
                      </a:lnTo>
                      <a:cubicBezTo>
                        <a:pt x="3708400" y="1514475"/>
                        <a:pt x="3709769" y="1504142"/>
                        <a:pt x="3714750" y="1495425"/>
                      </a:cubicBezTo>
                      <a:cubicBezTo>
                        <a:pt x="3732008" y="1465224"/>
                        <a:pt x="3747633" y="1458234"/>
                        <a:pt x="3762375" y="1428750"/>
                      </a:cubicBezTo>
                      <a:cubicBezTo>
                        <a:pt x="3766865" y="1419770"/>
                        <a:pt x="3768725" y="1409700"/>
                        <a:pt x="3771900" y="1400175"/>
                      </a:cubicBezTo>
                      <a:cubicBezTo>
                        <a:pt x="3775075" y="1377950"/>
                        <a:pt x="3777022" y="1355515"/>
                        <a:pt x="3781425" y="1333500"/>
                      </a:cubicBezTo>
                      <a:cubicBezTo>
                        <a:pt x="3783394" y="1323655"/>
                        <a:pt x="3790950" y="1314965"/>
                        <a:pt x="3790950" y="1304925"/>
                      </a:cubicBezTo>
                      <a:cubicBezTo>
                        <a:pt x="3790950" y="1219141"/>
                        <a:pt x="3789961" y="1133108"/>
                        <a:pt x="3781425" y="1047750"/>
                      </a:cubicBezTo>
                      <a:cubicBezTo>
                        <a:pt x="3780286" y="1036359"/>
                        <a:pt x="3769029" y="1028490"/>
                        <a:pt x="3762375" y="1019175"/>
                      </a:cubicBezTo>
                      <a:cubicBezTo>
                        <a:pt x="3753148" y="1006257"/>
                        <a:pt x="3744420" y="992875"/>
                        <a:pt x="3733800" y="981075"/>
                      </a:cubicBezTo>
                      <a:cubicBezTo>
                        <a:pt x="3715778" y="961050"/>
                        <a:pt x="3688698" y="948022"/>
                        <a:pt x="3676650" y="923925"/>
                      </a:cubicBezTo>
                      <a:cubicBezTo>
                        <a:pt x="3670300" y="911225"/>
                        <a:pt x="3664905" y="898001"/>
                        <a:pt x="3657600" y="885825"/>
                      </a:cubicBezTo>
                      <a:cubicBezTo>
                        <a:pt x="3645820" y="866192"/>
                        <a:pt x="3626740" y="850395"/>
                        <a:pt x="3619500" y="828675"/>
                      </a:cubicBezTo>
                      <a:cubicBezTo>
                        <a:pt x="3616325" y="819150"/>
                        <a:pt x="3616247" y="807940"/>
                        <a:pt x="3609975" y="800100"/>
                      </a:cubicBezTo>
                      <a:cubicBezTo>
                        <a:pt x="3602824" y="791161"/>
                        <a:pt x="3590925" y="787400"/>
                        <a:pt x="3581400" y="781050"/>
                      </a:cubicBezTo>
                      <a:cubicBezTo>
                        <a:pt x="3526805" y="699158"/>
                        <a:pt x="3599500" y="795530"/>
                        <a:pt x="3533775" y="742950"/>
                      </a:cubicBezTo>
                      <a:cubicBezTo>
                        <a:pt x="3524836" y="735799"/>
                        <a:pt x="3523664" y="721526"/>
                        <a:pt x="3514725" y="714375"/>
                      </a:cubicBezTo>
                      <a:cubicBezTo>
                        <a:pt x="3506885" y="708103"/>
                        <a:pt x="3495130" y="709340"/>
                        <a:pt x="3486150" y="704850"/>
                      </a:cubicBezTo>
                      <a:cubicBezTo>
                        <a:pt x="3475911" y="699730"/>
                        <a:pt x="3468036" y="690449"/>
                        <a:pt x="3457575" y="685800"/>
                      </a:cubicBezTo>
                      <a:cubicBezTo>
                        <a:pt x="3439225" y="677645"/>
                        <a:pt x="3419475" y="673100"/>
                        <a:pt x="3400425" y="666750"/>
                      </a:cubicBezTo>
                      <a:cubicBezTo>
                        <a:pt x="3390900" y="663575"/>
                        <a:pt x="3380204" y="662794"/>
                        <a:pt x="3371850" y="657225"/>
                      </a:cubicBezTo>
                      <a:cubicBezTo>
                        <a:pt x="3289958" y="602630"/>
                        <a:pt x="3393570" y="668085"/>
                        <a:pt x="3314700" y="628650"/>
                      </a:cubicBezTo>
                      <a:cubicBezTo>
                        <a:pt x="3304461" y="623530"/>
                        <a:pt x="3296364" y="614720"/>
                        <a:pt x="3286125" y="609600"/>
                      </a:cubicBezTo>
                      <a:cubicBezTo>
                        <a:pt x="3277145" y="605110"/>
                        <a:pt x="3266530" y="604565"/>
                        <a:pt x="3257550" y="600075"/>
                      </a:cubicBezTo>
                      <a:cubicBezTo>
                        <a:pt x="3228066" y="585333"/>
                        <a:pt x="3221076" y="569708"/>
                        <a:pt x="3190875" y="552450"/>
                      </a:cubicBezTo>
                      <a:cubicBezTo>
                        <a:pt x="3182158" y="547469"/>
                        <a:pt x="3171825" y="546100"/>
                        <a:pt x="3162300" y="542925"/>
                      </a:cubicBezTo>
                      <a:cubicBezTo>
                        <a:pt x="3105884" y="500613"/>
                        <a:pt x="3137409" y="523156"/>
                        <a:pt x="3067050" y="476250"/>
                      </a:cubicBezTo>
                      <a:cubicBezTo>
                        <a:pt x="3057525" y="469900"/>
                        <a:pt x="3049700" y="459445"/>
                        <a:pt x="3038475" y="457200"/>
                      </a:cubicBezTo>
                      <a:lnTo>
                        <a:pt x="2990850" y="447675"/>
                      </a:lnTo>
                      <a:cubicBezTo>
                        <a:pt x="2928228" y="405927"/>
                        <a:pt x="2995670" y="447268"/>
                        <a:pt x="2933700" y="419100"/>
                      </a:cubicBezTo>
                      <a:cubicBezTo>
                        <a:pt x="2907847" y="407349"/>
                        <a:pt x="2884441" y="389980"/>
                        <a:pt x="2857500" y="381000"/>
                      </a:cubicBezTo>
                      <a:cubicBezTo>
                        <a:pt x="2838450" y="374650"/>
                        <a:pt x="2818311" y="370930"/>
                        <a:pt x="2800350" y="361950"/>
                      </a:cubicBezTo>
                      <a:cubicBezTo>
                        <a:pt x="2744289" y="333920"/>
                        <a:pt x="2775720" y="347390"/>
                        <a:pt x="2705100" y="323850"/>
                      </a:cubicBezTo>
                      <a:cubicBezTo>
                        <a:pt x="2609068" y="291839"/>
                        <a:pt x="2758026" y="340680"/>
                        <a:pt x="2638425" y="304800"/>
                      </a:cubicBezTo>
                      <a:cubicBezTo>
                        <a:pt x="2619191" y="299030"/>
                        <a:pt x="2581275" y="285750"/>
                        <a:pt x="2581275" y="285750"/>
                      </a:cubicBezTo>
                      <a:cubicBezTo>
                        <a:pt x="2571750" y="276225"/>
                        <a:pt x="2563908" y="264647"/>
                        <a:pt x="2552700" y="257175"/>
                      </a:cubicBezTo>
                      <a:cubicBezTo>
                        <a:pt x="2544346" y="251606"/>
                        <a:pt x="2531965" y="253922"/>
                        <a:pt x="2524125" y="247650"/>
                      </a:cubicBezTo>
                      <a:cubicBezTo>
                        <a:pt x="2515186" y="240499"/>
                        <a:pt x="2513869" y="226404"/>
                        <a:pt x="2505075" y="219075"/>
                      </a:cubicBezTo>
                      <a:cubicBezTo>
                        <a:pt x="2494167" y="209985"/>
                        <a:pt x="2479151" y="207330"/>
                        <a:pt x="2466975" y="200025"/>
                      </a:cubicBezTo>
                      <a:cubicBezTo>
                        <a:pt x="2447342" y="188245"/>
                        <a:pt x="2428875" y="174625"/>
                        <a:pt x="2409825" y="161925"/>
                      </a:cubicBezTo>
                      <a:lnTo>
                        <a:pt x="2381250" y="142875"/>
                      </a:lnTo>
                      <a:cubicBezTo>
                        <a:pt x="2371725" y="136525"/>
                        <a:pt x="2363535" y="127445"/>
                        <a:pt x="2352675" y="123825"/>
                      </a:cubicBezTo>
                      <a:cubicBezTo>
                        <a:pt x="2256643" y="91814"/>
                        <a:pt x="2405601" y="140655"/>
                        <a:pt x="2286000" y="104775"/>
                      </a:cubicBezTo>
                      <a:lnTo>
                        <a:pt x="2200275" y="76200"/>
                      </a:lnTo>
                      <a:cubicBezTo>
                        <a:pt x="2190750" y="73025"/>
                        <a:pt x="2181440" y="69110"/>
                        <a:pt x="2171700" y="66675"/>
                      </a:cubicBezTo>
                      <a:cubicBezTo>
                        <a:pt x="2159000" y="63500"/>
                        <a:pt x="2146187" y="60746"/>
                        <a:pt x="2133600" y="57150"/>
                      </a:cubicBezTo>
                      <a:cubicBezTo>
                        <a:pt x="2123946" y="54392"/>
                        <a:pt x="2114679" y="50383"/>
                        <a:pt x="2105025" y="47625"/>
                      </a:cubicBezTo>
                      <a:cubicBezTo>
                        <a:pt x="2086609" y="42363"/>
                        <a:pt x="2035995" y="30539"/>
                        <a:pt x="2019300" y="28575"/>
                      </a:cubicBezTo>
                      <a:cubicBezTo>
                        <a:pt x="1981330" y="24108"/>
                        <a:pt x="1943100" y="22225"/>
                        <a:pt x="1905000" y="19050"/>
                      </a:cubicBezTo>
                      <a:cubicBezTo>
                        <a:pt x="1879824" y="12756"/>
                        <a:pt x="1833104" y="0"/>
                        <a:pt x="1809750" y="0"/>
                      </a:cubicBezTo>
                      <a:cubicBezTo>
                        <a:pt x="1739828" y="0"/>
                        <a:pt x="1670050" y="6350"/>
                        <a:pt x="1600200" y="9525"/>
                      </a:cubicBezTo>
                      <a:cubicBezTo>
                        <a:pt x="1587500" y="12700"/>
                        <a:pt x="1574357" y="14453"/>
                        <a:pt x="1562100" y="19050"/>
                      </a:cubicBezTo>
                      <a:cubicBezTo>
                        <a:pt x="1528627" y="31602"/>
                        <a:pt x="1495334" y="57211"/>
                        <a:pt x="1466850" y="76200"/>
                      </a:cubicBezTo>
                      <a:lnTo>
                        <a:pt x="1438275" y="95250"/>
                      </a:lnTo>
                      <a:cubicBezTo>
                        <a:pt x="1428750" y="101600"/>
                        <a:pt x="1418858" y="107431"/>
                        <a:pt x="1409700" y="114300"/>
                      </a:cubicBezTo>
                      <a:cubicBezTo>
                        <a:pt x="1397000" y="123825"/>
                        <a:pt x="1384518" y="133648"/>
                        <a:pt x="1371600" y="142875"/>
                      </a:cubicBezTo>
                      <a:cubicBezTo>
                        <a:pt x="1362285" y="149529"/>
                        <a:pt x="1351819" y="154596"/>
                        <a:pt x="1343025" y="161925"/>
                      </a:cubicBezTo>
                      <a:cubicBezTo>
                        <a:pt x="1316491" y="184036"/>
                        <a:pt x="1306897" y="200570"/>
                        <a:pt x="1285875" y="228600"/>
                      </a:cubicBezTo>
                      <a:cubicBezTo>
                        <a:pt x="1261934" y="300424"/>
                        <a:pt x="1294229" y="211892"/>
                        <a:pt x="1257300" y="285750"/>
                      </a:cubicBezTo>
                      <a:cubicBezTo>
                        <a:pt x="1252810" y="294730"/>
                        <a:pt x="1252651" y="305548"/>
                        <a:pt x="1247775" y="314325"/>
                      </a:cubicBezTo>
                      <a:cubicBezTo>
                        <a:pt x="1230944" y="344621"/>
                        <a:pt x="1183253" y="413261"/>
                        <a:pt x="1152525" y="428625"/>
                      </a:cubicBezTo>
                      <a:cubicBezTo>
                        <a:pt x="1037390" y="486192"/>
                        <a:pt x="1180092" y="412873"/>
                        <a:pt x="1085850" y="466725"/>
                      </a:cubicBezTo>
                      <a:cubicBezTo>
                        <a:pt x="1073522" y="473770"/>
                        <a:pt x="1060078" y="478730"/>
                        <a:pt x="1047750" y="485775"/>
                      </a:cubicBezTo>
                      <a:cubicBezTo>
                        <a:pt x="1037811" y="491455"/>
                        <a:pt x="1029414" y="499705"/>
                        <a:pt x="1019175" y="504825"/>
                      </a:cubicBezTo>
                      <a:cubicBezTo>
                        <a:pt x="1010195" y="509315"/>
                        <a:pt x="999377" y="509474"/>
                        <a:pt x="990600" y="514350"/>
                      </a:cubicBezTo>
                      <a:cubicBezTo>
                        <a:pt x="970586" y="525469"/>
                        <a:pt x="955170" y="545210"/>
                        <a:pt x="933450" y="552450"/>
                      </a:cubicBezTo>
                      <a:cubicBezTo>
                        <a:pt x="923925" y="555625"/>
                        <a:pt x="914103" y="558020"/>
                        <a:pt x="904875" y="561975"/>
                      </a:cubicBezTo>
                      <a:cubicBezTo>
                        <a:pt x="891824" y="567568"/>
                        <a:pt x="880070" y="576039"/>
                        <a:pt x="866775" y="581025"/>
                      </a:cubicBezTo>
                      <a:cubicBezTo>
                        <a:pt x="802329" y="605192"/>
                        <a:pt x="853830" y="577048"/>
                        <a:pt x="800100" y="600075"/>
                      </a:cubicBezTo>
                      <a:cubicBezTo>
                        <a:pt x="787049" y="605668"/>
                        <a:pt x="774328" y="612080"/>
                        <a:pt x="762000" y="619125"/>
                      </a:cubicBezTo>
                      <a:cubicBezTo>
                        <a:pt x="752061" y="624805"/>
                        <a:pt x="744144" y="634155"/>
                        <a:pt x="733425" y="638175"/>
                      </a:cubicBezTo>
                      <a:cubicBezTo>
                        <a:pt x="718266" y="643859"/>
                        <a:pt x="701675" y="644525"/>
                        <a:pt x="685800" y="647700"/>
                      </a:cubicBezTo>
                      <a:cubicBezTo>
                        <a:pt x="673100" y="654050"/>
                        <a:pt x="660751" y="661157"/>
                        <a:pt x="647700" y="666750"/>
                      </a:cubicBezTo>
                      <a:cubicBezTo>
                        <a:pt x="638472" y="670705"/>
                        <a:pt x="628265" y="672120"/>
                        <a:pt x="619125" y="676275"/>
                      </a:cubicBezTo>
                      <a:cubicBezTo>
                        <a:pt x="593272" y="688026"/>
                        <a:pt x="569866" y="705395"/>
                        <a:pt x="542925" y="714375"/>
                      </a:cubicBezTo>
                      <a:cubicBezTo>
                        <a:pt x="523875" y="720725"/>
                        <a:pt x="503736" y="724445"/>
                        <a:pt x="485775" y="733425"/>
                      </a:cubicBezTo>
                      <a:cubicBezTo>
                        <a:pt x="473075" y="739775"/>
                        <a:pt x="460970" y="747489"/>
                        <a:pt x="447675" y="752475"/>
                      </a:cubicBezTo>
                      <a:cubicBezTo>
                        <a:pt x="435418" y="757072"/>
                        <a:pt x="421832" y="757403"/>
                        <a:pt x="409575" y="762000"/>
                      </a:cubicBezTo>
                      <a:cubicBezTo>
                        <a:pt x="396280" y="766986"/>
                        <a:pt x="383740" y="773896"/>
                        <a:pt x="371475" y="781050"/>
                      </a:cubicBezTo>
                      <a:cubicBezTo>
                        <a:pt x="345602" y="796142"/>
                        <a:pt x="323691" y="819203"/>
                        <a:pt x="295275" y="828675"/>
                      </a:cubicBezTo>
                      <a:cubicBezTo>
                        <a:pt x="223451" y="852616"/>
                        <a:pt x="311983" y="820321"/>
                        <a:pt x="238125" y="857250"/>
                      </a:cubicBezTo>
                      <a:cubicBezTo>
                        <a:pt x="229145" y="861740"/>
                        <a:pt x="219075" y="863600"/>
                        <a:pt x="209550" y="866775"/>
                      </a:cubicBezTo>
                      <a:cubicBezTo>
                        <a:pt x="116216" y="960109"/>
                        <a:pt x="263537" y="817409"/>
                        <a:pt x="133350" y="923925"/>
                      </a:cubicBezTo>
                      <a:cubicBezTo>
                        <a:pt x="112499" y="940985"/>
                        <a:pt x="91144" y="958659"/>
                        <a:pt x="76200" y="981075"/>
                      </a:cubicBezTo>
                      <a:cubicBezTo>
                        <a:pt x="48344" y="1022859"/>
                        <a:pt x="64019" y="1000492"/>
                        <a:pt x="28575" y="1047750"/>
                      </a:cubicBezTo>
                      <a:cubicBezTo>
                        <a:pt x="4405" y="1120259"/>
                        <a:pt x="13463" y="1085209"/>
                        <a:pt x="0" y="1152525"/>
                      </a:cubicBezTo>
                      <a:cubicBezTo>
                        <a:pt x="3175" y="1216025"/>
                        <a:pt x="4017" y="1279685"/>
                        <a:pt x="9525" y="1343025"/>
                      </a:cubicBezTo>
                      <a:cubicBezTo>
                        <a:pt x="10395" y="1353027"/>
                        <a:pt x="14069" y="1362883"/>
                        <a:pt x="19050" y="1371600"/>
                      </a:cubicBezTo>
                      <a:cubicBezTo>
                        <a:pt x="31096" y="1392680"/>
                        <a:pt x="57283" y="1422061"/>
                        <a:pt x="76200" y="1438275"/>
                      </a:cubicBezTo>
                      <a:cubicBezTo>
                        <a:pt x="88253" y="1448606"/>
                        <a:pt x="103075" y="1455625"/>
                        <a:pt x="114300" y="1466850"/>
                      </a:cubicBezTo>
                      <a:cubicBezTo>
                        <a:pt x="122395" y="1474945"/>
                        <a:pt x="124735" y="1487887"/>
                        <a:pt x="133350" y="1495425"/>
                      </a:cubicBezTo>
                      <a:cubicBezTo>
                        <a:pt x="150580" y="1510502"/>
                        <a:pt x="171450" y="1520825"/>
                        <a:pt x="190500" y="1533525"/>
                      </a:cubicBezTo>
                      <a:lnTo>
                        <a:pt x="219075" y="1552575"/>
                      </a:lnTo>
                      <a:cubicBezTo>
                        <a:pt x="228600" y="1558925"/>
                        <a:pt x="236790" y="1568005"/>
                        <a:pt x="247650" y="1571625"/>
                      </a:cubicBezTo>
                      <a:lnTo>
                        <a:pt x="276225" y="1581150"/>
                      </a:lnTo>
                      <a:cubicBezTo>
                        <a:pt x="282575" y="1590675"/>
                        <a:pt x="287180" y="1601630"/>
                        <a:pt x="295275" y="1609725"/>
                      </a:cubicBezTo>
                      <a:cubicBezTo>
                        <a:pt x="303370" y="1617820"/>
                        <a:pt x="313328" y="1624266"/>
                        <a:pt x="323850" y="1628775"/>
                      </a:cubicBezTo>
                      <a:cubicBezTo>
                        <a:pt x="366576" y="1647086"/>
                        <a:pt x="353454" y="1629289"/>
                        <a:pt x="390525" y="1647825"/>
                      </a:cubicBezTo>
                      <a:cubicBezTo>
                        <a:pt x="400764" y="1652945"/>
                        <a:pt x="408578" y="1662366"/>
                        <a:pt x="419100" y="1666875"/>
                      </a:cubicBezTo>
                      <a:cubicBezTo>
                        <a:pt x="431132" y="1672032"/>
                        <a:pt x="444613" y="1672804"/>
                        <a:pt x="457200" y="1676400"/>
                      </a:cubicBezTo>
                      <a:cubicBezTo>
                        <a:pt x="539094" y="1699798"/>
                        <a:pt x="401218" y="1671124"/>
                        <a:pt x="571500" y="1695450"/>
                      </a:cubicBezTo>
                      <a:cubicBezTo>
                        <a:pt x="631467" y="1704017"/>
                        <a:pt x="611024" y="1707975"/>
                        <a:pt x="676275" y="1714500"/>
                      </a:cubicBezTo>
                      <a:cubicBezTo>
                        <a:pt x="688912" y="1715764"/>
                        <a:pt x="701675" y="1714500"/>
                        <a:pt x="723900" y="1704975"/>
                      </a:cubicBezTo>
                      <a:close/>
                    </a:path>
                  </a:pathLst>
                </a:custGeom>
                <a:solidFill>
                  <a:schemeClr val="bg1">
                    <a:alpha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Freeform 12"/>
                <p:cNvSpPr/>
                <p:nvPr/>
              </p:nvSpPr>
              <p:spPr>
                <a:xfrm>
                  <a:off x="9872133" y="3482085"/>
                  <a:ext cx="4265567" cy="2105915"/>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4" name="Freeform 13"/>
                <p:cNvSpPr/>
                <p:nvPr/>
              </p:nvSpPr>
              <p:spPr>
                <a:xfrm>
                  <a:off x="9491024" y="-294866"/>
                  <a:ext cx="3213843" cy="1287875"/>
                </a:xfrm>
                <a:custGeom>
                  <a:avLst/>
                  <a:gdLst>
                    <a:gd name="connsiteX0" fmla="*/ 1944914 w 3643086"/>
                    <a:gd name="connsiteY0" fmla="*/ 2045 h 1018045"/>
                    <a:gd name="connsiteX1" fmla="*/ 1596571 w 3643086"/>
                    <a:gd name="connsiteY1" fmla="*/ 16560 h 1018045"/>
                    <a:gd name="connsiteX2" fmla="*/ 1538514 w 3643086"/>
                    <a:gd name="connsiteY2" fmla="*/ 31074 h 1018045"/>
                    <a:gd name="connsiteX3" fmla="*/ 1465943 w 3643086"/>
                    <a:gd name="connsiteY3" fmla="*/ 45588 h 1018045"/>
                    <a:gd name="connsiteX4" fmla="*/ 1422400 w 3643086"/>
                    <a:gd name="connsiteY4" fmla="*/ 60102 h 1018045"/>
                    <a:gd name="connsiteX5" fmla="*/ 478971 w 3643086"/>
                    <a:gd name="connsiteY5" fmla="*/ 74617 h 1018045"/>
                    <a:gd name="connsiteX6" fmla="*/ 333829 w 3643086"/>
                    <a:gd name="connsiteY6" fmla="*/ 132674 h 1018045"/>
                    <a:gd name="connsiteX7" fmla="*/ 232229 w 3643086"/>
                    <a:gd name="connsiteY7" fmla="*/ 190731 h 1018045"/>
                    <a:gd name="connsiteX8" fmla="*/ 159657 w 3643086"/>
                    <a:gd name="connsiteY8" fmla="*/ 277817 h 1018045"/>
                    <a:gd name="connsiteX9" fmla="*/ 145143 w 3643086"/>
                    <a:gd name="connsiteY9" fmla="*/ 321360 h 1018045"/>
                    <a:gd name="connsiteX10" fmla="*/ 130629 w 3643086"/>
                    <a:gd name="connsiteY10" fmla="*/ 379417 h 1018045"/>
                    <a:gd name="connsiteX11" fmla="*/ 87086 w 3643086"/>
                    <a:gd name="connsiteY11" fmla="*/ 408445 h 1018045"/>
                    <a:gd name="connsiteX12" fmla="*/ 43543 w 3643086"/>
                    <a:gd name="connsiteY12" fmla="*/ 451988 h 1018045"/>
                    <a:gd name="connsiteX13" fmla="*/ 0 w 3643086"/>
                    <a:gd name="connsiteY13" fmla="*/ 553588 h 1018045"/>
                    <a:gd name="connsiteX14" fmla="*/ 14514 w 3643086"/>
                    <a:gd name="connsiteY14" fmla="*/ 626160 h 1018045"/>
                    <a:gd name="connsiteX15" fmla="*/ 58057 w 3643086"/>
                    <a:gd name="connsiteY15" fmla="*/ 640674 h 1018045"/>
                    <a:gd name="connsiteX16" fmla="*/ 116114 w 3643086"/>
                    <a:gd name="connsiteY16" fmla="*/ 655188 h 1018045"/>
                    <a:gd name="connsiteX17" fmla="*/ 159657 w 3643086"/>
                    <a:gd name="connsiteY17" fmla="*/ 684217 h 1018045"/>
                    <a:gd name="connsiteX18" fmla="*/ 362857 w 3643086"/>
                    <a:gd name="connsiteY18" fmla="*/ 713245 h 1018045"/>
                    <a:gd name="connsiteX19" fmla="*/ 478971 w 3643086"/>
                    <a:gd name="connsiteY19" fmla="*/ 742274 h 1018045"/>
                    <a:gd name="connsiteX20" fmla="*/ 537029 w 3643086"/>
                    <a:gd name="connsiteY20" fmla="*/ 756788 h 1018045"/>
                    <a:gd name="connsiteX21" fmla="*/ 638629 w 3643086"/>
                    <a:gd name="connsiteY21" fmla="*/ 814845 h 1018045"/>
                    <a:gd name="connsiteX22" fmla="*/ 711200 w 3643086"/>
                    <a:gd name="connsiteY22" fmla="*/ 829360 h 1018045"/>
                    <a:gd name="connsiteX23" fmla="*/ 957943 w 3643086"/>
                    <a:gd name="connsiteY23" fmla="*/ 858388 h 1018045"/>
                    <a:gd name="connsiteX24" fmla="*/ 1175657 w 3643086"/>
                    <a:gd name="connsiteY24" fmla="*/ 887417 h 1018045"/>
                    <a:gd name="connsiteX25" fmla="*/ 1625600 w 3643086"/>
                    <a:gd name="connsiteY25" fmla="*/ 901931 h 1018045"/>
                    <a:gd name="connsiteX26" fmla="*/ 1698171 w 3643086"/>
                    <a:gd name="connsiteY26" fmla="*/ 916445 h 1018045"/>
                    <a:gd name="connsiteX27" fmla="*/ 1814286 w 3643086"/>
                    <a:gd name="connsiteY27" fmla="*/ 959988 h 1018045"/>
                    <a:gd name="connsiteX28" fmla="*/ 2002971 w 3643086"/>
                    <a:gd name="connsiteY28" fmla="*/ 1003531 h 1018045"/>
                    <a:gd name="connsiteX29" fmla="*/ 2133600 w 3643086"/>
                    <a:gd name="connsiteY29" fmla="*/ 1018045 h 1018045"/>
                    <a:gd name="connsiteX30" fmla="*/ 2336800 w 3643086"/>
                    <a:gd name="connsiteY30" fmla="*/ 1003531 h 1018045"/>
                    <a:gd name="connsiteX31" fmla="*/ 2423886 w 3643086"/>
                    <a:gd name="connsiteY31" fmla="*/ 989017 h 1018045"/>
                    <a:gd name="connsiteX32" fmla="*/ 2554514 w 3643086"/>
                    <a:gd name="connsiteY32" fmla="*/ 959988 h 1018045"/>
                    <a:gd name="connsiteX33" fmla="*/ 2598057 w 3643086"/>
                    <a:gd name="connsiteY33" fmla="*/ 930960 h 1018045"/>
                    <a:gd name="connsiteX34" fmla="*/ 2786743 w 3643086"/>
                    <a:gd name="connsiteY34" fmla="*/ 901931 h 1018045"/>
                    <a:gd name="connsiteX35" fmla="*/ 3091543 w 3643086"/>
                    <a:gd name="connsiteY35" fmla="*/ 872902 h 1018045"/>
                    <a:gd name="connsiteX36" fmla="*/ 3193143 w 3643086"/>
                    <a:gd name="connsiteY36" fmla="*/ 843874 h 1018045"/>
                    <a:gd name="connsiteX37" fmla="*/ 3280229 w 3643086"/>
                    <a:gd name="connsiteY37" fmla="*/ 829360 h 1018045"/>
                    <a:gd name="connsiteX38" fmla="*/ 3439886 w 3643086"/>
                    <a:gd name="connsiteY38" fmla="*/ 785817 h 1018045"/>
                    <a:gd name="connsiteX39" fmla="*/ 3483429 w 3643086"/>
                    <a:gd name="connsiteY39" fmla="*/ 771302 h 1018045"/>
                    <a:gd name="connsiteX40" fmla="*/ 3628571 w 3643086"/>
                    <a:gd name="connsiteY40" fmla="*/ 597131 h 1018045"/>
                    <a:gd name="connsiteX41" fmla="*/ 3643086 w 3643086"/>
                    <a:gd name="connsiteY41" fmla="*/ 553588 h 1018045"/>
                    <a:gd name="connsiteX42" fmla="*/ 3628571 w 3643086"/>
                    <a:gd name="connsiteY42" fmla="*/ 393931 h 1018045"/>
                    <a:gd name="connsiteX43" fmla="*/ 3585029 w 3643086"/>
                    <a:gd name="connsiteY43" fmla="*/ 364902 h 1018045"/>
                    <a:gd name="connsiteX44" fmla="*/ 3556000 w 3643086"/>
                    <a:gd name="connsiteY44" fmla="*/ 321360 h 1018045"/>
                    <a:gd name="connsiteX45" fmla="*/ 3512457 w 3643086"/>
                    <a:gd name="connsiteY45" fmla="*/ 292331 h 1018045"/>
                    <a:gd name="connsiteX46" fmla="*/ 3294743 w 3643086"/>
                    <a:gd name="connsiteY46" fmla="*/ 248788 h 1018045"/>
                    <a:gd name="connsiteX47" fmla="*/ 3149600 w 3643086"/>
                    <a:gd name="connsiteY47" fmla="*/ 234274 h 1018045"/>
                    <a:gd name="connsiteX48" fmla="*/ 2786743 w 3643086"/>
                    <a:gd name="connsiteY48" fmla="*/ 205245 h 1018045"/>
                    <a:gd name="connsiteX49" fmla="*/ 2540000 w 3643086"/>
                    <a:gd name="connsiteY49" fmla="*/ 176217 h 1018045"/>
                    <a:gd name="connsiteX50" fmla="*/ 2438400 w 3643086"/>
                    <a:gd name="connsiteY50" fmla="*/ 147188 h 1018045"/>
                    <a:gd name="connsiteX51" fmla="*/ 2336800 w 3643086"/>
                    <a:gd name="connsiteY51" fmla="*/ 89131 h 1018045"/>
                    <a:gd name="connsiteX52" fmla="*/ 2278743 w 3643086"/>
                    <a:gd name="connsiteY52" fmla="*/ 74617 h 1018045"/>
                    <a:gd name="connsiteX53" fmla="*/ 2235200 w 3643086"/>
                    <a:gd name="connsiteY53" fmla="*/ 45588 h 1018045"/>
                    <a:gd name="connsiteX54" fmla="*/ 2061029 w 3643086"/>
                    <a:gd name="connsiteY54" fmla="*/ 2045 h 1018045"/>
                    <a:gd name="connsiteX55" fmla="*/ 1944914 w 3643086"/>
                    <a:gd name="connsiteY55" fmla="*/ 2045 h 101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43086" h="1018045">
                      <a:moveTo>
                        <a:pt x="1944914" y="2045"/>
                      </a:moveTo>
                      <a:cubicBezTo>
                        <a:pt x="1867504" y="4464"/>
                        <a:pt x="1712491" y="8280"/>
                        <a:pt x="1596571" y="16560"/>
                      </a:cubicBezTo>
                      <a:cubicBezTo>
                        <a:pt x="1576674" y="17981"/>
                        <a:pt x="1557987" y="26747"/>
                        <a:pt x="1538514" y="31074"/>
                      </a:cubicBezTo>
                      <a:cubicBezTo>
                        <a:pt x="1514432" y="36425"/>
                        <a:pt x="1489876" y="39605"/>
                        <a:pt x="1465943" y="45588"/>
                      </a:cubicBezTo>
                      <a:cubicBezTo>
                        <a:pt x="1451100" y="49299"/>
                        <a:pt x="1437693" y="59652"/>
                        <a:pt x="1422400" y="60102"/>
                      </a:cubicBezTo>
                      <a:cubicBezTo>
                        <a:pt x="1108022" y="69349"/>
                        <a:pt x="793447" y="69779"/>
                        <a:pt x="478971" y="74617"/>
                      </a:cubicBezTo>
                      <a:cubicBezTo>
                        <a:pt x="368490" y="96713"/>
                        <a:pt x="439272" y="74095"/>
                        <a:pt x="333829" y="132674"/>
                      </a:cubicBezTo>
                      <a:cubicBezTo>
                        <a:pt x="291232" y="156339"/>
                        <a:pt x="268730" y="160313"/>
                        <a:pt x="232229" y="190731"/>
                      </a:cubicBezTo>
                      <a:cubicBezTo>
                        <a:pt x="190320" y="225656"/>
                        <a:pt x="188201" y="235002"/>
                        <a:pt x="159657" y="277817"/>
                      </a:cubicBezTo>
                      <a:cubicBezTo>
                        <a:pt x="154819" y="292331"/>
                        <a:pt x="149346" y="306649"/>
                        <a:pt x="145143" y="321360"/>
                      </a:cubicBezTo>
                      <a:cubicBezTo>
                        <a:pt x="139663" y="340540"/>
                        <a:pt x="141694" y="362819"/>
                        <a:pt x="130629" y="379417"/>
                      </a:cubicBezTo>
                      <a:cubicBezTo>
                        <a:pt x="120953" y="393931"/>
                        <a:pt x="100487" y="397278"/>
                        <a:pt x="87086" y="408445"/>
                      </a:cubicBezTo>
                      <a:cubicBezTo>
                        <a:pt x="71317" y="421586"/>
                        <a:pt x="55474" y="435285"/>
                        <a:pt x="43543" y="451988"/>
                      </a:cubicBezTo>
                      <a:cubicBezTo>
                        <a:pt x="21122" y="483377"/>
                        <a:pt x="11845" y="518052"/>
                        <a:pt x="0" y="553588"/>
                      </a:cubicBezTo>
                      <a:cubicBezTo>
                        <a:pt x="4838" y="577779"/>
                        <a:pt x="830" y="605634"/>
                        <a:pt x="14514" y="626160"/>
                      </a:cubicBezTo>
                      <a:cubicBezTo>
                        <a:pt x="23001" y="638890"/>
                        <a:pt x="43346" y="636471"/>
                        <a:pt x="58057" y="640674"/>
                      </a:cubicBezTo>
                      <a:cubicBezTo>
                        <a:pt x="77237" y="646154"/>
                        <a:pt x="96762" y="650350"/>
                        <a:pt x="116114" y="655188"/>
                      </a:cubicBezTo>
                      <a:cubicBezTo>
                        <a:pt x="130628" y="664864"/>
                        <a:pt x="143324" y="678092"/>
                        <a:pt x="159657" y="684217"/>
                      </a:cubicBezTo>
                      <a:cubicBezTo>
                        <a:pt x="200041" y="699361"/>
                        <a:pt x="341165" y="710146"/>
                        <a:pt x="362857" y="713245"/>
                      </a:cubicBezTo>
                      <a:cubicBezTo>
                        <a:pt x="451385" y="725892"/>
                        <a:pt x="411433" y="722978"/>
                        <a:pt x="478971" y="742274"/>
                      </a:cubicBezTo>
                      <a:cubicBezTo>
                        <a:pt x="498152" y="747754"/>
                        <a:pt x="517676" y="751950"/>
                        <a:pt x="537029" y="756788"/>
                      </a:cubicBezTo>
                      <a:cubicBezTo>
                        <a:pt x="568886" y="778027"/>
                        <a:pt x="601792" y="802566"/>
                        <a:pt x="638629" y="814845"/>
                      </a:cubicBezTo>
                      <a:cubicBezTo>
                        <a:pt x="662032" y="822646"/>
                        <a:pt x="687118" y="824008"/>
                        <a:pt x="711200" y="829360"/>
                      </a:cubicBezTo>
                      <a:cubicBezTo>
                        <a:pt x="853246" y="860926"/>
                        <a:pt x="677297" y="836800"/>
                        <a:pt x="957943" y="858388"/>
                      </a:cubicBezTo>
                      <a:cubicBezTo>
                        <a:pt x="1053507" y="882279"/>
                        <a:pt x="1034539" y="880697"/>
                        <a:pt x="1175657" y="887417"/>
                      </a:cubicBezTo>
                      <a:cubicBezTo>
                        <a:pt x="1325546" y="894555"/>
                        <a:pt x="1475619" y="897093"/>
                        <a:pt x="1625600" y="901931"/>
                      </a:cubicBezTo>
                      <a:cubicBezTo>
                        <a:pt x="1649790" y="906769"/>
                        <a:pt x="1674238" y="910462"/>
                        <a:pt x="1698171" y="916445"/>
                      </a:cubicBezTo>
                      <a:cubicBezTo>
                        <a:pt x="1749342" y="929238"/>
                        <a:pt x="1756610" y="942242"/>
                        <a:pt x="1814286" y="959988"/>
                      </a:cubicBezTo>
                      <a:cubicBezTo>
                        <a:pt x="1842703" y="968732"/>
                        <a:pt x="1960304" y="997436"/>
                        <a:pt x="2002971" y="1003531"/>
                      </a:cubicBezTo>
                      <a:cubicBezTo>
                        <a:pt x="2046342" y="1009727"/>
                        <a:pt x="2090057" y="1013207"/>
                        <a:pt x="2133600" y="1018045"/>
                      </a:cubicBezTo>
                      <a:cubicBezTo>
                        <a:pt x="2201333" y="1013207"/>
                        <a:pt x="2269231" y="1010288"/>
                        <a:pt x="2336800" y="1003531"/>
                      </a:cubicBezTo>
                      <a:cubicBezTo>
                        <a:pt x="2366083" y="1000603"/>
                        <a:pt x="2394932" y="994282"/>
                        <a:pt x="2423886" y="989017"/>
                      </a:cubicBezTo>
                      <a:cubicBezTo>
                        <a:pt x="2491435" y="976735"/>
                        <a:pt x="2492401" y="975516"/>
                        <a:pt x="2554514" y="959988"/>
                      </a:cubicBezTo>
                      <a:cubicBezTo>
                        <a:pt x="2569028" y="950312"/>
                        <a:pt x="2582455" y="938761"/>
                        <a:pt x="2598057" y="930960"/>
                      </a:cubicBezTo>
                      <a:cubicBezTo>
                        <a:pt x="2650368" y="904804"/>
                        <a:pt x="2745104" y="906095"/>
                        <a:pt x="2786743" y="901931"/>
                      </a:cubicBezTo>
                      <a:cubicBezTo>
                        <a:pt x="2966004" y="866079"/>
                        <a:pt x="2738374" y="908219"/>
                        <a:pt x="3091543" y="872902"/>
                      </a:cubicBezTo>
                      <a:cubicBezTo>
                        <a:pt x="3149019" y="867154"/>
                        <a:pt x="3142506" y="855127"/>
                        <a:pt x="3193143" y="843874"/>
                      </a:cubicBezTo>
                      <a:cubicBezTo>
                        <a:pt x="3221871" y="837490"/>
                        <a:pt x="3251275" y="834625"/>
                        <a:pt x="3280229" y="829360"/>
                      </a:cubicBezTo>
                      <a:cubicBezTo>
                        <a:pt x="3370485" y="812950"/>
                        <a:pt x="3344677" y="817553"/>
                        <a:pt x="3439886" y="785817"/>
                      </a:cubicBezTo>
                      <a:lnTo>
                        <a:pt x="3483429" y="771302"/>
                      </a:lnTo>
                      <a:cubicBezTo>
                        <a:pt x="3523853" y="730878"/>
                        <a:pt x="3608362" y="657755"/>
                        <a:pt x="3628571" y="597131"/>
                      </a:cubicBezTo>
                      <a:lnTo>
                        <a:pt x="3643086" y="553588"/>
                      </a:lnTo>
                      <a:cubicBezTo>
                        <a:pt x="3638248" y="500369"/>
                        <a:pt x="3644286" y="445006"/>
                        <a:pt x="3628571" y="393931"/>
                      </a:cubicBezTo>
                      <a:cubicBezTo>
                        <a:pt x="3623441" y="377259"/>
                        <a:pt x="3597364" y="377237"/>
                        <a:pt x="3585029" y="364902"/>
                      </a:cubicBezTo>
                      <a:cubicBezTo>
                        <a:pt x="3572694" y="352567"/>
                        <a:pt x="3568335" y="333695"/>
                        <a:pt x="3556000" y="321360"/>
                      </a:cubicBezTo>
                      <a:cubicBezTo>
                        <a:pt x="3543665" y="309025"/>
                        <a:pt x="3528398" y="299416"/>
                        <a:pt x="3512457" y="292331"/>
                      </a:cubicBezTo>
                      <a:cubicBezTo>
                        <a:pt x="3427891" y="254746"/>
                        <a:pt x="3392667" y="259096"/>
                        <a:pt x="3294743" y="248788"/>
                      </a:cubicBezTo>
                      <a:lnTo>
                        <a:pt x="3149600" y="234274"/>
                      </a:lnTo>
                      <a:cubicBezTo>
                        <a:pt x="3028705" y="223911"/>
                        <a:pt x="2906862" y="222405"/>
                        <a:pt x="2786743" y="205245"/>
                      </a:cubicBezTo>
                      <a:cubicBezTo>
                        <a:pt x="2637009" y="183855"/>
                        <a:pt x="2719184" y="194135"/>
                        <a:pt x="2540000" y="176217"/>
                      </a:cubicBezTo>
                      <a:cubicBezTo>
                        <a:pt x="2521403" y="171567"/>
                        <a:pt x="2459219" y="157597"/>
                        <a:pt x="2438400" y="147188"/>
                      </a:cubicBezTo>
                      <a:cubicBezTo>
                        <a:pt x="2354181" y="105080"/>
                        <a:pt x="2438582" y="127299"/>
                        <a:pt x="2336800" y="89131"/>
                      </a:cubicBezTo>
                      <a:cubicBezTo>
                        <a:pt x="2318122" y="82127"/>
                        <a:pt x="2298095" y="79455"/>
                        <a:pt x="2278743" y="74617"/>
                      </a:cubicBezTo>
                      <a:cubicBezTo>
                        <a:pt x="2264229" y="64941"/>
                        <a:pt x="2251141" y="52673"/>
                        <a:pt x="2235200" y="45588"/>
                      </a:cubicBezTo>
                      <a:cubicBezTo>
                        <a:pt x="2186909" y="24126"/>
                        <a:pt x="2114133" y="5364"/>
                        <a:pt x="2061029" y="2045"/>
                      </a:cubicBezTo>
                      <a:cubicBezTo>
                        <a:pt x="2012742" y="-973"/>
                        <a:pt x="2022324" y="-374"/>
                        <a:pt x="1944914" y="2045"/>
                      </a:cubicBezTo>
                      <a:close/>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5" name="Freeform 14"/>
                <p:cNvSpPr/>
                <p:nvPr/>
              </p:nvSpPr>
              <p:spPr>
                <a:xfrm>
                  <a:off x="5967344" y="2202549"/>
                  <a:ext cx="4719706" cy="1523104"/>
                </a:xfrm>
                <a:custGeom>
                  <a:avLst/>
                  <a:gdLst>
                    <a:gd name="connsiteX0" fmla="*/ 1944914 w 3643086"/>
                    <a:gd name="connsiteY0" fmla="*/ 2045 h 1018045"/>
                    <a:gd name="connsiteX1" fmla="*/ 1596571 w 3643086"/>
                    <a:gd name="connsiteY1" fmla="*/ 16560 h 1018045"/>
                    <a:gd name="connsiteX2" fmla="*/ 1538514 w 3643086"/>
                    <a:gd name="connsiteY2" fmla="*/ 31074 h 1018045"/>
                    <a:gd name="connsiteX3" fmla="*/ 1465943 w 3643086"/>
                    <a:gd name="connsiteY3" fmla="*/ 45588 h 1018045"/>
                    <a:gd name="connsiteX4" fmla="*/ 1422400 w 3643086"/>
                    <a:gd name="connsiteY4" fmla="*/ 60102 h 1018045"/>
                    <a:gd name="connsiteX5" fmla="*/ 478971 w 3643086"/>
                    <a:gd name="connsiteY5" fmla="*/ 74617 h 1018045"/>
                    <a:gd name="connsiteX6" fmla="*/ 333829 w 3643086"/>
                    <a:gd name="connsiteY6" fmla="*/ 132674 h 1018045"/>
                    <a:gd name="connsiteX7" fmla="*/ 232229 w 3643086"/>
                    <a:gd name="connsiteY7" fmla="*/ 190731 h 1018045"/>
                    <a:gd name="connsiteX8" fmla="*/ 159657 w 3643086"/>
                    <a:gd name="connsiteY8" fmla="*/ 277817 h 1018045"/>
                    <a:gd name="connsiteX9" fmla="*/ 145143 w 3643086"/>
                    <a:gd name="connsiteY9" fmla="*/ 321360 h 1018045"/>
                    <a:gd name="connsiteX10" fmla="*/ 130629 w 3643086"/>
                    <a:gd name="connsiteY10" fmla="*/ 379417 h 1018045"/>
                    <a:gd name="connsiteX11" fmla="*/ 87086 w 3643086"/>
                    <a:gd name="connsiteY11" fmla="*/ 408445 h 1018045"/>
                    <a:gd name="connsiteX12" fmla="*/ 43543 w 3643086"/>
                    <a:gd name="connsiteY12" fmla="*/ 451988 h 1018045"/>
                    <a:gd name="connsiteX13" fmla="*/ 0 w 3643086"/>
                    <a:gd name="connsiteY13" fmla="*/ 553588 h 1018045"/>
                    <a:gd name="connsiteX14" fmla="*/ 14514 w 3643086"/>
                    <a:gd name="connsiteY14" fmla="*/ 626160 h 1018045"/>
                    <a:gd name="connsiteX15" fmla="*/ 58057 w 3643086"/>
                    <a:gd name="connsiteY15" fmla="*/ 640674 h 1018045"/>
                    <a:gd name="connsiteX16" fmla="*/ 116114 w 3643086"/>
                    <a:gd name="connsiteY16" fmla="*/ 655188 h 1018045"/>
                    <a:gd name="connsiteX17" fmla="*/ 159657 w 3643086"/>
                    <a:gd name="connsiteY17" fmla="*/ 684217 h 1018045"/>
                    <a:gd name="connsiteX18" fmla="*/ 362857 w 3643086"/>
                    <a:gd name="connsiteY18" fmla="*/ 713245 h 1018045"/>
                    <a:gd name="connsiteX19" fmla="*/ 478971 w 3643086"/>
                    <a:gd name="connsiteY19" fmla="*/ 742274 h 1018045"/>
                    <a:gd name="connsiteX20" fmla="*/ 537029 w 3643086"/>
                    <a:gd name="connsiteY20" fmla="*/ 756788 h 1018045"/>
                    <a:gd name="connsiteX21" fmla="*/ 638629 w 3643086"/>
                    <a:gd name="connsiteY21" fmla="*/ 814845 h 1018045"/>
                    <a:gd name="connsiteX22" fmla="*/ 711200 w 3643086"/>
                    <a:gd name="connsiteY22" fmla="*/ 829360 h 1018045"/>
                    <a:gd name="connsiteX23" fmla="*/ 957943 w 3643086"/>
                    <a:gd name="connsiteY23" fmla="*/ 858388 h 1018045"/>
                    <a:gd name="connsiteX24" fmla="*/ 1175657 w 3643086"/>
                    <a:gd name="connsiteY24" fmla="*/ 887417 h 1018045"/>
                    <a:gd name="connsiteX25" fmla="*/ 1625600 w 3643086"/>
                    <a:gd name="connsiteY25" fmla="*/ 901931 h 1018045"/>
                    <a:gd name="connsiteX26" fmla="*/ 1698171 w 3643086"/>
                    <a:gd name="connsiteY26" fmla="*/ 916445 h 1018045"/>
                    <a:gd name="connsiteX27" fmla="*/ 1814286 w 3643086"/>
                    <a:gd name="connsiteY27" fmla="*/ 959988 h 1018045"/>
                    <a:gd name="connsiteX28" fmla="*/ 2002971 w 3643086"/>
                    <a:gd name="connsiteY28" fmla="*/ 1003531 h 1018045"/>
                    <a:gd name="connsiteX29" fmla="*/ 2133600 w 3643086"/>
                    <a:gd name="connsiteY29" fmla="*/ 1018045 h 1018045"/>
                    <a:gd name="connsiteX30" fmla="*/ 2336800 w 3643086"/>
                    <a:gd name="connsiteY30" fmla="*/ 1003531 h 1018045"/>
                    <a:gd name="connsiteX31" fmla="*/ 2423886 w 3643086"/>
                    <a:gd name="connsiteY31" fmla="*/ 989017 h 1018045"/>
                    <a:gd name="connsiteX32" fmla="*/ 2554514 w 3643086"/>
                    <a:gd name="connsiteY32" fmla="*/ 959988 h 1018045"/>
                    <a:gd name="connsiteX33" fmla="*/ 2598057 w 3643086"/>
                    <a:gd name="connsiteY33" fmla="*/ 930960 h 1018045"/>
                    <a:gd name="connsiteX34" fmla="*/ 2786743 w 3643086"/>
                    <a:gd name="connsiteY34" fmla="*/ 901931 h 1018045"/>
                    <a:gd name="connsiteX35" fmla="*/ 3091543 w 3643086"/>
                    <a:gd name="connsiteY35" fmla="*/ 872902 h 1018045"/>
                    <a:gd name="connsiteX36" fmla="*/ 3193143 w 3643086"/>
                    <a:gd name="connsiteY36" fmla="*/ 843874 h 1018045"/>
                    <a:gd name="connsiteX37" fmla="*/ 3280229 w 3643086"/>
                    <a:gd name="connsiteY37" fmla="*/ 829360 h 1018045"/>
                    <a:gd name="connsiteX38" fmla="*/ 3439886 w 3643086"/>
                    <a:gd name="connsiteY38" fmla="*/ 785817 h 1018045"/>
                    <a:gd name="connsiteX39" fmla="*/ 3483429 w 3643086"/>
                    <a:gd name="connsiteY39" fmla="*/ 771302 h 1018045"/>
                    <a:gd name="connsiteX40" fmla="*/ 3628571 w 3643086"/>
                    <a:gd name="connsiteY40" fmla="*/ 597131 h 1018045"/>
                    <a:gd name="connsiteX41" fmla="*/ 3643086 w 3643086"/>
                    <a:gd name="connsiteY41" fmla="*/ 553588 h 1018045"/>
                    <a:gd name="connsiteX42" fmla="*/ 3628571 w 3643086"/>
                    <a:gd name="connsiteY42" fmla="*/ 393931 h 1018045"/>
                    <a:gd name="connsiteX43" fmla="*/ 3585029 w 3643086"/>
                    <a:gd name="connsiteY43" fmla="*/ 364902 h 1018045"/>
                    <a:gd name="connsiteX44" fmla="*/ 3556000 w 3643086"/>
                    <a:gd name="connsiteY44" fmla="*/ 321360 h 1018045"/>
                    <a:gd name="connsiteX45" fmla="*/ 3512457 w 3643086"/>
                    <a:gd name="connsiteY45" fmla="*/ 292331 h 1018045"/>
                    <a:gd name="connsiteX46" fmla="*/ 3294743 w 3643086"/>
                    <a:gd name="connsiteY46" fmla="*/ 248788 h 1018045"/>
                    <a:gd name="connsiteX47" fmla="*/ 3149600 w 3643086"/>
                    <a:gd name="connsiteY47" fmla="*/ 234274 h 1018045"/>
                    <a:gd name="connsiteX48" fmla="*/ 2786743 w 3643086"/>
                    <a:gd name="connsiteY48" fmla="*/ 205245 h 1018045"/>
                    <a:gd name="connsiteX49" fmla="*/ 2540000 w 3643086"/>
                    <a:gd name="connsiteY49" fmla="*/ 176217 h 1018045"/>
                    <a:gd name="connsiteX50" fmla="*/ 2438400 w 3643086"/>
                    <a:gd name="connsiteY50" fmla="*/ 147188 h 1018045"/>
                    <a:gd name="connsiteX51" fmla="*/ 2336800 w 3643086"/>
                    <a:gd name="connsiteY51" fmla="*/ 89131 h 1018045"/>
                    <a:gd name="connsiteX52" fmla="*/ 2278743 w 3643086"/>
                    <a:gd name="connsiteY52" fmla="*/ 74617 h 1018045"/>
                    <a:gd name="connsiteX53" fmla="*/ 2235200 w 3643086"/>
                    <a:gd name="connsiteY53" fmla="*/ 45588 h 1018045"/>
                    <a:gd name="connsiteX54" fmla="*/ 2061029 w 3643086"/>
                    <a:gd name="connsiteY54" fmla="*/ 2045 h 1018045"/>
                    <a:gd name="connsiteX55" fmla="*/ 1944914 w 3643086"/>
                    <a:gd name="connsiteY55" fmla="*/ 2045 h 101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43086" h="1018045">
                      <a:moveTo>
                        <a:pt x="1944914" y="2045"/>
                      </a:moveTo>
                      <a:cubicBezTo>
                        <a:pt x="1867504" y="4464"/>
                        <a:pt x="1712491" y="8280"/>
                        <a:pt x="1596571" y="16560"/>
                      </a:cubicBezTo>
                      <a:cubicBezTo>
                        <a:pt x="1576674" y="17981"/>
                        <a:pt x="1557987" y="26747"/>
                        <a:pt x="1538514" y="31074"/>
                      </a:cubicBezTo>
                      <a:cubicBezTo>
                        <a:pt x="1514432" y="36425"/>
                        <a:pt x="1489876" y="39605"/>
                        <a:pt x="1465943" y="45588"/>
                      </a:cubicBezTo>
                      <a:cubicBezTo>
                        <a:pt x="1451100" y="49299"/>
                        <a:pt x="1437693" y="59652"/>
                        <a:pt x="1422400" y="60102"/>
                      </a:cubicBezTo>
                      <a:cubicBezTo>
                        <a:pt x="1108022" y="69349"/>
                        <a:pt x="793447" y="69779"/>
                        <a:pt x="478971" y="74617"/>
                      </a:cubicBezTo>
                      <a:cubicBezTo>
                        <a:pt x="368490" y="96713"/>
                        <a:pt x="439272" y="74095"/>
                        <a:pt x="333829" y="132674"/>
                      </a:cubicBezTo>
                      <a:cubicBezTo>
                        <a:pt x="291232" y="156339"/>
                        <a:pt x="268730" y="160313"/>
                        <a:pt x="232229" y="190731"/>
                      </a:cubicBezTo>
                      <a:cubicBezTo>
                        <a:pt x="190320" y="225656"/>
                        <a:pt x="188201" y="235002"/>
                        <a:pt x="159657" y="277817"/>
                      </a:cubicBezTo>
                      <a:cubicBezTo>
                        <a:pt x="154819" y="292331"/>
                        <a:pt x="149346" y="306649"/>
                        <a:pt x="145143" y="321360"/>
                      </a:cubicBezTo>
                      <a:cubicBezTo>
                        <a:pt x="139663" y="340540"/>
                        <a:pt x="141694" y="362819"/>
                        <a:pt x="130629" y="379417"/>
                      </a:cubicBezTo>
                      <a:cubicBezTo>
                        <a:pt x="120953" y="393931"/>
                        <a:pt x="100487" y="397278"/>
                        <a:pt x="87086" y="408445"/>
                      </a:cubicBezTo>
                      <a:cubicBezTo>
                        <a:pt x="71317" y="421586"/>
                        <a:pt x="55474" y="435285"/>
                        <a:pt x="43543" y="451988"/>
                      </a:cubicBezTo>
                      <a:cubicBezTo>
                        <a:pt x="21122" y="483377"/>
                        <a:pt x="11845" y="518052"/>
                        <a:pt x="0" y="553588"/>
                      </a:cubicBezTo>
                      <a:cubicBezTo>
                        <a:pt x="4838" y="577779"/>
                        <a:pt x="830" y="605634"/>
                        <a:pt x="14514" y="626160"/>
                      </a:cubicBezTo>
                      <a:cubicBezTo>
                        <a:pt x="23001" y="638890"/>
                        <a:pt x="43346" y="636471"/>
                        <a:pt x="58057" y="640674"/>
                      </a:cubicBezTo>
                      <a:cubicBezTo>
                        <a:pt x="77237" y="646154"/>
                        <a:pt x="96762" y="650350"/>
                        <a:pt x="116114" y="655188"/>
                      </a:cubicBezTo>
                      <a:cubicBezTo>
                        <a:pt x="130628" y="664864"/>
                        <a:pt x="143324" y="678092"/>
                        <a:pt x="159657" y="684217"/>
                      </a:cubicBezTo>
                      <a:cubicBezTo>
                        <a:pt x="200041" y="699361"/>
                        <a:pt x="341165" y="710146"/>
                        <a:pt x="362857" y="713245"/>
                      </a:cubicBezTo>
                      <a:cubicBezTo>
                        <a:pt x="451385" y="725892"/>
                        <a:pt x="411433" y="722978"/>
                        <a:pt x="478971" y="742274"/>
                      </a:cubicBezTo>
                      <a:cubicBezTo>
                        <a:pt x="498152" y="747754"/>
                        <a:pt x="517676" y="751950"/>
                        <a:pt x="537029" y="756788"/>
                      </a:cubicBezTo>
                      <a:cubicBezTo>
                        <a:pt x="568886" y="778027"/>
                        <a:pt x="601792" y="802566"/>
                        <a:pt x="638629" y="814845"/>
                      </a:cubicBezTo>
                      <a:cubicBezTo>
                        <a:pt x="662032" y="822646"/>
                        <a:pt x="687118" y="824008"/>
                        <a:pt x="711200" y="829360"/>
                      </a:cubicBezTo>
                      <a:cubicBezTo>
                        <a:pt x="853246" y="860926"/>
                        <a:pt x="677297" y="836800"/>
                        <a:pt x="957943" y="858388"/>
                      </a:cubicBezTo>
                      <a:cubicBezTo>
                        <a:pt x="1053507" y="882279"/>
                        <a:pt x="1034539" y="880697"/>
                        <a:pt x="1175657" y="887417"/>
                      </a:cubicBezTo>
                      <a:cubicBezTo>
                        <a:pt x="1325546" y="894555"/>
                        <a:pt x="1475619" y="897093"/>
                        <a:pt x="1625600" y="901931"/>
                      </a:cubicBezTo>
                      <a:cubicBezTo>
                        <a:pt x="1649790" y="906769"/>
                        <a:pt x="1674238" y="910462"/>
                        <a:pt x="1698171" y="916445"/>
                      </a:cubicBezTo>
                      <a:cubicBezTo>
                        <a:pt x="1749342" y="929238"/>
                        <a:pt x="1756610" y="942242"/>
                        <a:pt x="1814286" y="959988"/>
                      </a:cubicBezTo>
                      <a:cubicBezTo>
                        <a:pt x="1842703" y="968732"/>
                        <a:pt x="1960304" y="997436"/>
                        <a:pt x="2002971" y="1003531"/>
                      </a:cubicBezTo>
                      <a:cubicBezTo>
                        <a:pt x="2046342" y="1009727"/>
                        <a:pt x="2090057" y="1013207"/>
                        <a:pt x="2133600" y="1018045"/>
                      </a:cubicBezTo>
                      <a:cubicBezTo>
                        <a:pt x="2201333" y="1013207"/>
                        <a:pt x="2269231" y="1010288"/>
                        <a:pt x="2336800" y="1003531"/>
                      </a:cubicBezTo>
                      <a:cubicBezTo>
                        <a:pt x="2366083" y="1000603"/>
                        <a:pt x="2394932" y="994282"/>
                        <a:pt x="2423886" y="989017"/>
                      </a:cubicBezTo>
                      <a:cubicBezTo>
                        <a:pt x="2491435" y="976735"/>
                        <a:pt x="2492401" y="975516"/>
                        <a:pt x="2554514" y="959988"/>
                      </a:cubicBezTo>
                      <a:cubicBezTo>
                        <a:pt x="2569028" y="950312"/>
                        <a:pt x="2582455" y="938761"/>
                        <a:pt x="2598057" y="930960"/>
                      </a:cubicBezTo>
                      <a:cubicBezTo>
                        <a:pt x="2650368" y="904804"/>
                        <a:pt x="2745104" y="906095"/>
                        <a:pt x="2786743" y="901931"/>
                      </a:cubicBezTo>
                      <a:cubicBezTo>
                        <a:pt x="2966004" y="866079"/>
                        <a:pt x="2738374" y="908219"/>
                        <a:pt x="3091543" y="872902"/>
                      </a:cubicBezTo>
                      <a:cubicBezTo>
                        <a:pt x="3149019" y="867154"/>
                        <a:pt x="3142506" y="855127"/>
                        <a:pt x="3193143" y="843874"/>
                      </a:cubicBezTo>
                      <a:cubicBezTo>
                        <a:pt x="3221871" y="837490"/>
                        <a:pt x="3251275" y="834625"/>
                        <a:pt x="3280229" y="829360"/>
                      </a:cubicBezTo>
                      <a:cubicBezTo>
                        <a:pt x="3370485" y="812950"/>
                        <a:pt x="3344677" y="817553"/>
                        <a:pt x="3439886" y="785817"/>
                      </a:cubicBezTo>
                      <a:lnTo>
                        <a:pt x="3483429" y="771302"/>
                      </a:lnTo>
                      <a:cubicBezTo>
                        <a:pt x="3523853" y="730878"/>
                        <a:pt x="3608362" y="657755"/>
                        <a:pt x="3628571" y="597131"/>
                      </a:cubicBezTo>
                      <a:lnTo>
                        <a:pt x="3643086" y="553588"/>
                      </a:lnTo>
                      <a:cubicBezTo>
                        <a:pt x="3638248" y="500369"/>
                        <a:pt x="3644286" y="445006"/>
                        <a:pt x="3628571" y="393931"/>
                      </a:cubicBezTo>
                      <a:cubicBezTo>
                        <a:pt x="3623441" y="377259"/>
                        <a:pt x="3597364" y="377237"/>
                        <a:pt x="3585029" y="364902"/>
                      </a:cubicBezTo>
                      <a:cubicBezTo>
                        <a:pt x="3572694" y="352567"/>
                        <a:pt x="3568335" y="333695"/>
                        <a:pt x="3556000" y="321360"/>
                      </a:cubicBezTo>
                      <a:cubicBezTo>
                        <a:pt x="3543665" y="309025"/>
                        <a:pt x="3528398" y="299416"/>
                        <a:pt x="3512457" y="292331"/>
                      </a:cubicBezTo>
                      <a:cubicBezTo>
                        <a:pt x="3427891" y="254746"/>
                        <a:pt x="3392667" y="259096"/>
                        <a:pt x="3294743" y="248788"/>
                      </a:cubicBezTo>
                      <a:lnTo>
                        <a:pt x="3149600" y="234274"/>
                      </a:lnTo>
                      <a:cubicBezTo>
                        <a:pt x="3028705" y="223911"/>
                        <a:pt x="2906862" y="222405"/>
                        <a:pt x="2786743" y="205245"/>
                      </a:cubicBezTo>
                      <a:cubicBezTo>
                        <a:pt x="2637009" y="183855"/>
                        <a:pt x="2719184" y="194135"/>
                        <a:pt x="2540000" y="176217"/>
                      </a:cubicBezTo>
                      <a:cubicBezTo>
                        <a:pt x="2521403" y="171567"/>
                        <a:pt x="2459219" y="157597"/>
                        <a:pt x="2438400" y="147188"/>
                      </a:cubicBezTo>
                      <a:cubicBezTo>
                        <a:pt x="2354181" y="105080"/>
                        <a:pt x="2438582" y="127299"/>
                        <a:pt x="2336800" y="89131"/>
                      </a:cubicBezTo>
                      <a:cubicBezTo>
                        <a:pt x="2318122" y="82127"/>
                        <a:pt x="2298095" y="79455"/>
                        <a:pt x="2278743" y="74617"/>
                      </a:cubicBezTo>
                      <a:cubicBezTo>
                        <a:pt x="2264229" y="64941"/>
                        <a:pt x="2251141" y="52673"/>
                        <a:pt x="2235200" y="45588"/>
                      </a:cubicBezTo>
                      <a:cubicBezTo>
                        <a:pt x="2186909" y="24126"/>
                        <a:pt x="2114133" y="5364"/>
                        <a:pt x="2061029" y="2045"/>
                      </a:cubicBezTo>
                      <a:cubicBezTo>
                        <a:pt x="2012742" y="-973"/>
                        <a:pt x="2022324" y="-374"/>
                        <a:pt x="1944914" y="2045"/>
                      </a:cubicBezTo>
                      <a:close/>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6" name="Freeform 15"/>
                <p:cNvSpPr/>
                <p:nvPr/>
              </p:nvSpPr>
              <p:spPr>
                <a:xfrm flipV="1">
                  <a:off x="1945701" y="3725653"/>
                  <a:ext cx="4353499" cy="1401141"/>
                </a:xfrm>
                <a:custGeom>
                  <a:avLst/>
                  <a:gdLst>
                    <a:gd name="connsiteX0" fmla="*/ 2191430 w 4020317"/>
                    <a:gd name="connsiteY0" fmla="*/ 0 h 1714500"/>
                    <a:gd name="connsiteX1" fmla="*/ 972230 w 4020317"/>
                    <a:gd name="connsiteY1" fmla="*/ 38100 h 1714500"/>
                    <a:gd name="connsiteX2" fmla="*/ 896030 w 4020317"/>
                    <a:gd name="connsiteY2" fmla="*/ 76200 h 1714500"/>
                    <a:gd name="connsiteX3" fmla="*/ 724580 w 4020317"/>
                    <a:gd name="connsiteY3" fmla="*/ 114300 h 1714500"/>
                    <a:gd name="connsiteX4" fmla="*/ 648380 w 4020317"/>
                    <a:gd name="connsiteY4" fmla="*/ 152400 h 1714500"/>
                    <a:gd name="connsiteX5" fmla="*/ 591230 w 4020317"/>
                    <a:gd name="connsiteY5" fmla="*/ 171450 h 1714500"/>
                    <a:gd name="connsiteX6" fmla="*/ 381680 w 4020317"/>
                    <a:gd name="connsiteY6" fmla="*/ 285750 h 1714500"/>
                    <a:gd name="connsiteX7" fmla="*/ 324530 w 4020317"/>
                    <a:gd name="connsiteY7" fmla="*/ 342900 h 1714500"/>
                    <a:gd name="connsiteX8" fmla="*/ 229280 w 4020317"/>
                    <a:gd name="connsiteY8" fmla="*/ 400050 h 1714500"/>
                    <a:gd name="connsiteX9" fmla="*/ 153080 w 4020317"/>
                    <a:gd name="connsiteY9" fmla="*/ 457200 h 1714500"/>
                    <a:gd name="connsiteX10" fmla="*/ 114980 w 4020317"/>
                    <a:gd name="connsiteY10" fmla="*/ 571500 h 1714500"/>
                    <a:gd name="connsiteX11" fmla="*/ 19730 w 4020317"/>
                    <a:gd name="connsiteY11" fmla="*/ 704850 h 1714500"/>
                    <a:gd name="connsiteX12" fmla="*/ 680 w 4020317"/>
                    <a:gd name="connsiteY12" fmla="*/ 762000 h 1714500"/>
                    <a:gd name="connsiteX13" fmla="*/ 38780 w 4020317"/>
                    <a:gd name="connsiteY13" fmla="*/ 1143000 h 1714500"/>
                    <a:gd name="connsiteX14" fmla="*/ 76880 w 4020317"/>
                    <a:gd name="connsiteY14" fmla="*/ 1200150 h 1714500"/>
                    <a:gd name="connsiteX15" fmla="*/ 286430 w 4020317"/>
                    <a:gd name="connsiteY15" fmla="*/ 1314450 h 1714500"/>
                    <a:gd name="connsiteX16" fmla="*/ 362630 w 4020317"/>
                    <a:gd name="connsiteY16" fmla="*/ 1352550 h 1714500"/>
                    <a:gd name="connsiteX17" fmla="*/ 515030 w 4020317"/>
                    <a:gd name="connsiteY17" fmla="*/ 1447800 h 1714500"/>
                    <a:gd name="connsiteX18" fmla="*/ 686480 w 4020317"/>
                    <a:gd name="connsiteY18" fmla="*/ 1485900 h 1714500"/>
                    <a:gd name="connsiteX19" fmla="*/ 953180 w 4020317"/>
                    <a:gd name="connsiteY19" fmla="*/ 1504950 h 1714500"/>
                    <a:gd name="connsiteX20" fmla="*/ 1143680 w 4020317"/>
                    <a:gd name="connsiteY20" fmla="*/ 1543050 h 1714500"/>
                    <a:gd name="connsiteX21" fmla="*/ 1257980 w 4020317"/>
                    <a:gd name="connsiteY21" fmla="*/ 1581150 h 1714500"/>
                    <a:gd name="connsiteX22" fmla="*/ 1448480 w 4020317"/>
                    <a:gd name="connsiteY22" fmla="*/ 1600200 h 1714500"/>
                    <a:gd name="connsiteX23" fmla="*/ 1581830 w 4020317"/>
                    <a:gd name="connsiteY23" fmla="*/ 1638300 h 1714500"/>
                    <a:gd name="connsiteX24" fmla="*/ 1791380 w 4020317"/>
                    <a:gd name="connsiteY24" fmla="*/ 1714500 h 1714500"/>
                    <a:gd name="connsiteX25" fmla="*/ 2286680 w 4020317"/>
                    <a:gd name="connsiteY25" fmla="*/ 1695450 h 1714500"/>
                    <a:gd name="connsiteX26" fmla="*/ 2343830 w 4020317"/>
                    <a:gd name="connsiteY26" fmla="*/ 1657350 h 1714500"/>
                    <a:gd name="connsiteX27" fmla="*/ 2496230 w 4020317"/>
                    <a:gd name="connsiteY27" fmla="*/ 1619250 h 1714500"/>
                    <a:gd name="connsiteX28" fmla="*/ 2629580 w 4020317"/>
                    <a:gd name="connsiteY28" fmla="*/ 1562100 h 1714500"/>
                    <a:gd name="connsiteX29" fmla="*/ 2820080 w 4020317"/>
                    <a:gd name="connsiteY29" fmla="*/ 1428750 h 1714500"/>
                    <a:gd name="connsiteX30" fmla="*/ 2896280 w 4020317"/>
                    <a:gd name="connsiteY30" fmla="*/ 1390650 h 1714500"/>
                    <a:gd name="connsiteX31" fmla="*/ 3029630 w 4020317"/>
                    <a:gd name="connsiteY31" fmla="*/ 1276350 h 1714500"/>
                    <a:gd name="connsiteX32" fmla="*/ 3162980 w 4020317"/>
                    <a:gd name="connsiteY32" fmla="*/ 1181100 h 1714500"/>
                    <a:gd name="connsiteX33" fmla="*/ 3239180 w 4020317"/>
                    <a:gd name="connsiteY33" fmla="*/ 1123950 h 1714500"/>
                    <a:gd name="connsiteX34" fmla="*/ 3296330 w 4020317"/>
                    <a:gd name="connsiteY34" fmla="*/ 1104900 h 1714500"/>
                    <a:gd name="connsiteX35" fmla="*/ 3410630 w 4020317"/>
                    <a:gd name="connsiteY35" fmla="*/ 1028700 h 1714500"/>
                    <a:gd name="connsiteX36" fmla="*/ 3467780 w 4020317"/>
                    <a:gd name="connsiteY36" fmla="*/ 990600 h 1714500"/>
                    <a:gd name="connsiteX37" fmla="*/ 3696380 w 4020317"/>
                    <a:gd name="connsiteY37" fmla="*/ 857250 h 1714500"/>
                    <a:gd name="connsiteX38" fmla="*/ 3791630 w 4020317"/>
                    <a:gd name="connsiteY38" fmla="*/ 819150 h 1714500"/>
                    <a:gd name="connsiteX39" fmla="*/ 3905930 w 4020317"/>
                    <a:gd name="connsiteY39" fmla="*/ 762000 h 1714500"/>
                    <a:gd name="connsiteX40" fmla="*/ 3982130 w 4020317"/>
                    <a:gd name="connsiteY40" fmla="*/ 685800 h 1714500"/>
                    <a:gd name="connsiteX41" fmla="*/ 4020230 w 4020317"/>
                    <a:gd name="connsiteY41" fmla="*/ 628650 h 1714500"/>
                    <a:gd name="connsiteX42" fmla="*/ 3963080 w 4020317"/>
                    <a:gd name="connsiteY42" fmla="*/ 438150 h 1714500"/>
                    <a:gd name="connsiteX43" fmla="*/ 3886880 w 4020317"/>
                    <a:gd name="connsiteY43" fmla="*/ 400050 h 1714500"/>
                    <a:gd name="connsiteX44" fmla="*/ 3829730 w 4020317"/>
                    <a:gd name="connsiteY44" fmla="*/ 381000 h 1714500"/>
                    <a:gd name="connsiteX45" fmla="*/ 3734480 w 4020317"/>
                    <a:gd name="connsiteY45" fmla="*/ 342900 h 1714500"/>
                    <a:gd name="connsiteX46" fmla="*/ 3620180 w 4020317"/>
                    <a:gd name="connsiteY46" fmla="*/ 304800 h 1714500"/>
                    <a:gd name="connsiteX47" fmla="*/ 3543980 w 4020317"/>
                    <a:gd name="connsiteY47" fmla="*/ 266700 h 1714500"/>
                    <a:gd name="connsiteX48" fmla="*/ 3448730 w 4020317"/>
                    <a:gd name="connsiteY48" fmla="*/ 228600 h 1714500"/>
                    <a:gd name="connsiteX49" fmla="*/ 3372530 w 4020317"/>
                    <a:gd name="connsiteY49" fmla="*/ 190500 h 1714500"/>
                    <a:gd name="connsiteX50" fmla="*/ 3296330 w 4020317"/>
                    <a:gd name="connsiteY50" fmla="*/ 171450 h 1714500"/>
                    <a:gd name="connsiteX51" fmla="*/ 3143930 w 4020317"/>
                    <a:gd name="connsiteY51" fmla="*/ 114300 h 1714500"/>
                    <a:gd name="connsiteX52" fmla="*/ 2762930 w 4020317"/>
                    <a:gd name="connsiteY52" fmla="*/ 95250 h 1714500"/>
                    <a:gd name="connsiteX53" fmla="*/ 2667680 w 4020317"/>
                    <a:gd name="connsiteY53" fmla="*/ 76200 h 1714500"/>
                    <a:gd name="connsiteX54" fmla="*/ 2458130 w 4020317"/>
                    <a:gd name="connsiteY54" fmla="*/ 38100 h 1714500"/>
                    <a:gd name="connsiteX55" fmla="*/ 2343830 w 4020317"/>
                    <a:gd name="connsiteY55" fmla="*/ 0 h 1714500"/>
                    <a:gd name="connsiteX56" fmla="*/ 2191430 w 4020317"/>
                    <a:gd name="connsiteY56"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20317" h="1714500">
                      <a:moveTo>
                        <a:pt x="2191430" y="0"/>
                      </a:moveTo>
                      <a:cubicBezTo>
                        <a:pt x="1785030" y="12700"/>
                        <a:pt x="1378127" y="14224"/>
                        <a:pt x="972230" y="38100"/>
                      </a:cubicBezTo>
                      <a:cubicBezTo>
                        <a:pt x="943881" y="39768"/>
                        <a:pt x="922132" y="65013"/>
                        <a:pt x="896030" y="76200"/>
                      </a:cubicBezTo>
                      <a:cubicBezTo>
                        <a:pt x="836343" y="101780"/>
                        <a:pt x="793082" y="102883"/>
                        <a:pt x="724580" y="114300"/>
                      </a:cubicBezTo>
                      <a:cubicBezTo>
                        <a:pt x="699180" y="127000"/>
                        <a:pt x="674482" y="141213"/>
                        <a:pt x="648380" y="152400"/>
                      </a:cubicBezTo>
                      <a:cubicBezTo>
                        <a:pt x="629923" y="160310"/>
                        <a:pt x="608783" y="161698"/>
                        <a:pt x="591230" y="171450"/>
                      </a:cubicBezTo>
                      <a:cubicBezTo>
                        <a:pt x="346511" y="307405"/>
                        <a:pt x="595593" y="200185"/>
                        <a:pt x="381680" y="285750"/>
                      </a:cubicBezTo>
                      <a:cubicBezTo>
                        <a:pt x="362630" y="304800"/>
                        <a:pt x="346083" y="326736"/>
                        <a:pt x="324530" y="342900"/>
                      </a:cubicBezTo>
                      <a:cubicBezTo>
                        <a:pt x="294909" y="365116"/>
                        <a:pt x="260088" y="379511"/>
                        <a:pt x="229280" y="400050"/>
                      </a:cubicBezTo>
                      <a:cubicBezTo>
                        <a:pt x="202862" y="417662"/>
                        <a:pt x="178480" y="438150"/>
                        <a:pt x="153080" y="457200"/>
                      </a:cubicBezTo>
                      <a:cubicBezTo>
                        <a:pt x="140380" y="495300"/>
                        <a:pt x="139077" y="539371"/>
                        <a:pt x="114980" y="571500"/>
                      </a:cubicBezTo>
                      <a:cubicBezTo>
                        <a:pt x="102037" y="588758"/>
                        <a:pt x="33658" y="676994"/>
                        <a:pt x="19730" y="704850"/>
                      </a:cubicBezTo>
                      <a:cubicBezTo>
                        <a:pt x="10750" y="722811"/>
                        <a:pt x="7030" y="742950"/>
                        <a:pt x="680" y="762000"/>
                      </a:cubicBezTo>
                      <a:cubicBezTo>
                        <a:pt x="1793" y="780927"/>
                        <a:pt x="-10916" y="1043608"/>
                        <a:pt x="38780" y="1143000"/>
                      </a:cubicBezTo>
                      <a:cubicBezTo>
                        <a:pt x="49019" y="1163478"/>
                        <a:pt x="60691" y="1183961"/>
                        <a:pt x="76880" y="1200150"/>
                      </a:cubicBezTo>
                      <a:cubicBezTo>
                        <a:pt x="111682" y="1234952"/>
                        <a:pt x="286220" y="1314345"/>
                        <a:pt x="286430" y="1314450"/>
                      </a:cubicBezTo>
                      <a:cubicBezTo>
                        <a:pt x="311830" y="1327150"/>
                        <a:pt x="338548" y="1337499"/>
                        <a:pt x="362630" y="1352550"/>
                      </a:cubicBezTo>
                      <a:cubicBezTo>
                        <a:pt x="413430" y="1384300"/>
                        <a:pt x="456913" y="1433271"/>
                        <a:pt x="515030" y="1447800"/>
                      </a:cubicBezTo>
                      <a:cubicBezTo>
                        <a:pt x="558641" y="1458703"/>
                        <a:pt x="644707" y="1481503"/>
                        <a:pt x="686480" y="1485900"/>
                      </a:cubicBezTo>
                      <a:cubicBezTo>
                        <a:pt x="775117" y="1495230"/>
                        <a:pt x="864280" y="1498600"/>
                        <a:pt x="953180" y="1504950"/>
                      </a:cubicBezTo>
                      <a:cubicBezTo>
                        <a:pt x="1030418" y="1517823"/>
                        <a:pt x="1072635" y="1521736"/>
                        <a:pt x="1143680" y="1543050"/>
                      </a:cubicBezTo>
                      <a:cubicBezTo>
                        <a:pt x="1182147" y="1554590"/>
                        <a:pt x="1218018" y="1577154"/>
                        <a:pt x="1257980" y="1581150"/>
                      </a:cubicBezTo>
                      <a:lnTo>
                        <a:pt x="1448480" y="1600200"/>
                      </a:lnTo>
                      <a:cubicBezTo>
                        <a:pt x="1640544" y="1664221"/>
                        <a:pt x="1342628" y="1566539"/>
                        <a:pt x="1581830" y="1638300"/>
                      </a:cubicBezTo>
                      <a:cubicBezTo>
                        <a:pt x="1679657" y="1667648"/>
                        <a:pt x="1700490" y="1678144"/>
                        <a:pt x="1791380" y="1714500"/>
                      </a:cubicBezTo>
                      <a:cubicBezTo>
                        <a:pt x="1956480" y="1708150"/>
                        <a:pt x="2122335" y="1712451"/>
                        <a:pt x="2286680" y="1695450"/>
                      </a:cubicBezTo>
                      <a:cubicBezTo>
                        <a:pt x="2309454" y="1693094"/>
                        <a:pt x="2322313" y="1665174"/>
                        <a:pt x="2343830" y="1657350"/>
                      </a:cubicBezTo>
                      <a:cubicBezTo>
                        <a:pt x="2393041" y="1639455"/>
                        <a:pt x="2449395" y="1642668"/>
                        <a:pt x="2496230" y="1619250"/>
                      </a:cubicBezTo>
                      <a:cubicBezTo>
                        <a:pt x="2590391" y="1572170"/>
                        <a:pt x="2545489" y="1590130"/>
                        <a:pt x="2629580" y="1562100"/>
                      </a:cubicBezTo>
                      <a:cubicBezTo>
                        <a:pt x="2677366" y="1526261"/>
                        <a:pt x="2773174" y="1452203"/>
                        <a:pt x="2820080" y="1428750"/>
                      </a:cubicBezTo>
                      <a:cubicBezTo>
                        <a:pt x="2845480" y="1416050"/>
                        <a:pt x="2872198" y="1405701"/>
                        <a:pt x="2896280" y="1390650"/>
                      </a:cubicBezTo>
                      <a:cubicBezTo>
                        <a:pt x="2999126" y="1326371"/>
                        <a:pt x="2945707" y="1348284"/>
                        <a:pt x="3029630" y="1276350"/>
                      </a:cubicBezTo>
                      <a:cubicBezTo>
                        <a:pt x="3091888" y="1222986"/>
                        <a:pt x="3102674" y="1224176"/>
                        <a:pt x="3162980" y="1181100"/>
                      </a:cubicBezTo>
                      <a:cubicBezTo>
                        <a:pt x="3188816" y="1162646"/>
                        <a:pt x="3211613" y="1139702"/>
                        <a:pt x="3239180" y="1123950"/>
                      </a:cubicBezTo>
                      <a:cubicBezTo>
                        <a:pt x="3256615" y="1113987"/>
                        <a:pt x="3278777" y="1114652"/>
                        <a:pt x="3296330" y="1104900"/>
                      </a:cubicBezTo>
                      <a:cubicBezTo>
                        <a:pt x="3336358" y="1082662"/>
                        <a:pt x="3372530" y="1054100"/>
                        <a:pt x="3410630" y="1028700"/>
                      </a:cubicBezTo>
                      <a:lnTo>
                        <a:pt x="3467780" y="990600"/>
                      </a:lnTo>
                      <a:cubicBezTo>
                        <a:pt x="3543817" y="876545"/>
                        <a:pt x="3484622" y="941953"/>
                        <a:pt x="3696380" y="857250"/>
                      </a:cubicBezTo>
                      <a:cubicBezTo>
                        <a:pt x="3728130" y="844550"/>
                        <a:pt x="3763177" y="838118"/>
                        <a:pt x="3791630" y="819150"/>
                      </a:cubicBezTo>
                      <a:cubicBezTo>
                        <a:pt x="3865488" y="769911"/>
                        <a:pt x="3827060" y="788290"/>
                        <a:pt x="3905930" y="762000"/>
                      </a:cubicBezTo>
                      <a:cubicBezTo>
                        <a:pt x="3931330" y="736600"/>
                        <a:pt x="3958753" y="713073"/>
                        <a:pt x="3982130" y="685800"/>
                      </a:cubicBezTo>
                      <a:cubicBezTo>
                        <a:pt x="3997030" y="668417"/>
                        <a:pt x="4021986" y="651478"/>
                        <a:pt x="4020230" y="628650"/>
                      </a:cubicBezTo>
                      <a:cubicBezTo>
                        <a:pt x="4015145" y="562549"/>
                        <a:pt x="3996485" y="495415"/>
                        <a:pt x="3963080" y="438150"/>
                      </a:cubicBezTo>
                      <a:cubicBezTo>
                        <a:pt x="3948771" y="413620"/>
                        <a:pt x="3912982" y="411237"/>
                        <a:pt x="3886880" y="400050"/>
                      </a:cubicBezTo>
                      <a:cubicBezTo>
                        <a:pt x="3868423" y="392140"/>
                        <a:pt x="3848532" y="388051"/>
                        <a:pt x="3829730" y="381000"/>
                      </a:cubicBezTo>
                      <a:cubicBezTo>
                        <a:pt x="3797711" y="368993"/>
                        <a:pt x="3766617" y="354586"/>
                        <a:pt x="3734480" y="342900"/>
                      </a:cubicBezTo>
                      <a:cubicBezTo>
                        <a:pt x="3696737" y="329175"/>
                        <a:pt x="3657468" y="319715"/>
                        <a:pt x="3620180" y="304800"/>
                      </a:cubicBezTo>
                      <a:cubicBezTo>
                        <a:pt x="3593813" y="294253"/>
                        <a:pt x="3569930" y="278234"/>
                        <a:pt x="3543980" y="266700"/>
                      </a:cubicBezTo>
                      <a:cubicBezTo>
                        <a:pt x="3512731" y="252812"/>
                        <a:pt x="3479979" y="242488"/>
                        <a:pt x="3448730" y="228600"/>
                      </a:cubicBezTo>
                      <a:cubicBezTo>
                        <a:pt x="3422780" y="217066"/>
                        <a:pt x="3399120" y="200471"/>
                        <a:pt x="3372530" y="190500"/>
                      </a:cubicBezTo>
                      <a:cubicBezTo>
                        <a:pt x="3348015" y="181307"/>
                        <a:pt x="3320845" y="180643"/>
                        <a:pt x="3296330" y="171450"/>
                      </a:cubicBezTo>
                      <a:cubicBezTo>
                        <a:pt x="3218324" y="142198"/>
                        <a:pt x="3227756" y="121285"/>
                        <a:pt x="3143930" y="114300"/>
                      </a:cubicBezTo>
                      <a:cubicBezTo>
                        <a:pt x="3017211" y="103740"/>
                        <a:pt x="2889930" y="101600"/>
                        <a:pt x="2762930" y="95250"/>
                      </a:cubicBezTo>
                      <a:lnTo>
                        <a:pt x="2667680" y="76200"/>
                      </a:lnTo>
                      <a:cubicBezTo>
                        <a:pt x="2624116" y="68279"/>
                        <a:pt x="2505186" y="50934"/>
                        <a:pt x="2458130" y="38100"/>
                      </a:cubicBezTo>
                      <a:cubicBezTo>
                        <a:pt x="2419384" y="27533"/>
                        <a:pt x="2383991" y="0"/>
                        <a:pt x="2343830" y="0"/>
                      </a:cubicBezTo>
                      <a:lnTo>
                        <a:pt x="2191430" y="0"/>
                      </a:lnTo>
                      <a:close/>
                    </a:path>
                  </a:pathLst>
                </a:custGeom>
                <a:solidFill>
                  <a:schemeClr val="bg1">
                    <a:alpha val="70000"/>
                  </a:schemeClr>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7" name="Freeform 16"/>
                <p:cNvSpPr/>
                <p:nvPr/>
              </p:nvSpPr>
              <p:spPr>
                <a:xfrm>
                  <a:off x="4351867" y="-478653"/>
                  <a:ext cx="5520266" cy="1021792"/>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sp>
          <p:nvSpPr>
            <p:cNvPr id="7" name="Freeform 6"/>
            <p:cNvSpPr/>
            <p:nvPr/>
          </p:nvSpPr>
          <p:spPr>
            <a:xfrm>
              <a:off x="2061486" y="901700"/>
              <a:ext cx="1583650" cy="1062844"/>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Freeform 7"/>
            <p:cNvSpPr/>
            <p:nvPr/>
          </p:nvSpPr>
          <p:spPr>
            <a:xfrm>
              <a:off x="2661104" y="688604"/>
              <a:ext cx="2174500" cy="1109934"/>
            </a:xfrm>
            <a:custGeom>
              <a:avLst/>
              <a:gdLst>
                <a:gd name="connsiteX0" fmla="*/ 2191430 w 4020317"/>
                <a:gd name="connsiteY0" fmla="*/ 0 h 1714500"/>
                <a:gd name="connsiteX1" fmla="*/ 972230 w 4020317"/>
                <a:gd name="connsiteY1" fmla="*/ 38100 h 1714500"/>
                <a:gd name="connsiteX2" fmla="*/ 896030 w 4020317"/>
                <a:gd name="connsiteY2" fmla="*/ 76200 h 1714500"/>
                <a:gd name="connsiteX3" fmla="*/ 724580 w 4020317"/>
                <a:gd name="connsiteY3" fmla="*/ 114300 h 1714500"/>
                <a:gd name="connsiteX4" fmla="*/ 648380 w 4020317"/>
                <a:gd name="connsiteY4" fmla="*/ 152400 h 1714500"/>
                <a:gd name="connsiteX5" fmla="*/ 591230 w 4020317"/>
                <a:gd name="connsiteY5" fmla="*/ 171450 h 1714500"/>
                <a:gd name="connsiteX6" fmla="*/ 381680 w 4020317"/>
                <a:gd name="connsiteY6" fmla="*/ 285750 h 1714500"/>
                <a:gd name="connsiteX7" fmla="*/ 324530 w 4020317"/>
                <a:gd name="connsiteY7" fmla="*/ 342900 h 1714500"/>
                <a:gd name="connsiteX8" fmla="*/ 229280 w 4020317"/>
                <a:gd name="connsiteY8" fmla="*/ 400050 h 1714500"/>
                <a:gd name="connsiteX9" fmla="*/ 153080 w 4020317"/>
                <a:gd name="connsiteY9" fmla="*/ 457200 h 1714500"/>
                <a:gd name="connsiteX10" fmla="*/ 114980 w 4020317"/>
                <a:gd name="connsiteY10" fmla="*/ 571500 h 1714500"/>
                <a:gd name="connsiteX11" fmla="*/ 19730 w 4020317"/>
                <a:gd name="connsiteY11" fmla="*/ 704850 h 1714500"/>
                <a:gd name="connsiteX12" fmla="*/ 680 w 4020317"/>
                <a:gd name="connsiteY12" fmla="*/ 762000 h 1714500"/>
                <a:gd name="connsiteX13" fmla="*/ 38780 w 4020317"/>
                <a:gd name="connsiteY13" fmla="*/ 1143000 h 1714500"/>
                <a:gd name="connsiteX14" fmla="*/ 76880 w 4020317"/>
                <a:gd name="connsiteY14" fmla="*/ 1200150 h 1714500"/>
                <a:gd name="connsiteX15" fmla="*/ 286430 w 4020317"/>
                <a:gd name="connsiteY15" fmla="*/ 1314450 h 1714500"/>
                <a:gd name="connsiteX16" fmla="*/ 362630 w 4020317"/>
                <a:gd name="connsiteY16" fmla="*/ 1352550 h 1714500"/>
                <a:gd name="connsiteX17" fmla="*/ 515030 w 4020317"/>
                <a:gd name="connsiteY17" fmla="*/ 1447800 h 1714500"/>
                <a:gd name="connsiteX18" fmla="*/ 686480 w 4020317"/>
                <a:gd name="connsiteY18" fmla="*/ 1485900 h 1714500"/>
                <a:gd name="connsiteX19" fmla="*/ 953180 w 4020317"/>
                <a:gd name="connsiteY19" fmla="*/ 1504950 h 1714500"/>
                <a:gd name="connsiteX20" fmla="*/ 1143680 w 4020317"/>
                <a:gd name="connsiteY20" fmla="*/ 1543050 h 1714500"/>
                <a:gd name="connsiteX21" fmla="*/ 1257980 w 4020317"/>
                <a:gd name="connsiteY21" fmla="*/ 1581150 h 1714500"/>
                <a:gd name="connsiteX22" fmla="*/ 1448480 w 4020317"/>
                <a:gd name="connsiteY22" fmla="*/ 1600200 h 1714500"/>
                <a:gd name="connsiteX23" fmla="*/ 1581830 w 4020317"/>
                <a:gd name="connsiteY23" fmla="*/ 1638300 h 1714500"/>
                <a:gd name="connsiteX24" fmla="*/ 1791380 w 4020317"/>
                <a:gd name="connsiteY24" fmla="*/ 1714500 h 1714500"/>
                <a:gd name="connsiteX25" fmla="*/ 2286680 w 4020317"/>
                <a:gd name="connsiteY25" fmla="*/ 1695450 h 1714500"/>
                <a:gd name="connsiteX26" fmla="*/ 2343830 w 4020317"/>
                <a:gd name="connsiteY26" fmla="*/ 1657350 h 1714500"/>
                <a:gd name="connsiteX27" fmla="*/ 2496230 w 4020317"/>
                <a:gd name="connsiteY27" fmla="*/ 1619250 h 1714500"/>
                <a:gd name="connsiteX28" fmla="*/ 2629580 w 4020317"/>
                <a:gd name="connsiteY28" fmla="*/ 1562100 h 1714500"/>
                <a:gd name="connsiteX29" fmla="*/ 2820080 w 4020317"/>
                <a:gd name="connsiteY29" fmla="*/ 1428750 h 1714500"/>
                <a:gd name="connsiteX30" fmla="*/ 2896280 w 4020317"/>
                <a:gd name="connsiteY30" fmla="*/ 1390650 h 1714500"/>
                <a:gd name="connsiteX31" fmla="*/ 3029630 w 4020317"/>
                <a:gd name="connsiteY31" fmla="*/ 1276350 h 1714500"/>
                <a:gd name="connsiteX32" fmla="*/ 3162980 w 4020317"/>
                <a:gd name="connsiteY32" fmla="*/ 1181100 h 1714500"/>
                <a:gd name="connsiteX33" fmla="*/ 3239180 w 4020317"/>
                <a:gd name="connsiteY33" fmla="*/ 1123950 h 1714500"/>
                <a:gd name="connsiteX34" fmla="*/ 3296330 w 4020317"/>
                <a:gd name="connsiteY34" fmla="*/ 1104900 h 1714500"/>
                <a:gd name="connsiteX35" fmla="*/ 3410630 w 4020317"/>
                <a:gd name="connsiteY35" fmla="*/ 1028700 h 1714500"/>
                <a:gd name="connsiteX36" fmla="*/ 3467780 w 4020317"/>
                <a:gd name="connsiteY36" fmla="*/ 990600 h 1714500"/>
                <a:gd name="connsiteX37" fmla="*/ 3696380 w 4020317"/>
                <a:gd name="connsiteY37" fmla="*/ 857250 h 1714500"/>
                <a:gd name="connsiteX38" fmla="*/ 3791630 w 4020317"/>
                <a:gd name="connsiteY38" fmla="*/ 819150 h 1714500"/>
                <a:gd name="connsiteX39" fmla="*/ 3905930 w 4020317"/>
                <a:gd name="connsiteY39" fmla="*/ 762000 h 1714500"/>
                <a:gd name="connsiteX40" fmla="*/ 3982130 w 4020317"/>
                <a:gd name="connsiteY40" fmla="*/ 685800 h 1714500"/>
                <a:gd name="connsiteX41" fmla="*/ 4020230 w 4020317"/>
                <a:gd name="connsiteY41" fmla="*/ 628650 h 1714500"/>
                <a:gd name="connsiteX42" fmla="*/ 3963080 w 4020317"/>
                <a:gd name="connsiteY42" fmla="*/ 438150 h 1714500"/>
                <a:gd name="connsiteX43" fmla="*/ 3886880 w 4020317"/>
                <a:gd name="connsiteY43" fmla="*/ 400050 h 1714500"/>
                <a:gd name="connsiteX44" fmla="*/ 3829730 w 4020317"/>
                <a:gd name="connsiteY44" fmla="*/ 381000 h 1714500"/>
                <a:gd name="connsiteX45" fmla="*/ 3734480 w 4020317"/>
                <a:gd name="connsiteY45" fmla="*/ 342900 h 1714500"/>
                <a:gd name="connsiteX46" fmla="*/ 3620180 w 4020317"/>
                <a:gd name="connsiteY46" fmla="*/ 304800 h 1714500"/>
                <a:gd name="connsiteX47" fmla="*/ 3543980 w 4020317"/>
                <a:gd name="connsiteY47" fmla="*/ 266700 h 1714500"/>
                <a:gd name="connsiteX48" fmla="*/ 3448730 w 4020317"/>
                <a:gd name="connsiteY48" fmla="*/ 228600 h 1714500"/>
                <a:gd name="connsiteX49" fmla="*/ 3372530 w 4020317"/>
                <a:gd name="connsiteY49" fmla="*/ 190500 h 1714500"/>
                <a:gd name="connsiteX50" fmla="*/ 3296330 w 4020317"/>
                <a:gd name="connsiteY50" fmla="*/ 171450 h 1714500"/>
                <a:gd name="connsiteX51" fmla="*/ 3143930 w 4020317"/>
                <a:gd name="connsiteY51" fmla="*/ 114300 h 1714500"/>
                <a:gd name="connsiteX52" fmla="*/ 2762930 w 4020317"/>
                <a:gd name="connsiteY52" fmla="*/ 95250 h 1714500"/>
                <a:gd name="connsiteX53" fmla="*/ 2667680 w 4020317"/>
                <a:gd name="connsiteY53" fmla="*/ 76200 h 1714500"/>
                <a:gd name="connsiteX54" fmla="*/ 2458130 w 4020317"/>
                <a:gd name="connsiteY54" fmla="*/ 38100 h 1714500"/>
                <a:gd name="connsiteX55" fmla="*/ 2343830 w 4020317"/>
                <a:gd name="connsiteY55" fmla="*/ 0 h 1714500"/>
                <a:gd name="connsiteX56" fmla="*/ 2191430 w 4020317"/>
                <a:gd name="connsiteY56"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20317" h="1714500">
                  <a:moveTo>
                    <a:pt x="2191430" y="0"/>
                  </a:moveTo>
                  <a:cubicBezTo>
                    <a:pt x="1785030" y="12700"/>
                    <a:pt x="1378127" y="14224"/>
                    <a:pt x="972230" y="38100"/>
                  </a:cubicBezTo>
                  <a:cubicBezTo>
                    <a:pt x="943881" y="39768"/>
                    <a:pt x="922132" y="65013"/>
                    <a:pt x="896030" y="76200"/>
                  </a:cubicBezTo>
                  <a:cubicBezTo>
                    <a:pt x="836343" y="101780"/>
                    <a:pt x="793082" y="102883"/>
                    <a:pt x="724580" y="114300"/>
                  </a:cubicBezTo>
                  <a:cubicBezTo>
                    <a:pt x="699180" y="127000"/>
                    <a:pt x="674482" y="141213"/>
                    <a:pt x="648380" y="152400"/>
                  </a:cubicBezTo>
                  <a:cubicBezTo>
                    <a:pt x="629923" y="160310"/>
                    <a:pt x="608783" y="161698"/>
                    <a:pt x="591230" y="171450"/>
                  </a:cubicBezTo>
                  <a:cubicBezTo>
                    <a:pt x="346511" y="307405"/>
                    <a:pt x="595593" y="200185"/>
                    <a:pt x="381680" y="285750"/>
                  </a:cubicBezTo>
                  <a:cubicBezTo>
                    <a:pt x="362630" y="304800"/>
                    <a:pt x="346083" y="326736"/>
                    <a:pt x="324530" y="342900"/>
                  </a:cubicBezTo>
                  <a:cubicBezTo>
                    <a:pt x="294909" y="365116"/>
                    <a:pt x="260088" y="379511"/>
                    <a:pt x="229280" y="400050"/>
                  </a:cubicBezTo>
                  <a:cubicBezTo>
                    <a:pt x="202862" y="417662"/>
                    <a:pt x="178480" y="438150"/>
                    <a:pt x="153080" y="457200"/>
                  </a:cubicBezTo>
                  <a:cubicBezTo>
                    <a:pt x="140380" y="495300"/>
                    <a:pt x="139077" y="539371"/>
                    <a:pt x="114980" y="571500"/>
                  </a:cubicBezTo>
                  <a:cubicBezTo>
                    <a:pt x="102037" y="588758"/>
                    <a:pt x="33658" y="676994"/>
                    <a:pt x="19730" y="704850"/>
                  </a:cubicBezTo>
                  <a:cubicBezTo>
                    <a:pt x="10750" y="722811"/>
                    <a:pt x="7030" y="742950"/>
                    <a:pt x="680" y="762000"/>
                  </a:cubicBezTo>
                  <a:cubicBezTo>
                    <a:pt x="1793" y="780927"/>
                    <a:pt x="-10916" y="1043608"/>
                    <a:pt x="38780" y="1143000"/>
                  </a:cubicBezTo>
                  <a:cubicBezTo>
                    <a:pt x="49019" y="1163478"/>
                    <a:pt x="60691" y="1183961"/>
                    <a:pt x="76880" y="1200150"/>
                  </a:cubicBezTo>
                  <a:cubicBezTo>
                    <a:pt x="111682" y="1234952"/>
                    <a:pt x="286220" y="1314345"/>
                    <a:pt x="286430" y="1314450"/>
                  </a:cubicBezTo>
                  <a:cubicBezTo>
                    <a:pt x="311830" y="1327150"/>
                    <a:pt x="338548" y="1337499"/>
                    <a:pt x="362630" y="1352550"/>
                  </a:cubicBezTo>
                  <a:cubicBezTo>
                    <a:pt x="413430" y="1384300"/>
                    <a:pt x="456913" y="1433271"/>
                    <a:pt x="515030" y="1447800"/>
                  </a:cubicBezTo>
                  <a:cubicBezTo>
                    <a:pt x="558641" y="1458703"/>
                    <a:pt x="644707" y="1481503"/>
                    <a:pt x="686480" y="1485900"/>
                  </a:cubicBezTo>
                  <a:cubicBezTo>
                    <a:pt x="775117" y="1495230"/>
                    <a:pt x="864280" y="1498600"/>
                    <a:pt x="953180" y="1504950"/>
                  </a:cubicBezTo>
                  <a:cubicBezTo>
                    <a:pt x="1030418" y="1517823"/>
                    <a:pt x="1072635" y="1521736"/>
                    <a:pt x="1143680" y="1543050"/>
                  </a:cubicBezTo>
                  <a:cubicBezTo>
                    <a:pt x="1182147" y="1554590"/>
                    <a:pt x="1218018" y="1577154"/>
                    <a:pt x="1257980" y="1581150"/>
                  </a:cubicBezTo>
                  <a:lnTo>
                    <a:pt x="1448480" y="1600200"/>
                  </a:lnTo>
                  <a:cubicBezTo>
                    <a:pt x="1640544" y="1664221"/>
                    <a:pt x="1342628" y="1566539"/>
                    <a:pt x="1581830" y="1638300"/>
                  </a:cubicBezTo>
                  <a:cubicBezTo>
                    <a:pt x="1679657" y="1667648"/>
                    <a:pt x="1700490" y="1678144"/>
                    <a:pt x="1791380" y="1714500"/>
                  </a:cubicBezTo>
                  <a:cubicBezTo>
                    <a:pt x="1956480" y="1708150"/>
                    <a:pt x="2122335" y="1712451"/>
                    <a:pt x="2286680" y="1695450"/>
                  </a:cubicBezTo>
                  <a:cubicBezTo>
                    <a:pt x="2309454" y="1693094"/>
                    <a:pt x="2322313" y="1665174"/>
                    <a:pt x="2343830" y="1657350"/>
                  </a:cubicBezTo>
                  <a:cubicBezTo>
                    <a:pt x="2393041" y="1639455"/>
                    <a:pt x="2449395" y="1642668"/>
                    <a:pt x="2496230" y="1619250"/>
                  </a:cubicBezTo>
                  <a:cubicBezTo>
                    <a:pt x="2590391" y="1572170"/>
                    <a:pt x="2545489" y="1590130"/>
                    <a:pt x="2629580" y="1562100"/>
                  </a:cubicBezTo>
                  <a:cubicBezTo>
                    <a:pt x="2677366" y="1526261"/>
                    <a:pt x="2773174" y="1452203"/>
                    <a:pt x="2820080" y="1428750"/>
                  </a:cubicBezTo>
                  <a:cubicBezTo>
                    <a:pt x="2845480" y="1416050"/>
                    <a:pt x="2872198" y="1405701"/>
                    <a:pt x="2896280" y="1390650"/>
                  </a:cubicBezTo>
                  <a:cubicBezTo>
                    <a:pt x="2999126" y="1326371"/>
                    <a:pt x="2945707" y="1348284"/>
                    <a:pt x="3029630" y="1276350"/>
                  </a:cubicBezTo>
                  <a:cubicBezTo>
                    <a:pt x="3091888" y="1222986"/>
                    <a:pt x="3102674" y="1224176"/>
                    <a:pt x="3162980" y="1181100"/>
                  </a:cubicBezTo>
                  <a:cubicBezTo>
                    <a:pt x="3188816" y="1162646"/>
                    <a:pt x="3211613" y="1139702"/>
                    <a:pt x="3239180" y="1123950"/>
                  </a:cubicBezTo>
                  <a:cubicBezTo>
                    <a:pt x="3256615" y="1113987"/>
                    <a:pt x="3278777" y="1114652"/>
                    <a:pt x="3296330" y="1104900"/>
                  </a:cubicBezTo>
                  <a:cubicBezTo>
                    <a:pt x="3336358" y="1082662"/>
                    <a:pt x="3372530" y="1054100"/>
                    <a:pt x="3410630" y="1028700"/>
                  </a:cubicBezTo>
                  <a:lnTo>
                    <a:pt x="3467780" y="990600"/>
                  </a:lnTo>
                  <a:cubicBezTo>
                    <a:pt x="3543817" y="876545"/>
                    <a:pt x="3484622" y="941953"/>
                    <a:pt x="3696380" y="857250"/>
                  </a:cubicBezTo>
                  <a:cubicBezTo>
                    <a:pt x="3728130" y="844550"/>
                    <a:pt x="3763177" y="838118"/>
                    <a:pt x="3791630" y="819150"/>
                  </a:cubicBezTo>
                  <a:cubicBezTo>
                    <a:pt x="3865488" y="769911"/>
                    <a:pt x="3827060" y="788290"/>
                    <a:pt x="3905930" y="762000"/>
                  </a:cubicBezTo>
                  <a:cubicBezTo>
                    <a:pt x="3931330" y="736600"/>
                    <a:pt x="3958753" y="713073"/>
                    <a:pt x="3982130" y="685800"/>
                  </a:cubicBezTo>
                  <a:cubicBezTo>
                    <a:pt x="3997030" y="668417"/>
                    <a:pt x="4021986" y="651478"/>
                    <a:pt x="4020230" y="628650"/>
                  </a:cubicBezTo>
                  <a:cubicBezTo>
                    <a:pt x="4015145" y="562549"/>
                    <a:pt x="3996485" y="495415"/>
                    <a:pt x="3963080" y="438150"/>
                  </a:cubicBezTo>
                  <a:cubicBezTo>
                    <a:pt x="3948771" y="413620"/>
                    <a:pt x="3912982" y="411237"/>
                    <a:pt x="3886880" y="400050"/>
                  </a:cubicBezTo>
                  <a:cubicBezTo>
                    <a:pt x="3868423" y="392140"/>
                    <a:pt x="3848532" y="388051"/>
                    <a:pt x="3829730" y="381000"/>
                  </a:cubicBezTo>
                  <a:cubicBezTo>
                    <a:pt x="3797711" y="368993"/>
                    <a:pt x="3766617" y="354586"/>
                    <a:pt x="3734480" y="342900"/>
                  </a:cubicBezTo>
                  <a:cubicBezTo>
                    <a:pt x="3696737" y="329175"/>
                    <a:pt x="3657468" y="319715"/>
                    <a:pt x="3620180" y="304800"/>
                  </a:cubicBezTo>
                  <a:cubicBezTo>
                    <a:pt x="3593813" y="294253"/>
                    <a:pt x="3569930" y="278234"/>
                    <a:pt x="3543980" y="266700"/>
                  </a:cubicBezTo>
                  <a:cubicBezTo>
                    <a:pt x="3512731" y="252812"/>
                    <a:pt x="3479979" y="242488"/>
                    <a:pt x="3448730" y="228600"/>
                  </a:cubicBezTo>
                  <a:cubicBezTo>
                    <a:pt x="3422780" y="217066"/>
                    <a:pt x="3399120" y="200471"/>
                    <a:pt x="3372530" y="190500"/>
                  </a:cubicBezTo>
                  <a:cubicBezTo>
                    <a:pt x="3348015" y="181307"/>
                    <a:pt x="3320845" y="180643"/>
                    <a:pt x="3296330" y="171450"/>
                  </a:cubicBezTo>
                  <a:cubicBezTo>
                    <a:pt x="3218324" y="142198"/>
                    <a:pt x="3227756" y="121285"/>
                    <a:pt x="3143930" y="114300"/>
                  </a:cubicBezTo>
                  <a:cubicBezTo>
                    <a:pt x="3017211" y="103740"/>
                    <a:pt x="2889930" y="101600"/>
                    <a:pt x="2762930" y="95250"/>
                  </a:cubicBezTo>
                  <a:lnTo>
                    <a:pt x="2667680" y="76200"/>
                  </a:lnTo>
                  <a:cubicBezTo>
                    <a:pt x="2624116" y="68279"/>
                    <a:pt x="2505186" y="50934"/>
                    <a:pt x="2458130" y="38100"/>
                  </a:cubicBezTo>
                  <a:cubicBezTo>
                    <a:pt x="2419384" y="27533"/>
                    <a:pt x="2383991" y="0"/>
                    <a:pt x="2343830" y="0"/>
                  </a:cubicBezTo>
                  <a:lnTo>
                    <a:pt x="2191430" y="0"/>
                  </a:lnTo>
                  <a:close/>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pPr>
              <a:endParaRPr lang="en-US" dirty="0">
                <a:solidFill>
                  <a:prstClr val="white"/>
                </a:solidFill>
              </a:endParaRPr>
            </a:p>
          </p:txBody>
        </p:sp>
      </p:grpSp>
      <p:grpSp>
        <p:nvGrpSpPr>
          <p:cNvPr id="18" name="RIGHT SKY">
            <a:extLst>
              <a:ext uri="{FF2B5EF4-FFF2-40B4-BE49-F238E27FC236}">
                <a16:creationId xmlns:a16="http://schemas.microsoft.com/office/drawing/2014/main" id="{8D6B0CE5-AE75-80A3-478F-393E21ABA0F2}"/>
              </a:ext>
            </a:extLst>
          </p:cNvPr>
          <p:cNvGrpSpPr/>
          <p:nvPr userDrawn="1"/>
        </p:nvGrpSpPr>
        <p:grpSpPr>
          <a:xfrm>
            <a:off x="-1113841" y="-359208"/>
            <a:ext cx="12856561" cy="5110820"/>
            <a:chOff x="-2172929" y="-358990"/>
            <a:chExt cx="12856561" cy="5110820"/>
          </a:xfrm>
        </p:grpSpPr>
        <p:grpSp>
          <p:nvGrpSpPr>
            <p:cNvPr id="19" name="Group 18">
              <a:extLst>
                <a:ext uri="{FF2B5EF4-FFF2-40B4-BE49-F238E27FC236}">
                  <a16:creationId xmlns:a16="http://schemas.microsoft.com/office/drawing/2014/main" id="{BBF7B627-B58B-112D-AAEB-157CCBF567D3}"/>
                </a:ext>
              </a:extLst>
            </p:cNvPr>
            <p:cNvGrpSpPr/>
            <p:nvPr/>
          </p:nvGrpSpPr>
          <p:grpSpPr>
            <a:xfrm>
              <a:off x="-2172929" y="-358990"/>
              <a:ext cx="12856561" cy="5110820"/>
              <a:chOff x="-2897239" y="-478653"/>
              <a:chExt cx="17142084" cy="6814426"/>
            </a:xfrm>
          </p:grpSpPr>
          <p:sp>
            <p:nvSpPr>
              <p:cNvPr id="27" name="Rectangle 26">
                <a:extLst>
                  <a:ext uri="{FF2B5EF4-FFF2-40B4-BE49-F238E27FC236}">
                    <a16:creationId xmlns:a16="http://schemas.microsoft.com/office/drawing/2014/main" id="{CD1BD115-39A7-BC63-2D20-A64F653F40CF}"/>
                  </a:ext>
                </a:extLst>
              </p:cNvPr>
              <p:cNvSpPr/>
              <p:nvPr/>
            </p:nvSpPr>
            <p:spPr>
              <a:xfrm>
                <a:off x="-2897239" y="-183536"/>
                <a:ext cx="17142084" cy="6519309"/>
              </a:xfrm>
              <a:prstGeom prst="rect">
                <a:avLst/>
              </a:prstGeom>
              <a:solidFill>
                <a:srgbClr val="C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09C87907-2E51-8127-25EF-B367F5EA1E59}"/>
                  </a:ext>
                </a:extLst>
              </p:cNvPr>
              <p:cNvGrpSpPr/>
              <p:nvPr/>
            </p:nvGrpSpPr>
            <p:grpSpPr>
              <a:xfrm>
                <a:off x="-954859" y="-478653"/>
                <a:ext cx="15092559" cy="6066653"/>
                <a:chOff x="-954859" y="-478653"/>
                <a:chExt cx="15092559" cy="6066653"/>
              </a:xfrm>
            </p:grpSpPr>
            <p:sp>
              <p:nvSpPr>
                <p:cNvPr id="29" name="Freeform 10">
                  <a:extLst>
                    <a:ext uri="{FF2B5EF4-FFF2-40B4-BE49-F238E27FC236}">
                      <a16:creationId xmlns:a16="http://schemas.microsoft.com/office/drawing/2014/main" id="{A7385FD6-9A3C-BEE3-2133-99A6F1280D2F}"/>
                    </a:ext>
                  </a:extLst>
                </p:cNvPr>
                <p:cNvSpPr/>
                <p:nvPr/>
              </p:nvSpPr>
              <p:spPr>
                <a:xfrm>
                  <a:off x="6683009" y="3214757"/>
                  <a:ext cx="2605202" cy="1021792"/>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0" name="Freeform 11">
                  <a:extLst>
                    <a:ext uri="{FF2B5EF4-FFF2-40B4-BE49-F238E27FC236}">
                      <a16:creationId xmlns:a16="http://schemas.microsoft.com/office/drawing/2014/main" id="{F6D7C678-0E04-5EFB-1F7C-40201D1C711F}"/>
                    </a:ext>
                  </a:extLst>
                </p:cNvPr>
                <p:cNvSpPr/>
                <p:nvPr/>
              </p:nvSpPr>
              <p:spPr>
                <a:xfrm>
                  <a:off x="-954859" y="-305532"/>
                  <a:ext cx="3850459" cy="1697341"/>
                </a:xfrm>
                <a:custGeom>
                  <a:avLst/>
                  <a:gdLst>
                    <a:gd name="connsiteX0" fmla="*/ 723900 w 3790950"/>
                    <a:gd name="connsiteY0" fmla="*/ 1704975 h 1909214"/>
                    <a:gd name="connsiteX1" fmla="*/ 904875 w 3790950"/>
                    <a:gd name="connsiteY1" fmla="*/ 1733550 h 1909214"/>
                    <a:gd name="connsiteX2" fmla="*/ 1019175 w 3790950"/>
                    <a:gd name="connsiteY2" fmla="*/ 1771650 h 1909214"/>
                    <a:gd name="connsiteX3" fmla="*/ 1076325 w 3790950"/>
                    <a:gd name="connsiteY3" fmla="*/ 1790700 h 1909214"/>
                    <a:gd name="connsiteX4" fmla="*/ 1104900 w 3790950"/>
                    <a:gd name="connsiteY4" fmla="*/ 1809750 h 1909214"/>
                    <a:gd name="connsiteX5" fmla="*/ 1133475 w 3790950"/>
                    <a:gd name="connsiteY5" fmla="*/ 1819275 h 1909214"/>
                    <a:gd name="connsiteX6" fmla="*/ 1219200 w 3790950"/>
                    <a:gd name="connsiteY6" fmla="*/ 1847850 h 1909214"/>
                    <a:gd name="connsiteX7" fmla="*/ 1247775 w 3790950"/>
                    <a:gd name="connsiteY7" fmla="*/ 1866900 h 1909214"/>
                    <a:gd name="connsiteX8" fmla="*/ 1343025 w 3790950"/>
                    <a:gd name="connsiteY8" fmla="*/ 1885950 h 1909214"/>
                    <a:gd name="connsiteX9" fmla="*/ 1695450 w 3790950"/>
                    <a:gd name="connsiteY9" fmla="*/ 1885950 h 1909214"/>
                    <a:gd name="connsiteX10" fmla="*/ 1743075 w 3790950"/>
                    <a:gd name="connsiteY10" fmla="*/ 1876425 h 1909214"/>
                    <a:gd name="connsiteX11" fmla="*/ 1866900 w 3790950"/>
                    <a:gd name="connsiteY11" fmla="*/ 1857375 h 1909214"/>
                    <a:gd name="connsiteX12" fmla="*/ 1962150 w 3790950"/>
                    <a:gd name="connsiteY12" fmla="*/ 1838325 h 1909214"/>
                    <a:gd name="connsiteX13" fmla="*/ 2171700 w 3790950"/>
                    <a:gd name="connsiteY13" fmla="*/ 1847850 h 1909214"/>
                    <a:gd name="connsiteX14" fmla="*/ 2200275 w 3790950"/>
                    <a:gd name="connsiteY14" fmla="*/ 1857375 h 1909214"/>
                    <a:gd name="connsiteX15" fmla="*/ 2352675 w 3790950"/>
                    <a:gd name="connsiteY15" fmla="*/ 1876425 h 1909214"/>
                    <a:gd name="connsiteX16" fmla="*/ 2419350 w 3790950"/>
                    <a:gd name="connsiteY16" fmla="*/ 1895475 h 1909214"/>
                    <a:gd name="connsiteX17" fmla="*/ 2771775 w 3790950"/>
                    <a:gd name="connsiteY17" fmla="*/ 1885950 h 1909214"/>
                    <a:gd name="connsiteX18" fmla="*/ 2828925 w 3790950"/>
                    <a:gd name="connsiteY18" fmla="*/ 1876425 h 1909214"/>
                    <a:gd name="connsiteX19" fmla="*/ 2933700 w 3790950"/>
                    <a:gd name="connsiteY19" fmla="*/ 1866900 h 1909214"/>
                    <a:gd name="connsiteX20" fmla="*/ 3086100 w 3790950"/>
                    <a:gd name="connsiteY20" fmla="*/ 1838325 h 1909214"/>
                    <a:gd name="connsiteX21" fmla="*/ 3152775 w 3790950"/>
                    <a:gd name="connsiteY21" fmla="*/ 1819275 h 1909214"/>
                    <a:gd name="connsiteX22" fmla="*/ 3200400 w 3790950"/>
                    <a:gd name="connsiteY22" fmla="*/ 1809750 h 1909214"/>
                    <a:gd name="connsiteX23" fmla="*/ 3371850 w 3790950"/>
                    <a:gd name="connsiteY23" fmla="*/ 1790700 h 1909214"/>
                    <a:gd name="connsiteX24" fmla="*/ 3409950 w 3790950"/>
                    <a:gd name="connsiteY24" fmla="*/ 1781175 h 1909214"/>
                    <a:gd name="connsiteX25" fmla="*/ 3467100 w 3790950"/>
                    <a:gd name="connsiteY25" fmla="*/ 1743075 h 1909214"/>
                    <a:gd name="connsiteX26" fmla="*/ 3505200 w 3790950"/>
                    <a:gd name="connsiteY26" fmla="*/ 1733550 h 1909214"/>
                    <a:gd name="connsiteX27" fmla="*/ 3562350 w 3790950"/>
                    <a:gd name="connsiteY27" fmla="*/ 1685925 h 1909214"/>
                    <a:gd name="connsiteX28" fmla="*/ 3619500 w 3790950"/>
                    <a:gd name="connsiteY28" fmla="*/ 1638300 h 1909214"/>
                    <a:gd name="connsiteX29" fmla="*/ 3657600 w 3790950"/>
                    <a:gd name="connsiteY29" fmla="*/ 1581150 h 1909214"/>
                    <a:gd name="connsiteX30" fmla="*/ 3676650 w 3790950"/>
                    <a:gd name="connsiteY30" fmla="*/ 1552575 h 1909214"/>
                    <a:gd name="connsiteX31" fmla="*/ 3705225 w 3790950"/>
                    <a:gd name="connsiteY31" fmla="*/ 1524000 h 1909214"/>
                    <a:gd name="connsiteX32" fmla="*/ 3714750 w 3790950"/>
                    <a:gd name="connsiteY32" fmla="*/ 1495425 h 1909214"/>
                    <a:gd name="connsiteX33" fmla="*/ 3762375 w 3790950"/>
                    <a:gd name="connsiteY33" fmla="*/ 1428750 h 1909214"/>
                    <a:gd name="connsiteX34" fmla="*/ 3771900 w 3790950"/>
                    <a:gd name="connsiteY34" fmla="*/ 1400175 h 1909214"/>
                    <a:gd name="connsiteX35" fmla="*/ 3781425 w 3790950"/>
                    <a:gd name="connsiteY35" fmla="*/ 1333500 h 1909214"/>
                    <a:gd name="connsiteX36" fmla="*/ 3790950 w 3790950"/>
                    <a:gd name="connsiteY36" fmla="*/ 1304925 h 1909214"/>
                    <a:gd name="connsiteX37" fmla="*/ 3781425 w 3790950"/>
                    <a:gd name="connsiteY37" fmla="*/ 1047750 h 1909214"/>
                    <a:gd name="connsiteX38" fmla="*/ 3762375 w 3790950"/>
                    <a:gd name="connsiteY38" fmla="*/ 1019175 h 1909214"/>
                    <a:gd name="connsiteX39" fmla="*/ 3733800 w 3790950"/>
                    <a:gd name="connsiteY39" fmla="*/ 981075 h 1909214"/>
                    <a:gd name="connsiteX40" fmla="*/ 3676650 w 3790950"/>
                    <a:gd name="connsiteY40" fmla="*/ 923925 h 1909214"/>
                    <a:gd name="connsiteX41" fmla="*/ 3657600 w 3790950"/>
                    <a:gd name="connsiteY41" fmla="*/ 885825 h 1909214"/>
                    <a:gd name="connsiteX42" fmla="*/ 3619500 w 3790950"/>
                    <a:gd name="connsiteY42" fmla="*/ 828675 h 1909214"/>
                    <a:gd name="connsiteX43" fmla="*/ 3609975 w 3790950"/>
                    <a:gd name="connsiteY43" fmla="*/ 800100 h 1909214"/>
                    <a:gd name="connsiteX44" fmla="*/ 3581400 w 3790950"/>
                    <a:gd name="connsiteY44" fmla="*/ 781050 h 1909214"/>
                    <a:gd name="connsiteX45" fmla="*/ 3533775 w 3790950"/>
                    <a:gd name="connsiteY45" fmla="*/ 742950 h 1909214"/>
                    <a:gd name="connsiteX46" fmla="*/ 3514725 w 3790950"/>
                    <a:gd name="connsiteY46" fmla="*/ 714375 h 1909214"/>
                    <a:gd name="connsiteX47" fmla="*/ 3486150 w 3790950"/>
                    <a:gd name="connsiteY47" fmla="*/ 704850 h 1909214"/>
                    <a:gd name="connsiteX48" fmla="*/ 3457575 w 3790950"/>
                    <a:gd name="connsiteY48" fmla="*/ 685800 h 1909214"/>
                    <a:gd name="connsiteX49" fmla="*/ 3400425 w 3790950"/>
                    <a:gd name="connsiteY49" fmla="*/ 666750 h 1909214"/>
                    <a:gd name="connsiteX50" fmla="*/ 3371850 w 3790950"/>
                    <a:gd name="connsiteY50" fmla="*/ 657225 h 1909214"/>
                    <a:gd name="connsiteX51" fmla="*/ 3314700 w 3790950"/>
                    <a:gd name="connsiteY51" fmla="*/ 628650 h 1909214"/>
                    <a:gd name="connsiteX52" fmla="*/ 3286125 w 3790950"/>
                    <a:gd name="connsiteY52" fmla="*/ 609600 h 1909214"/>
                    <a:gd name="connsiteX53" fmla="*/ 3257550 w 3790950"/>
                    <a:gd name="connsiteY53" fmla="*/ 600075 h 1909214"/>
                    <a:gd name="connsiteX54" fmla="*/ 3190875 w 3790950"/>
                    <a:gd name="connsiteY54" fmla="*/ 552450 h 1909214"/>
                    <a:gd name="connsiteX55" fmla="*/ 3162300 w 3790950"/>
                    <a:gd name="connsiteY55" fmla="*/ 542925 h 1909214"/>
                    <a:gd name="connsiteX56" fmla="*/ 3067050 w 3790950"/>
                    <a:gd name="connsiteY56" fmla="*/ 476250 h 1909214"/>
                    <a:gd name="connsiteX57" fmla="*/ 3038475 w 3790950"/>
                    <a:gd name="connsiteY57" fmla="*/ 457200 h 1909214"/>
                    <a:gd name="connsiteX58" fmla="*/ 2990850 w 3790950"/>
                    <a:gd name="connsiteY58" fmla="*/ 447675 h 1909214"/>
                    <a:gd name="connsiteX59" fmla="*/ 2933700 w 3790950"/>
                    <a:gd name="connsiteY59" fmla="*/ 419100 h 1909214"/>
                    <a:gd name="connsiteX60" fmla="*/ 2857500 w 3790950"/>
                    <a:gd name="connsiteY60" fmla="*/ 381000 h 1909214"/>
                    <a:gd name="connsiteX61" fmla="*/ 2800350 w 3790950"/>
                    <a:gd name="connsiteY61" fmla="*/ 361950 h 1909214"/>
                    <a:gd name="connsiteX62" fmla="*/ 2705100 w 3790950"/>
                    <a:gd name="connsiteY62" fmla="*/ 323850 h 1909214"/>
                    <a:gd name="connsiteX63" fmla="*/ 2638425 w 3790950"/>
                    <a:gd name="connsiteY63" fmla="*/ 304800 h 1909214"/>
                    <a:gd name="connsiteX64" fmla="*/ 2581275 w 3790950"/>
                    <a:gd name="connsiteY64" fmla="*/ 285750 h 1909214"/>
                    <a:gd name="connsiteX65" fmla="*/ 2552700 w 3790950"/>
                    <a:gd name="connsiteY65" fmla="*/ 257175 h 1909214"/>
                    <a:gd name="connsiteX66" fmla="*/ 2524125 w 3790950"/>
                    <a:gd name="connsiteY66" fmla="*/ 247650 h 1909214"/>
                    <a:gd name="connsiteX67" fmla="*/ 2505075 w 3790950"/>
                    <a:gd name="connsiteY67" fmla="*/ 219075 h 1909214"/>
                    <a:gd name="connsiteX68" fmla="*/ 2466975 w 3790950"/>
                    <a:gd name="connsiteY68" fmla="*/ 200025 h 1909214"/>
                    <a:gd name="connsiteX69" fmla="*/ 2409825 w 3790950"/>
                    <a:gd name="connsiteY69" fmla="*/ 161925 h 1909214"/>
                    <a:gd name="connsiteX70" fmla="*/ 2381250 w 3790950"/>
                    <a:gd name="connsiteY70" fmla="*/ 142875 h 1909214"/>
                    <a:gd name="connsiteX71" fmla="*/ 2352675 w 3790950"/>
                    <a:gd name="connsiteY71" fmla="*/ 123825 h 1909214"/>
                    <a:gd name="connsiteX72" fmla="*/ 2286000 w 3790950"/>
                    <a:gd name="connsiteY72" fmla="*/ 104775 h 1909214"/>
                    <a:gd name="connsiteX73" fmla="*/ 2200275 w 3790950"/>
                    <a:gd name="connsiteY73" fmla="*/ 76200 h 1909214"/>
                    <a:gd name="connsiteX74" fmla="*/ 2171700 w 3790950"/>
                    <a:gd name="connsiteY74" fmla="*/ 66675 h 1909214"/>
                    <a:gd name="connsiteX75" fmla="*/ 2133600 w 3790950"/>
                    <a:gd name="connsiteY75" fmla="*/ 57150 h 1909214"/>
                    <a:gd name="connsiteX76" fmla="*/ 2105025 w 3790950"/>
                    <a:gd name="connsiteY76" fmla="*/ 47625 h 1909214"/>
                    <a:gd name="connsiteX77" fmla="*/ 2019300 w 3790950"/>
                    <a:gd name="connsiteY77" fmla="*/ 28575 h 1909214"/>
                    <a:gd name="connsiteX78" fmla="*/ 1905000 w 3790950"/>
                    <a:gd name="connsiteY78" fmla="*/ 19050 h 1909214"/>
                    <a:gd name="connsiteX79" fmla="*/ 1809750 w 3790950"/>
                    <a:gd name="connsiteY79" fmla="*/ 0 h 1909214"/>
                    <a:gd name="connsiteX80" fmla="*/ 1600200 w 3790950"/>
                    <a:gd name="connsiteY80" fmla="*/ 9525 h 1909214"/>
                    <a:gd name="connsiteX81" fmla="*/ 1562100 w 3790950"/>
                    <a:gd name="connsiteY81" fmla="*/ 19050 h 1909214"/>
                    <a:gd name="connsiteX82" fmla="*/ 1466850 w 3790950"/>
                    <a:gd name="connsiteY82" fmla="*/ 76200 h 1909214"/>
                    <a:gd name="connsiteX83" fmla="*/ 1438275 w 3790950"/>
                    <a:gd name="connsiteY83" fmla="*/ 95250 h 1909214"/>
                    <a:gd name="connsiteX84" fmla="*/ 1409700 w 3790950"/>
                    <a:gd name="connsiteY84" fmla="*/ 114300 h 1909214"/>
                    <a:gd name="connsiteX85" fmla="*/ 1371600 w 3790950"/>
                    <a:gd name="connsiteY85" fmla="*/ 142875 h 1909214"/>
                    <a:gd name="connsiteX86" fmla="*/ 1343025 w 3790950"/>
                    <a:gd name="connsiteY86" fmla="*/ 161925 h 1909214"/>
                    <a:gd name="connsiteX87" fmla="*/ 1285875 w 3790950"/>
                    <a:gd name="connsiteY87" fmla="*/ 228600 h 1909214"/>
                    <a:gd name="connsiteX88" fmla="*/ 1257300 w 3790950"/>
                    <a:gd name="connsiteY88" fmla="*/ 285750 h 1909214"/>
                    <a:gd name="connsiteX89" fmla="*/ 1247775 w 3790950"/>
                    <a:gd name="connsiteY89" fmla="*/ 314325 h 1909214"/>
                    <a:gd name="connsiteX90" fmla="*/ 1152525 w 3790950"/>
                    <a:gd name="connsiteY90" fmla="*/ 428625 h 1909214"/>
                    <a:gd name="connsiteX91" fmla="*/ 1085850 w 3790950"/>
                    <a:gd name="connsiteY91" fmla="*/ 466725 h 1909214"/>
                    <a:gd name="connsiteX92" fmla="*/ 1047750 w 3790950"/>
                    <a:gd name="connsiteY92" fmla="*/ 485775 h 1909214"/>
                    <a:gd name="connsiteX93" fmla="*/ 1019175 w 3790950"/>
                    <a:gd name="connsiteY93" fmla="*/ 504825 h 1909214"/>
                    <a:gd name="connsiteX94" fmla="*/ 990600 w 3790950"/>
                    <a:gd name="connsiteY94" fmla="*/ 514350 h 1909214"/>
                    <a:gd name="connsiteX95" fmla="*/ 933450 w 3790950"/>
                    <a:gd name="connsiteY95" fmla="*/ 552450 h 1909214"/>
                    <a:gd name="connsiteX96" fmla="*/ 904875 w 3790950"/>
                    <a:gd name="connsiteY96" fmla="*/ 561975 h 1909214"/>
                    <a:gd name="connsiteX97" fmla="*/ 866775 w 3790950"/>
                    <a:gd name="connsiteY97" fmla="*/ 581025 h 1909214"/>
                    <a:gd name="connsiteX98" fmla="*/ 800100 w 3790950"/>
                    <a:gd name="connsiteY98" fmla="*/ 600075 h 1909214"/>
                    <a:gd name="connsiteX99" fmla="*/ 762000 w 3790950"/>
                    <a:gd name="connsiteY99" fmla="*/ 619125 h 1909214"/>
                    <a:gd name="connsiteX100" fmla="*/ 733425 w 3790950"/>
                    <a:gd name="connsiteY100" fmla="*/ 638175 h 1909214"/>
                    <a:gd name="connsiteX101" fmla="*/ 685800 w 3790950"/>
                    <a:gd name="connsiteY101" fmla="*/ 647700 h 1909214"/>
                    <a:gd name="connsiteX102" fmla="*/ 647700 w 3790950"/>
                    <a:gd name="connsiteY102" fmla="*/ 666750 h 1909214"/>
                    <a:gd name="connsiteX103" fmla="*/ 619125 w 3790950"/>
                    <a:gd name="connsiteY103" fmla="*/ 676275 h 1909214"/>
                    <a:gd name="connsiteX104" fmla="*/ 542925 w 3790950"/>
                    <a:gd name="connsiteY104" fmla="*/ 714375 h 1909214"/>
                    <a:gd name="connsiteX105" fmla="*/ 485775 w 3790950"/>
                    <a:gd name="connsiteY105" fmla="*/ 733425 h 1909214"/>
                    <a:gd name="connsiteX106" fmla="*/ 447675 w 3790950"/>
                    <a:gd name="connsiteY106" fmla="*/ 752475 h 1909214"/>
                    <a:gd name="connsiteX107" fmla="*/ 409575 w 3790950"/>
                    <a:gd name="connsiteY107" fmla="*/ 762000 h 1909214"/>
                    <a:gd name="connsiteX108" fmla="*/ 371475 w 3790950"/>
                    <a:gd name="connsiteY108" fmla="*/ 781050 h 1909214"/>
                    <a:gd name="connsiteX109" fmla="*/ 295275 w 3790950"/>
                    <a:gd name="connsiteY109" fmla="*/ 828675 h 1909214"/>
                    <a:gd name="connsiteX110" fmla="*/ 238125 w 3790950"/>
                    <a:gd name="connsiteY110" fmla="*/ 857250 h 1909214"/>
                    <a:gd name="connsiteX111" fmla="*/ 209550 w 3790950"/>
                    <a:gd name="connsiteY111" fmla="*/ 866775 h 1909214"/>
                    <a:gd name="connsiteX112" fmla="*/ 133350 w 3790950"/>
                    <a:gd name="connsiteY112" fmla="*/ 923925 h 1909214"/>
                    <a:gd name="connsiteX113" fmla="*/ 76200 w 3790950"/>
                    <a:gd name="connsiteY113" fmla="*/ 981075 h 1909214"/>
                    <a:gd name="connsiteX114" fmla="*/ 28575 w 3790950"/>
                    <a:gd name="connsiteY114" fmla="*/ 1047750 h 1909214"/>
                    <a:gd name="connsiteX115" fmla="*/ 0 w 3790950"/>
                    <a:gd name="connsiteY115" fmla="*/ 1152525 h 1909214"/>
                    <a:gd name="connsiteX116" fmla="*/ 9525 w 3790950"/>
                    <a:gd name="connsiteY116" fmla="*/ 1343025 h 1909214"/>
                    <a:gd name="connsiteX117" fmla="*/ 19050 w 3790950"/>
                    <a:gd name="connsiteY117" fmla="*/ 1371600 h 1909214"/>
                    <a:gd name="connsiteX118" fmla="*/ 76200 w 3790950"/>
                    <a:gd name="connsiteY118" fmla="*/ 1438275 h 1909214"/>
                    <a:gd name="connsiteX119" fmla="*/ 114300 w 3790950"/>
                    <a:gd name="connsiteY119" fmla="*/ 1466850 h 1909214"/>
                    <a:gd name="connsiteX120" fmla="*/ 133350 w 3790950"/>
                    <a:gd name="connsiteY120" fmla="*/ 1495425 h 1909214"/>
                    <a:gd name="connsiteX121" fmla="*/ 190500 w 3790950"/>
                    <a:gd name="connsiteY121" fmla="*/ 1533525 h 1909214"/>
                    <a:gd name="connsiteX122" fmla="*/ 219075 w 3790950"/>
                    <a:gd name="connsiteY122" fmla="*/ 1552575 h 1909214"/>
                    <a:gd name="connsiteX123" fmla="*/ 247650 w 3790950"/>
                    <a:gd name="connsiteY123" fmla="*/ 1571625 h 1909214"/>
                    <a:gd name="connsiteX124" fmla="*/ 276225 w 3790950"/>
                    <a:gd name="connsiteY124" fmla="*/ 1581150 h 1909214"/>
                    <a:gd name="connsiteX125" fmla="*/ 295275 w 3790950"/>
                    <a:gd name="connsiteY125" fmla="*/ 1609725 h 1909214"/>
                    <a:gd name="connsiteX126" fmla="*/ 323850 w 3790950"/>
                    <a:gd name="connsiteY126" fmla="*/ 1628775 h 1909214"/>
                    <a:gd name="connsiteX127" fmla="*/ 390525 w 3790950"/>
                    <a:gd name="connsiteY127" fmla="*/ 1647825 h 1909214"/>
                    <a:gd name="connsiteX128" fmla="*/ 419100 w 3790950"/>
                    <a:gd name="connsiteY128" fmla="*/ 1666875 h 1909214"/>
                    <a:gd name="connsiteX129" fmla="*/ 457200 w 3790950"/>
                    <a:gd name="connsiteY129" fmla="*/ 1676400 h 1909214"/>
                    <a:gd name="connsiteX130" fmla="*/ 571500 w 3790950"/>
                    <a:gd name="connsiteY130" fmla="*/ 1695450 h 1909214"/>
                    <a:gd name="connsiteX131" fmla="*/ 676275 w 3790950"/>
                    <a:gd name="connsiteY131" fmla="*/ 1714500 h 1909214"/>
                    <a:gd name="connsiteX132" fmla="*/ 723900 w 3790950"/>
                    <a:gd name="connsiteY132" fmla="*/ 1704975 h 190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790950" h="1909214">
                      <a:moveTo>
                        <a:pt x="723900" y="1704975"/>
                      </a:moveTo>
                      <a:cubicBezTo>
                        <a:pt x="784225" y="1714500"/>
                        <a:pt x="846937" y="1714237"/>
                        <a:pt x="904875" y="1733550"/>
                      </a:cubicBezTo>
                      <a:lnTo>
                        <a:pt x="1019175" y="1771650"/>
                      </a:lnTo>
                      <a:cubicBezTo>
                        <a:pt x="1038225" y="1778000"/>
                        <a:pt x="1059617" y="1779561"/>
                        <a:pt x="1076325" y="1790700"/>
                      </a:cubicBezTo>
                      <a:cubicBezTo>
                        <a:pt x="1085850" y="1797050"/>
                        <a:pt x="1094661" y="1804630"/>
                        <a:pt x="1104900" y="1809750"/>
                      </a:cubicBezTo>
                      <a:cubicBezTo>
                        <a:pt x="1113880" y="1814240"/>
                        <a:pt x="1124074" y="1815750"/>
                        <a:pt x="1133475" y="1819275"/>
                      </a:cubicBezTo>
                      <a:cubicBezTo>
                        <a:pt x="1205210" y="1846176"/>
                        <a:pt x="1155359" y="1831890"/>
                        <a:pt x="1219200" y="1847850"/>
                      </a:cubicBezTo>
                      <a:cubicBezTo>
                        <a:pt x="1228725" y="1854200"/>
                        <a:pt x="1237536" y="1861780"/>
                        <a:pt x="1247775" y="1866900"/>
                      </a:cubicBezTo>
                      <a:cubicBezTo>
                        <a:pt x="1274374" y="1880200"/>
                        <a:pt x="1318454" y="1882440"/>
                        <a:pt x="1343025" y="1885950"/>
                      </a:cubicBezTo>
                      <a:cubicBezTo>
                        <a:pt x="1472290" y="1929038"/>
                        <a:pt x="1380550" y="1902099"/>
                        <a:pt x="1695450" y="1885950"/>
                      </a:cubicBezTo>
                      <a:cubicBezTo>
                        <a:pt x="1711618" y="1885121"/>
                        <a:pt x="1727106" y="1879087"/>
                        <a:pt x="1743075" y="1876425"/>
                      </a:cubicBezTo>
                      <a:cubicBezTo>
                        <a:pt x="1834740" y="1861148"/>
                        <a:pt x="1782554" y="1873190"/>
                        <a:pt x="1866900" y="1857375"/>
                      </a:cubicBezTo>
                      <a:cubicBezTo>
                        <a:pt x="1898724" y="1851408"/>
                        <a:pt x="1962150" y="1838325"/>
                        <a:pt x="1962150" y="1838325"/>
                      </a:cubicBezTo>
                      <a:cubicBezTo>
                        <a:pt x="2032000" y="1841500"/>
                        <a:pt x="2102001" y="1842274"/>
                        <a:pt x="2171700" y="1847850"/>
                      </a:cubicBezTo>
                      <a:cubicBezTo>
                        <a:pt x="2181708" y="1848651"/>
                        <a:pt x="2190474" y="1855197"/>
                        <a:pt x="2200275" y="1857375"/>
                      </a:cubicBezTo>
                      <a:cubicBezTo>
                        <a:pt x="2248615" y="1868117"/>
                        <a:pt x="2304764" y="1871634"/>
                        <a:pt x="2352675" y="1876425"/>
                      </a:cubicBezTo>
                      <a:cubicBezTo>
                        <a:pt x="2374900" y="1882775"/>
                        <a:pt x="2396242" y="1894950"/>
                        <a:pt x="2419350" y="1895475"/>
                      </a:cubicBezTo>
                      <a:lnTo>
                        <a:pt x="2771775" y="1885950"/>
                      </a:lnTo>
                      <a:cubicBezTo>
                        <a:pt x="2791067" y="1885053"/>
                        <a:pt x="2809745" y="1878682"/>
                        <a:pt x="2828925" y="1876425"/>
                      </a:cubicBezTo>
                      <a:cubicBezTo>
                        <a:pt x="2863754" y="1872327"/>
                        <a:pt x="2898775" y="1870075"/>
                        <a:pt x="2933700" y="1866900"/>
                      </a:cubicBezTo>
                      <a:cubicBezTo>
                        <a:pt x="3086989" y="1828578"/>
                        <a:pt x="2932831" y="1863870"/>
                        <a:pt x="3086100" y="1838325"/>
                      </a:cubicBezTo>
                      <a:cubicBezTo>
                        <a:pt x="3139550" y="1829417"/>
                        <a:pt x="3107479" y="1830599"/>
                        <a:pt x="3152775" y="1819275"/>
                      </a:cubicBezTo>
                      <a:cubicBezTo>
                        <a:pt x="3168481" y="1815348"/>
                        <a:pt x="3184347" y="1811844"/>
                        <a:pt x="3200400" y="1809750"/>
                      </a:cubicBezTo>
                      <a:cubicBezTo>
                        <a:pt x="3257419" y="1802313"/>
                        <a:pt x="3314700" y="1797050"/>
                        <a:pt x="3371850" y="1790700"/>
                      </a:cubicBezTo>
                      <a:cubicBezTo>
                        <a:pt x="3384550" y="1787525"/>
                        <a:pt x="3398241" y="1787029"/>
                        <a:pt x="3409950" y="1781175"/>
                      </a:cubicBezTo>
                      <a:cubicBezTo>
                        <a:pt x="3430428" y="1770936"/>
                        <a:pt x="3444888" y="1748628"/>
                        <a:pt x="3467100" y="1743075"/>
                      </a:cubicBezTo>
                      <a:lnTo>
                        <a:pt x="3505200" y="1733550"/>
                      </a:lnTo>
                      <a:cubicBezTo>
                        <a:pt x="3588682" y="1650068"/>
                        <a:pt x="3482784" y="1752230"/>
                        <a:pt x="3562350" y="1685925"/>
                      </a:cubicBezTo>
                      <a:cubicBezTo>
                        <a:pt x="3635689" y="1624809"/>
                        <a:pt x="3548554" y="1685598"/>
                        <a:pt x="3619500" y="1638300"/>
                      </a:cubicBezTo>
                      <a:lnTo>
                        <a:pt x="3657600" y="1581150"/>
                      </a:lnTo>
                      <a:cubicBezTo>
                        <a:pt x="3663950" y="1571625"/>
                        <a:pt x="3668555" y="1560670"/>
                        <a:pt x="3676650" y="1552575"/>
                      </a:cubicBezTo>
                      <a:lnTo>
                        <a:pt x="3705225" y="1524000"/>
                      </a:lnTo>
                      <a:cubicBezTo>
                        <a:pt x="3708400" y="1514475"/>
                        <a:pt x="3709769" y="1504142"/>
                        <a:pt x="3714750" y="1495425"/>
                      </a:cubicBezTo>
                      <a:cubicBezTo>
                        <a:pt x="3732008" y="1465224"/>
                        <a:pt x="3747633" y="1458234"/>
                        <a:pt x="3762375" y="1428750"/>
                      </a:cubicBezTo>
                      <a:cubicBezTo>
                        <a:pt x="3766865" y="1419770"/>
                        <a:pt x="3768725" y="1409700"/>
                        <a:pt x="3771900" y="1400175"/>
                      </a:cubicBezTo>
                      <a:cubicBezTo>
                        <a:pt x="3775075" y="1377950"/>
                        <a:pt x="3777022" y="1355515"/>
                        <a:pt x="3781425" y="1333500"/>
                      </a:cubicBezTo>
                      <a:cubicBezTo>
                        <a:pt x="3783394" y="1323655"/>
                        <a:pt x="3790950" y="1314965"/>
                        <a:pt x="3790950" y="1304925"/>
                      </a:cubicBezTo>
                      <a:cubicBezTo>
                        <a:pt x="3790950" y="1219141"/>
                        <a:pt x="3789961" y="1133108"/>
                        <a:pt x="3781425" y="1047750"/>
                      </a:cubicBezTo>
                      <a:cubicBezTo>
                        <a:pt x="3780286" y="1036359"/>
                        <a:pt x="3769029" y="1028490"/>
                        <a:pt x="3762375" y="1019175"/>
                      </a:cubicBezTo>
                      <a:cubicBezTo>
                        <a:pt x="3753148" y="1006257"/>
                        <a:pt x="3744420" y="992875"/>
                        <a:pt x="3733800" y="981075"/>
                      </a:cubicBezTo>
                      <a:cubicBezTo>
                        <a:pt x="3715778" y="961050"/>
                        <a:pt x="3688698" y="948022"/>
                        <a:pt x="3676650" y="923925"/>
                      </a:cubicBezTo>
                      <a:cubicBezTo>
                        <a:pt x="3670300" y="911225"/>
                        <a:pt x="3664905" y="898001"/>
                        <a:pt x="3657600" y="885825"/>
                      </a:cubicBezTo>
                      <a:cubicBezTo>
                        <a:pt x="3645820" y="866192"/>
                        <a:pt x="3626740" y="850395"/>
                        <a:pt x="3619500" y="828675"/>
                      </a:cubicBezTo>
                      <a:cubicBezTo>
                        <a:pt x="3616325" y="819150"/>
                        <a:pt x="3616247" y="807940"/>
                        <a:pt x="3609975" y="800100"/>
                      </a:cubicBezTo>
                      <a:cubicBezTo>
                        <a:pt x="3602824" y="791161"/>
                        <a:pt x="3590925" y="787400"/>
                        <a:pt x="3581400" y="781050"/>
                      </a:cubicBezTo>
                      <a:cubicBezTo>
                        <a:pt x="3526805" y="699158"/>
                        <a:pt x="3599500" y="795530"/>
                        <a:pt x="3533775" y="742950"/>
                      </a:cubicBezTo>
                      <a:cubicBezTo>
                        <a:pt x="3524836" y="735799"/>
                        <a:pt x="3523664" y="721526"/>
                        <a:pt x="3514725" y="714375"/>
                      </a:cubicBezTo>
                      <a:cubicBezTo>
                        <a:pt x="3506885" y="708103"/>
                        <a:pt x="3495130" y="709340"/>
                        <a:pt x="3486150" y="704850"/>
                      </a:cubicBezTo>
                      <a:cubicBezTo>
                        <a:pt x="3475911" y="699730"/>
                        <a:pt x="3468036" y="690449"/>
                        <a:pt x="3457575" y="685800"/>
                      </a:cubicBezTo>
                      <a:cubicBezTo>
                        <a:pt x="3439225" y="677645"/>
                        <a:pt x="3419475" y="673100"/>
                        <a:pt x="3400425" y="666750"/>
                      </a:cubicBezTo>
                      <a:cubicBezTo>
                        <a:pt x="3390900" y="663575"/>
                        <a:pt x="3380204" y="662794"/>
                        <a:pt x="3371850" y="657225"/>
                      </a:cubicBezTo>
                      <a:cubicBezTo>
                        <a:pt x="3289958" y="602630"/>
                        <a:pt x="3393570" y="668085"/>
                        <a:pt x="3314700" y="628650"/>
                      </a:cubicBezTo>
                      <a:cubicBezTo>
                        <a:pt x="3304461" y="623530"/>
                        <a:pt x="3296364" y="614720"/>
                        <a:pt x="3286125" y="609600"/>
                      </a:cubicBezTo>
                      <a:cubicBezTo>
                        <a:pt x="3277145" y="605110"/>
                        <a:pt x="3266530" y="604565"/>
                        <a:pt x="3257550" y="600075"/>
                      </a:cubicBezTo>
                      <a:cubicBezTo>
                        <a:pt x="3228066" y="585333"/>
                        <a:pt x="3221076" y="569708"/>
                        <a:pt x="3190875" y="552450"/>
                      </a:cubicBezTo>
                      <a:cubicBezTo>
                        <a:pt x="3182158" y="547469"/>
                        <a:pt x="3171825" y="546100"/>
                        <a:pt x="3162300" y="542925"/>
                      </a:cubicBezTo>
                      <a:cubicBezTo>
                        <a:pt x="3105884" y="500613"/>
                        <a:pt x="3137409" y="523156"/>
                        <a:pt x="3067050" y="476250"/>
                      </a:cubicBezTo>
                      <a:cubicBezTo>
                        <a:pt x="3057525" y="469900"/>
                        <a:pt x="3049700" y="459445"/>
                        <a:pt x="3038475" y="457200"/>
                      </a:cubicBezTo>
                      <a:lnTo>
                        <a:pt x="2990850" y="447675"/>
                      </a:lnTo>
                      <a:cubicBezTo>
                        <a:pt x="2928228" y="405927"/>
                        <a:pt x="2995670" y="447268"/>
                        <a:pt x="2933700" y="419100"/>
                      </a:cubicBezTo>
                      <a:cubicBezTo>
                        <a:pt x="2907847" y="407349"/>
                        <a:pt x="2884441" y="389980"/>
                        <a:pt x="2857500" y="381000"/>
                      </a:cubicBezTo>
                      <a:cubicBezTo>
                        <a:pt x="2838450" y="374650"/>
                        <a:pt x="2818311" y="370930"/>
                        <a:pt x="2800350" y="361950"/>
                      </a:cubicBezTo>
                      <a:cubicBezTo>
                        <a:pt x="2744289" y="333920"/>
                        <a:pt x="2775720" y="347390"/>
                        <a:pt x="2705100" y="323850"/>
                      </a:cubicBezTo>
                      <a:cubicBezTo>
                        <a:pt x="2609068" y="291839"/>
                        <a:pt x="2758026" y="340680"/>
                        <a:pt x="2638425" y="304800"/>
                      </a:cubicBezTo>
                      <a:cubicBezTo>
                        <a:pt x="2619191" y="299030"/>
                        <a:pt x="2581275" y="285750"/>
                        <a:pt x="2581275" y="285750"/>
                      </a:cubicBezTo>
                      <a:cubicBezTo>
                        <a:pt x="2571750" y="276225"/>
                        <a:pt x="2563908" y="264647"/>
                        <a:pt x="2552700" y="257175"/>
                      </a:cubicBezTo>
                      <a:cubicBezTo>
                        <a:pt x="2544346" y="251606"/>
                        <a:pt x="2531965" y="253922"/>
                        <a:pt x="2524125" y="247650"/>
                      </a:cubicBezTo>
                      <a:cubicBezTo>
                        <a:pt x="2515186" y="240499"/>
                        <a:pt x="2513869" y="226404"/>
                        <a:pt x="2505075" y="219075"/>
                      </a:cubicBezTo>
                      <a:cubicBezTo>
                        <a:pt x="2494167" y="209985"/>
                        <a:pt x="2479151" y="207330"/>
                        <a:pt x="2466975" y="200025"/>
                      </a:cubicBezTo>
                      <a:cubicBezTo>
                        <a:pt x="2447342" y="188245"/>
                        <a:pt x="2428875" y="174625"/>
                        <a:pt x="2409825" y="161925"/>
                      </a:cubicBezTo>
                      <a:lnTo>
                        <a:pt x="2381250" y="142875"/>
                      </a:lnTo>
                      <a:cubicBezTo>
                        <a:pt x="2371725" y="136525"/>
                        <a:pt x="2363535" y="127445"/>
                        <a:pt x="2352675" y="123825"/>
                      </a:cubicBezTo>
                      <a:cubicBezTo>
                        <a:pt x="2256643" y="91814"/>
                        <a:pt x="2405601" y="140655"/>
                        <a:pt x="2286000" y="104775"/>
                      </a:cubicBezTo>
                      <a:lnTo>
                        <a:pt x="2200275" y="76200"/>
                      </a:lnTo>
                      <a:cubicBezTo>
                        <a:pt x="2190750" y="73025"/>
                        <a:pt x="2181440" y="69110"/>
                        <a:pt x="2171700" y="66675"/>
                      </a:cubicBezTo>
                      <a:cubicBezTo>
                        <a:pt x="2159000" y="63500"/>
                        <a:pt x="2146187" y="60746"/>
                        <a:pt x="2133600" y="57150"/>
                      </a:cubicBezTo>
                      <a:cubicBezTo>
                        <a:pt x="2123946" y="54392"/>
                        <a:pt x="2114679" y="50383"/>
                        <a:pt x="2105025" y="47625"/>
                      </a:cubicBezTo>
                      <a:cubicBezTo>
                        <a:pt x="2086609" y="42363"/>
                        <a:pt x="2035995" y="30539"/>
                        <a:pt x="2019300" y="28575"/>
                      </a:cubicBezTo>
                      <a:cubicBezTo>
                        <a:pt x="1981330" y="24108"/>
                        <a:pt x="1943100" y="22225"/>
                        <a:pt x="1905000" y="19050"/>
                      </a:cubicBezTo>
                      <a:cubicBezTo>
                        <a:pt x="1879824" y="12756"/>
                        <a:pt x="1833104" y="0"/>
                        <a:pt x="1809750" y="0"/>
                      </a:cubicBezTo>
                      <a:cubicBezTo>
                        <a:pt x="1739828" y="0"/>
                        <a:pt x="1670050" y="6350"/>
                        <a:pt x="1600200" y="9525"/>
                      </a:cubicBezTo>
                      <a:cubicBezTo>
                        <a:pt x="1587500" y="12700"/>
                        <a:pt x="1574357" y="14453"/>
                        <a:pt x="1562100" y="19050"/>
                      </a:cubicBezTo>
                      <a:cubicBezTo>
                        <a:pt x="1528627" y="31602"/>
                        <a:pt x="1495334" y="57211"/>
                        <a:pt x="1466850" y="76200"/>
                      </a:cubicBezTo>
                      <a:lnTo>
                        <a:pt x="1438275" y="95250"/>
                      </a:lnTo>
                      <a:cubicBezTo>
                        <a:pt x="1428750" y="101600"/>
                        <a:pt x="1418858" y="107431"/>
                        <a:pt x="1409700" y="114300"/>
                      </a:cubicBezTo>
                      <a:cubicBezTo>
                        <a:pt x="1397000" y="123825"/>
                        <a:pt x="1384518" y="133648"/>
                        <a:pt x="1371600" y="142875"/>
                      </a:cubicBezTo>
                      <a:cubicBezTo>
                        <a:pt x="1362285" y="149529"/>
                        <a:pt x="1351819" y="154596"/>
                        <a:pt x="1343025" y="161925"/>
                      </a:cubicBezTo>
                      <a:cubicBezTo>
                        <a:pt x="1316491" y="184036"/>
                        <a:pt x="1306897" y="200570"/>
                        <a:pt x="1285875" y="228600"/>
                      </a:cubicBezTo>
                      <a:cubicBezTo>
                        <a:pt x="1261934" y="300424"/>
                        <a:pt x="1294229" y="211892"/>
                        <a:pt x="1257300" y="285750"/>
                      </a:cubicBezTo>
                      <a:cubicBezTo>
                        <a:pt x="1252810" y="294730"/>
                        <a:pt x="1252651" y="305548"/>
                        <a:pt x="1247775" y="314325"/>
                      </a:cubicBezTo>
                      <a:cubicBezTo>
                        <a:pt x="1230944" y="344621"/>
                        <a:pt x="1183253" y="413261"/>
                        <a:pt x="1152525" y="428625"/>
                      </a:cubicBezTo>
                      <a:cubicBezTo>
                        <a:pt x="1037390" y="486192"/>
                        <a:pt x="1180092" y="412873"/>
                        <a:pt x="1085850" y="466725"/>
                      </a:cubicBezTo>
                      <a:cubicBezTo>
                        <a:pt x="1073522" y="473770"/>
                        <a:pt x="1060078" y="478730"/>
                        <a:pt x="1047750" y="485775"/>
                      </a:cubicBezTo>
                      <a:cubicBezTo>
                        <a:pt x="1037811" y="491455"/>
                        <a:pt x="1029414" y="499705"/>
                        <a:pt x="1019175" y="504825"/>
                      </a:cubicBezTo>
                      <a:cubicBezTo>
                        <a:pt x="1010195" y="509315"/>
                        <a:pt x="999377" y="509474"/>
                        <a:pt x="990600" y="514350"/>
                      </a:cubicBezTo>
                      <a:cubicBezTo>
                        <a:pt x="970586" y="525469"/>
                        <a:pt x="955170" y="545210"/>
                        <a:pt x="933450" y="552450"/>
                      </a:cubicBezTo>
                      <a:cubicBezTo>
                        <a:pt x="923925" y="555625"/>
                        <a:pt x="914103" y="558020"/>
                        <a:pt x="904875" y="561975"/>
                      </a:cubicBezTo>
                      <a:cubicBezTo>
                        <a:pt x="891824" y="567568"/>
                        <a:pt x="880070" y="576039"/>
                        <a:pt x="866775" y="581025"/>
                      </a:cubicBezTo>
                      <a:cubicBezTo>
                        <a:pt x="802329" y="605192"/>
                        <a:pt x="853830" y="577048"/>
                        <a:pt x="800100" y="600075"/>
                      </a:cubicBezTo>
                      <a:cubicBezTo>
                        <a:pt x="787049" y="605668"/>
                        <a:pt x="774328" y="612080"/>
                        <a:pt x="762000" y="619125"/>
                      </a:cubicBezTo>
                      <a:cubicBezTo>
                        <a:pt x="752061" y="624805"/>
                        <a:pt x="744144" y="634155"/>
                        <a:pt x="733425" y="638175"/>
                      </a:cubicBezTo>
                      <a:cubicBezTo>
                        <a:pt x="718266" y="643859"/>
                        <a:pt x="701675" y="644525"/>
                        <a:pt x="685800" y="647700"/>
                      </a:cubicBezTo>
                      <a:cubicBezTo>
                        <a:pt x="673100" y="654050"/>
                        <a:pt x="660751" y="661157"/>
                        <a:pt x="647700" y="666750"/>
                      </a:cubicBezTo>
                      <a:cubicBezTo>
                        <a:pt x="638472" y="670705"/>
                        <a:pt x="628265" y="672120"/>
                        <a:pt x="619125" y="676275"/>
                      </a:cubicBezTo>
                      <a:cubicBezTo>
                        <a:pt x="593272" y="688026"/>
                        <a:pt x="569866" y="705395"/>
                        <a:pt x="542925" y="714375"/>
                      </a:cubicBezTo>
                      <a:cubicBezTo>
                        <a:pt x="523875" y="720725"/>
                        <a:pt x="503736" y="724445"/>
                        <a:pt x="485775" y="733425"/>
                      </a:cubicBezTo>
                      <a:cubicBezTo>
                        <a:pt x="473075" y="739775"/>
                        <a:pt x="460970" y="747489"/>
                        <a:pt x="447675" y="752475"/>
                      </a:cubicBezTo>
                      <a:cubicBezTo>
                        <a:pt x="435418" y="757072"/>
                        <a:pt x="421832" y="757403"/>
                        <a:pt x="409575" y="762000"/>
                      </a:cubicBezTo>
                      <a:cubicBezTo>
                        <a:pt x="396280" y="766986"/>
                        <a:pt x="383740" y="773896"/>
                        <a:pt x="371475" y="781050"/>
                      </a:cubicBezTo>
                      <a:cubicBezTo>
                        <a:pt x="345602" y="796142"/>
                        <a:pt x="323691" y="819203"/>
                        <a:pt x="295275" y="828675"/>
                      </a:cubicBezTo>
                      <a:cubicBezTo>
                        <a:pt x="223451" y="852616"/>
                        <a:pt x="311983" y="820321"/>
                        <a:pt x="238125" y="857250"/>
                      </a:cubicBezTo>
                      <a:cubicBezTo>
                        <a:pt x="229145" y="861740"/>
                        <a:pt x="219075" y="863600"/>
                        <a:pt x="209550" y="866775"/>
                      </a:cubicBezTo>
                      <a:cubicBezTo>
                        <a:pt x="116216" y="960109"/>
                        <a:pt x="263537" y="817409"/>
                        <a:pt x="133350" y="923925"/>
                      </a:cubicBezTo>
                      <a:cubicBezTo>
                        <a:pt x="112499" y="940985"/>
                        <a:pt x="91144" y="958659"/>
                        <a:pt x="76200" y="981075"/>
                      </a:cubicBezTo>
                      <a:cubicBezTo>
                        <a:pt x="48344" y="1022859"/>
                        <a:pt x="64019" y="1000492"/>
                        <a:pt x="28575" y="1047750"/>
                      </a:cubicBezTo>
                      <a:cubicBezTo>
                        <a:pt x="4405" y="1120259"/>
                        <a:pt x="13463" y="1085209"/>
                        <a:pt x="0" y="1152525"/>
                      </a:cubicBezTo>
                      <a:cubicBezTo>
                        <a:pt x="3175" y="1216025"/>
                        <a:pt x="4017" y="1279685"/>
                        <a:pt x="9525" y="1343025"/>
                      </a:cubicBezTo>
                      <a:cubicBezTo>
                        <a:pt x="10395" y="1353027"/>
                        <a:pt x="14069" y="1362883"/>
                        <a:pt x="19050" y="1371600"/>
                      </a:cubicBezTo>
                      <a:cubicBezTo>
                        <a:pt x="31096" y="1392680"/>
                        <a:pt x="57283" y="1422061"/>
                        <a:pt x="76200" y="1438275"/>
                      </a:cubicBezTo>
                      <a:cubicBezTo>
                        <a:pt x="88253" y="1448606"/>
                        <a:pt x="103075" y="1455625"/>
                        <a:pt x="114300" y="1466850"/>
                      </a:cubicBezTo>
                      <a:cubicBezTo>
                        <a:pt x="122395" y="1474945"/>
                        <a:pt x="124735" y="1487887"/>
                        <a:pt x="133350" y="1495425"/>
                      </a:cubicBezTo>
                      <a:cubicBezTo>
                        <a:pt x="150580" y="1510502"/>
                        <a:pt x="171450" y="1520825"/>
                        <a:pt x="190500" y="1533525"/>
                      </a:cubicBezTo>
                      <a:lnTo>
                        <a:pt x="219075" y="1552575"/>
                      </a:lnTo>
                      <a:cubicBezTo>
                        <a:pt x="228600" y="1558925"/>
                        <a:pt x="236790" y="1568005"/>
                        <a:pt x="247650" y="1571625"/>
                      </a:cubicBezTo>
                      <a:lnTo>
                        <a:pt x="276225" y="1581150"/>
                      </a:lnTo>
                      <a:cubicBezTo>
                        <a:pt x="282575" y="1590675"/>
                        <a:pt x="287180" y="1601630"/>
                        <a:pt x="295275" y="1609725"/>
                      </a:cubicBezTo>
                      <a:cubicBezTo>
                        <a:pt x="303370" y="1617820"/>
                        <a:pt x="313328" y="1624266"/>
                        <a:pt x="323850" y="1628775"/>
                      </a:cubicBezTo>
                      <a:cubicBezTo>
                        <a:pt x="366576" y="1647086"/>
                        <a:pt x="353454" y="1629289"/>
                        <a:pt x="390525" y="1647825"/>
                      </a:cubicBezTo>
                      <a:cubicBezTo>
                        <a:pt x="400764" y="1652945"/>
                        <a:pt x="408578" y="1662366"/>
                        <a:pt x="419100" y="1666875"/>
                      </a:cubicBezTo>
                      <a:cubicBezTo>
                        <a:pt x="431132" y="1672032"/>
                        <a:pt x="444613" y="1672804"/>
                        <a:pt x="457200" y="1676400"/>
                      </a:cubicBezTo>
                      <a:cubicBezTo>
                        <a:pt x="539094" y="1699798"/>
                        <a:pt x="401218" y="1671124"/>
                        <a:pt x="571500" y="1695450"/>
                      </a:cubicBezTo>
                      <a:cubicBezTo>
                        <a:pt x="631467" y="1704017"/>
                        <a:pt x="611024" y="1707975"/>
                        <a:pt x="676275" y="1714500"/>
                      </a:cubicBezTo>
                      <a:cubicBezTo>
                        <a:pt x="688912" y="1715764"/>
                        <a:pt x="701675" y="1714500"/>
                        <a:pt x="723900" y="1704975"/>
                      </a:cubicBezTo>
                      <a:close/>
                    </a:path>
                  </a:pathLst>
                </a:custGeom>
                <a:solidFill>
                  <a:schemeClr val="bg1">
                    <a:alpha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1" name="Freeform 12">
                  <a:extLst>
                    <a:ext uri="{FF2B5EF4-FFF2-40B4-BE49-F238E27FC236}">
                      <a16:creationId xmlns:a16="http://schemas.microsoft.com/office/drawing/2014/main" id="{EDC9D7E7-6D48-C287-8CD5-B67665D0FFAA}"/>
                    </a:ext>
                  </a:extLst>
                </p:cNvPr>
                <p:cNvSpPr/>
                <p:nvPr/>
              </p:nvSpPr>
              <p:spPr>
                <a:xfrm>
                  <a:off x="9872133" y="3482085"/>
                  <a:ext cx="4265567" cy="2105915"/>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2" name="Freeform 13">
                  <a:extLst>
                    <a:ext uri="{FF2B5EF4-FFF2-40B4-BE49-F238E27FC236}">
                      <a16:creationId xmlns:a16="http://schemas.microsoft.com/office/drawing/2014/main" id="{A987A898-E6E3-8374-25EF-076C18973948}"/>
                    </a:ext>
                  </a:extLst>
                </p:cNvPr>
                <p:cNvSpPr/>
                <p:nvPr/>
              </p:nvSpPr>
              <p:spPr>
                <a:xfrm>
                  <a:off x="9491024" y="-294866"/>
                  <a:ext cx="3213843" cy="1287875"/>
                </a:xfrm>
                <a:custGeom>
                  <a:avLst/>
                  <a:gdLst>
                    <a:gd name="connsiteX0" fmla="*/ 1944914 w 3643086"/>
                    <a:gd name="connsiteY0" fmla="*/ 2045 h 1018045"/>
                    <a:gd name="connsiteX1" fmla="*/ 1596571 w 3643086"/>
                    <a:gd name="connsiteY1" fmla="*/ 16560 h 1018045"/>
                    <a:gd name="connsiteX2" fmla="*/ 1538514 w 3643086"/>
                    <a:gd name="connsiteY2" fmla="*/ 31074 h 1018045"/>
                    <a:gd name="connsiteX3" fmla="*/ 1465943 w 3643086"/>
                    <a:gd name="connsiteY3" fmla="*/ 45588 h 1018045"/>
                    <a:gd name="connsiteX4" fmla="*/ 1422400 w 3643086"/>
                    <a:gd name="connsiteY4" fmla="*/ 60102 h 1018045"/>
                    <a:gd name="connsiteX5" fmla="*/ 478971 w 3643086"/>
                    <a:gd name="connsiteY5" fmla="*/ 74617 h 1018045"/>
                    <a:gd name="connsiteX6" fmla="*/ 333829 w 3643086"/>
                    <a:gd name="connsiteY6" fmla="*/ 132674 h 1018045"/>
                    <a:gd name="connsiteX7" fmla="*/ 232229 w 3643086"/>
                    <a:gd name="connsiteY7" fmla="*/ 190731 h 1018045"/>
                    <a:gd name="connsiteX8" fmla="*/ 159657 w 3643086"/>
                    <a:gd name="connsiteY8" fmla="*/ 277817 h 1018045"/>
                    <a:gd name="connsiteX9" fmla="*/ 145143 w 3643086"/>
                    <a:gd name="connsiteY9" fmla="*/ 321360 h 1018045"/>
                    <a:gd name="connsiteX10" fmla="*/ 130629 w 3643086"/>
                    <a:gd name="connsiteY10" fmla="*/ 379417 h 1018045"/>
                    <a:gd name="connsiteX11" fmla="*/ 87086 w 3643086"/>
                    <a:gd name="connsiteY11" fmla="*/ 408445 h 1018045"/>
                    <a:gd name="connsiteX12" fmla="*/ 43543 w 3643086"/>
                    <a:gd name="connsiteY12" fmla="*/ 451988 h 1018045"/>
                    <a:gd name="connsiteX13" fmla="*/ 0 w 3643086"/>
                    <a:gd name="connsiteY13" fmla="*/ 553588 h 1018045"/>
                    <a:gd name="connsiteX14" fmla="*/ 14514 w 3643086"/>
                    <a:gd name="connsiteY14" fmla="*/ 626160 h 1018045"/>
                    <a:gd name="connsiteX15" fmla="*/ 58057 w 3643086"/>
                    <a:gd name="connsiteY15" fmla="*/ 640674 h 1018045"/>
                    <a:gd name="connsiteX16" fmla="*/ 116114 w 3643086"/>
                    <a:gd name="connsiteY16" fmla="*/ 655188 h 1018045"/>
                    <a:gd name="connsiteX17" fmla="*/ 159657 w 3643086"/>
                    <a:gd name="connsiteY17" fmla="*/ 684217 h 1018045"/>
                    <a:gd name="connsiteX18" fmla="*/ 362857 w 3643086"/>
                    <a:gd name="connsiteY18" fmla="*/ 713245 h 1018045"/>
                    <a:gd name="connsiteX19" fmla="*/ 478971 w 3643086"/>
                    <a:gd name="connsiteY19" fmla="*/ 742274 h 1018045"/>
                    <a:gd name="connsiteX20" fmla="*/ 537029 w 3643086"/>
                    <a:gd name="connsiteY20" fmla="*/ 756788 h 1018045"/>
                    <a:gd name="connsiteX21" fmla="*/ 638629 w 3643086"/>
                    <a:gd name="connsiteY21" fmla="*/ 814845 h 1018045"/>
                    <a:gd name="connsiteX22" fmla="*/ 711200 w 3643086"/>
                    <a:gd name="connsiteY22" fmla="*/ 829360 h 1018045"/>
                    <a:gd name="connsiteX23" fmla="*/ 957943 w 3643086"/>
                    <a:gd name="connsiteY23" fmla="*/ 858388 h 1018045"/>
                    <a:gd name="connsiteX24" fmla="*/ 1175657 w 3643086"/>
                    <a:gd name="connsiteY24" fmla="*/ 887417 h 1018045"/>
                    <a:gd name="connsiteX25" fmla="*/ 1625600 w 3643086"/>
                    <a:gd name="connsiteY25" fmla="*/ 901931 h 1018045"/>
                    <a:gd name="connsiteX26" fmla="*/ 1698171 w 3643086"/>
                    <a:gd name="connsiteY26" fmla="*/ 916445 h 1018045"/>
                    <a:gd name="connsiteX27" fmla="*/ 1814286 w 3643086"/>
                    <a:gd name="connsiteY27" fmla="*/ 959988 h 1018045"/>
                    <a:gd name="connsiteX28" fmla="*/ 2002971 w 3643086"/>
                    <a:gd name="connsiteY28" fmla="*/ 1003531 h 1018045"/>
                    <a:gd name="connsiteX29" fmla="*/ 2133600 w 3643086"/>
                    <a:gd name="connsiteY29" fmla="*/ 1018045 h 1018045"/>
                    <a:gd name="connsiteX30" fmla="*/ 2336800 w 3643086"/>
                    <a:gd name="connsiteY30" fmla="*/ 1003531 h 1018045"/>
                    <a:gd name="connsiteX31" fmla="*/ 2423886 w 3643086"/>
                    <a:gd name="connsiteY31" fmla="*/ 989017 h 1018045"/>
                    <a:gd name="connsiteX32" fmla="*/ 2554514 w 3643086"/>
                    <a:gd name="connsiteY32" fmla="*/ 959988 h 1018045"/>
                    <a:gd name="connsiteX33" fmla="*/ 2598057 w 3643086"/>
                    <a:gd name="connsiteY33" fmla="*/ 930960 h 1018045"/>
                    <a:gd name="connsiteX34" fmla="*/ 2786743 w 3643086"/>
                    <a:gd name="connsiteY34" fmla="*/ 901931 h 1018045"/>
                    <a:gd name="connsiteX35" fmla="*/ 3091543 w 3643086"/>
                    <a:gd name="connsiteY35" fmla="*/ 872902 h 1018045"/>
                    <a:gd name="connsiteX36" fmla="*/ 3193143 w 3643086"/>
                    <a:gd name="connsiteY36" fmla="*/ 843874 h 1018045"/>
                    <a:gd name="connsiteX37" fmla="*/ 3280229 w 3643086"/>
                    <a:gd name="connsiteY37" fmla="*/ 829360 h 1018045"/>
                    <a:gd name="connsiteX38" fmla="*/ 3439886 w 3643086"/>
                    <a:gd name="connsiteY38" fmla="*/ 785817 h 1018045"/>
                    <a:gd name="connsiteX39" fmla="*/ 3483429 w 3643086"/>
                    <a:gd name="connsiteY39" fmla="*/ 771302 h 1018045"/>
                    <a:gd name="connsiteX40" fmla="*/ 3628571 w 3643086"/>
                    <a:gd name="connsiteY40" fmla="*/ 597131 h 1018045"/>
                    <a:gd name="connsiteX41" fmla="*/ 3643086 w 3643086"/>
                    <a:gd name="connsiteY41" fmla="*/ 553588 h 1018045"/>
                    <a:gd name="connsiteX42" fmla="*/ 3628571 w 3643086"/>
                    <a:gd name="connsiteY42" fmla="*/ 393931 h 1018045"/>
                    <a:gd name="connsiteX43" fmla="*/ 3585029 w 3643086"/>
                    <a:gd name="connsiteY43" fmla="*/ 364902 h 1018045"/>
                    <a:gd name="connsiteX44" fmla="*/ 3556000 w 3643086"/>
                    <a:gd name="connsiteY44" fmla="*/ 321360 h 1018045"/>
                    <a:gd name="connsiteX45" fmla="*/ 3512457 w 3643086"/>
                    <a:gd name="connsiteY45" fmla="*/ 292331 h 1018045"/>
                    <a:gd name="connsiteX46" fmla="*/ 3294743 w 3643086"/>
                    <a:gd name="connsiteY46" fmla="*/ 248788 h 1018045"/>
                    <a:gd name="connsiteX47" fmla="*/ 3149600 w 3643086"/>
                    <a:gd name="connsiteY47" fmla="*/ 234274 h 1018045"/>
                    <a:gd name="connsiteX48" fmla="*/ 2786743 w 3643086"/>
                    <a:gd name="connsiteY48" fmla="*/ 205245 h 1018045"/>
                    <a:gd name="connsiteX49" fmla="*/ 2540000 w 3643086"/>
                    <a:gd name="connsiteY49" fmla="*/ 176217 h 1018045"/>
                    <a:gd name="connsiteX50" fmla="*/ 2438400 w 3643086"/>
                    <a:gd name="connsiteY50" fmla="*/ 147188 h 1018045"/>
                    <a:gd name="connsiteX51" fmla="*/ 2336800 w 3643086"/>
                    <a:gd name="connsiteY51" fmla="*/ 89131 h 1018045"/>
                    <a:gd name="connsiteX52" fmla="*/ 2278743 w 3643086"/>
                    <a:gd name="connsiteY52" fmla="*/ 74617 h 1018045"/>
                    <a:gd name="connsiteX53" fmla="*/ 2235200 w 3643086"/>
                    <a:gd name="connsiteY53" fmla="*/ 45588 h 1018045"/>
                    <a:gd name="connsiteX54" fmla="*/ 2061029 w 3643086"/>
                    <a:gd name="connsiteY54" fmla="*/ 2045 h 1018045"/>
                    <a:gd name="connsiteX55" fmla="*/ 1944914 w 3643086"/>
                    <a:gd name="connsiteY55" fmla="*/ 2045 h 101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43086" h="1018045">
                      <a:moveTo>
                        <a:pt x="1944914" y="2045"/>
                      </a:moveTo>
                      <a:cubicBezTo>
                        <a:pt x="1867504" y="4464"/>
                        <a:pt x="1712491" y="8280"/>
                        <a:pt x="1596571" y="16560"/>
                      </a:cubicBezTo>
                      <a:cubicBezTo>
                        <a:pt x="1576674" y="17981"/>
                        <a:pt x="1557987" y="26747"/>
                        <a:pt x="1538514" y="31074"/>
                      </a:cubicBezTo>
                      <a:cubicBezTo>
                        <a:pt x="1514432" y="36425"/>
                        <a:pt x="1489876" y="39605"/>
                        <a:pt x="1465943" y="45588"/>
                      </a:cubicBezTo>
                      <a:cubicBezTo>
                        <a:pt x="1451100" y="49299"/>
                        <a:pt x="1437693" y="59652"/>
                        <a:pt x="1422400" y="60102"/>
                      </a:cubicBezTo>
                      <a:cubicBezTo>
                        <a:pt x="1108022" y="69349"/>
                        <a:pt x="793447" y="69779"/>
                        <a:pt x="478971" y="74617"/>
                      </a:cubicBezTo>
                      <a:cubicBezTo>
                        <a:pt x="368490" y="96713"/>
                        <a:pt x="439272" y="74095"/>
                        <a:pt x="333829" y="132674"/>
                      </a:cubicBezTo>
                      <a:cubicBezTo>
                        <a:pt x="291232" y="156339"/>
                        <a:pt x="268730" y="160313"/>
                        <a:pt x="232229" y="190731"/>
                      </a:cubicBezTo>
                      <a:cubicBezTo>
                        <a:pt x="190320" y="225656"/>
                        <a:pt x="188201" y="235002"/>
                        <a:pt x="159657" y="277817"/>
                      </a:cubicBezTo>
                      <a:cubicBezTo>
                        <a:pt x="154819" y="292331"/>
                        <a:pt x="149346" y="306649"/>
                        <a:pt x="145143" y="321360"/>
                      </a:cubicBezTo>
                      <a:cubicBezTo>
                        <a:pt x="139663" y="340540"/>
                        <a:pt x="141694" y="362819"/>
                        <a:pt x="130629" y="379417"/>
                      </a:cubicBezTo>
                      <a:cubicBezTo>
                        <a:pt x="120953" y="393931"/>
                        <a:pt x="100487" y="397278"/>
                        <a:pt x="87086" y="408445"/>
                      </a:cubicBezTo>
                      <a:cubicBezTo>
                        <a:pt x="71317" y="421586"/>
                        <a:pt x="55474" y="435285"/>
                        <a:pt x="43543" y="451988"/>
                      </a:cubicBezTo>
                      <a:cubicBezTo>
                        <a:pt x="21122" y="483377"/>
                        <a:pt x="11845" y="518052"/>
                        <a:pt x="0" y="553588"/>
                      </a:cubicBezTo>
                      <a:cubicBezTo>
                        <a:pt x="4838" y="577779"/>
                        <a:pt x="830" y="605634"/>
                        <a:pt x="14514" y="626160"/>
                      </a:cubicBezTo>
                      <a:cubicBezTo>
                        <a:pt x="23001" y="638890"/>
                        <a:pt x="43346" y="636471"/>
                        <a:pt x="58057" y="640674"/>
                      </a:cubicBezTo>
                      <a:cubicBezTo>
                        <a:pt x="77237" y="646154"/>
                        <a:pt x="96762" y="650350"/>
                        <a:pt x="116114" y="655188"/>
                      </a:cubicBezTo>
                      <a:cubicBezTo>
                        <a:pt x="130628" y="664864"/>
                        <a:pt x="143324" y="678092"/>
                        <a:pt x="159657" y="684217"/>
                      </a:cubicBezTo>
                      <a:cubicBezTo>
                        <a:pt x="200041" y="699361"/>
                        <a:pt x="341165" y="710146"/>
                        <a:pt x="362857" y="713245"/>
                      </a:cubicBezTo>
                      <a:cubicBezTo>
                        <a:pt x="451385" y="725892"/>
                        <a:pt x="411433" y="722978"/>
                        <a:pt x="478971" y="742274"/>
                      </a:cubicBezTo>
                      <a:cubicBezTo>
                        <a:pt x="498152" y="747754"/>
                        <a:pt x="517676" y="751950"/>
                        <a:pt x="537029" y="756788"/>
                      </a:cubicBezTo>
                      <a:cubicBezTo>
                        <a:pt x="568886" y="778027"/>
                        <a:pt x="601792" y="802566"/>
                        <a:pt x="638629" y="814845"/>
                      </a:cubicBezTo>
                      <a:cubicBezTo>
                        <a:pt x="662032" y="822646"/>
                        <a:pt x="687118" y="824008"/>
                        <a:pt x="711200" y="829360"/>
                      </a:cubicBezTo>
                      <a:cubicBezTo>
                        <a:pt x="853246" y="860926"/>
                        <a:pt x="677297" y="836800"/>
                        <a:pt x="957943" y="858388"/>
                      </a:cubicBezTo>
                      <a:cubicBezTo>
                        <a:pt x="1053507" y="882279"/>
                        <a:pt x="1034539" y="880697"/>
                        <a:pt x="1175657" y="887417"/>
                      </a:cubicBezTo>
                      <a:cubicBezTo>
                        <a:pt x="1325546" y="894555"/>
                        <a:pt x="1475619" y="897093"/>
                        <a:pt x="1625600" y="901931"/>
                      </a:cubicBezTo>
                      <a:cubicBezTo>
                        <a:pt x="1649790" y="906769"/>
                        <a:pt x="1674238" y="910462"/>
                        <a:pt x="1698171" y="916445"/>
                      </a:cubicBezTo>
                      <a:cubicBezTo>
                        <a:pt x="1749342" y="929238"/>
                        <a:pt x="1756610" y="942242"/>
                        <a:pt x="1814286" y="959988"/>
                      </a:cubicBezTo>
                      <a:cubicBezTo>
                        <a:pt x="1842703" y="968732"/>
                        <a:pt x="1960304" y="997436"/>
                        <a:pt x="2002971" y="1003531"/>
                      </a:cubicBezTo>
                      <a:cubicBezTo>
                        <a:pt x="2046342" y="1009727"/>
                        <a:pt x="2090057" y="1013207"/>
                        <a:pt x="2133600" y="1018045"/>
                      </a:cubicBezTo>
                      <a:cubicBezTo>
                        <a:pt x="2201333" y="1013207"/>
                        <a:pt x="2269231" y="1010288"/>
                        <a:pt x="2336800" y="1003531"/>
                      </a:cubicBezTo>
                      <a:cubicBezTo>
                        <a:pt x="2366083" y="1000603"/>
                        <a:pt x="2394932" y="994282"/>
                        <a:pt x="2423886" y="989017"/>
                      </a:cubicBezTo>
                      <a:cubicBezTo>
                        <a:pt x="2491435" y="976735"/>
                        <a:pt x="2492401" y="975516"/>
                        <a:pt x="2554514" y="959988"/>
                      </a:cubicBezTo>
                      <a:cubicBezTo>
                        <a:pt x="2569028" y="950312"/>
                        <a:pt x="2582455" y="938761"/>
                        <a:pt x="2598057" y="930960"/>
                      </a:cubicBezTo>
                      <a:cubicBezTo>
                        <a:pt x="2650368" y="904804"/>
                        <a:pt x="2745104" y="906095"/>
                        <a:pt x="2786743" y="901931"/>
                      </a:cubicBezTo>
                      <a:cubicBezTo>
                        <a:pt x="2966004" y="866079"/>
                        <a:pt x="2738374" y="908219"/>
                        <a:pt x="3091543" y="872902"/>
                      </a:cubicBezTo>
                      <a:cubicBezTo>
                        <a:pt x="3149019" y="867154"/>
                        <a:pt x="3142506" y="855127"/>
                        <a:pt x="3193143" y="843874"/>
                      </a:cubicBezTo>
                      <a:cubicBezTo>
                        <a:pt x="3221871" y="837490"/>
                        <a:pt x="3251275" y="834625"/>
                        <a:pt x="3280229" y="829360"/>
                      </a:cubicBezTo>
                      <a:cubicBezTo>
                        <a:pt x="3370485" y="812950"/>
                        <a:pt x="3344677" y="817553"/>
                        <a:pt x="3439886" y="785817"/>
                      </a:cubicBezTo>
                      <a:lnTo>
                        <a:pt x="3483429" y="771302"/>
                      </a:lnTo>
                      <a:cubicBezTo>
                        <a:pt x="3523853" y="730878"/>
                        <a:pt x="3608362" y="657755"/>
                        <a:pt x="3628571" y="597131"/>
                      </a:cubicBezTo>
                      <a:lnTo>
                        <a:pt x="3643086" y="553588"/>
                      </a:lnTo>
                      <a:cubicBezTo>
                        <a:pt x="3638248" y="500369"/>
                        <a:pt x="3644286" y="445006"/>
                        <a:pt x="3628571" y="393931"/>
                      </a:cubicBezTo>
                      <a:cubicBezTo>
                        <a:pt x="3623441" y="377259"/>
                        <a:pt x="3597364" y="377237"/>
                        <a:pt x="3585029" y="364902"/>
                      </a:cubicBezTo>
                      <a:cubicBezTo>
                        <a:pt x="3572694" y="352567"/>
                        <a:pt x="3568335" y="333695"/>
                        <a:pt x="3556000" y="321360"/>
                      </a:cubicBezTo>
                      <a:cubicBezTo>
                        <a:pt x="3543665" y="309025"/>
                        <a:pt x="3528398" y="299416"/>
                        <a:pt x="3512457" y="292331"/>
                      </a:cubicBezTo>
                      <a:cubicBezTo>
                        <a:pt x="3427891" y="254746"/>
                        <a:pt x="3392667" y="259096"/>
                        <a:pt x="3294743" y="248788"/>
                      </a:cubicBezTo>
                      <a:lnTo>
                        <a:pt x="3149600" y="234274"/>
                      </a:lnTo>
                      <a:cubicBezTo>
                        <a:pt x="3028705" y="223911"/>
                        <a:pt x="2906862" y="222405"/>
                        <a:pt x="2786743" y="205245"/>
                      </a:cubicBezTo>
                      <a:cubicBezTo>
                        <a:pt x="2637009" y="183855"/>
                        <a:pt x="2719184" y="194135"/>
                        <a:pt x="2540000" y="176217"/>
                      </a:cubicBezTo>
                      <a:cubicBezTo>
                        <a:pt x="2521403" y="171567"/>
                        <a:pt x="2459219" y="157597"/>
                        <a:pt x="2438400" y="147188"/>
                      </a:cubicBezTo>
                      <a:cubicBezTo>
                        <a:pt x="2354181" y="105080"/>
                        <a:pt x="2438582" y="127299"/>
                        <a:pt x="2336800" y="89131"/>
                      </a:cubicBezTo>
                      <a:cubicBezTo>
                        <a:pt x="2318122" y="82127"/>
                        <a:pt x="2298095" y="79455"/>
                        <a:pt x="2278743" y="74617"/>
                      </a:cubicBezTo>
                      <a:cubicBezTo>
                        <a:pt x="2264229" y="64941"/>
                        <a:pt x="2251141" y="52673"/>
                        <a:pt x="2235200" y="45588"/>
                      </a:cubicBezTo>
                      <a:cubicBezTo>
                        <a:pt x="2186909" y="24126"/>
                        <a:pt x="2114133" y="5364"/>
                        <a:pt x="2061029" y="2045"/>
                      </a:cubicBezTo>
                      <a:cubicBezTo>
                        <a:pt x="2012742" y="-973"/>
                        <a:pt x="2022324" y="-374"/>
                        <a:pt x="1944914" y="2045"/>
                      </a:cubicBezTo>
                      <a:close/>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3" name="Freeform 14">
                  <a:extLst>
                    <a:ext uri="{FF2B5EF4-FFF2-40B4-BE49-F238E27FC236}">
                      <a16:creationId xmlns:a16="http://schemas.microsoft.com/office/drawing/2014/main" id="{6C612B92-499D-FBC0-0610-1CE95AD730F5}"/>
                    </a:ext>
                  </a:extLst>
                </p:cNvPr>
                <p:cNvSpPr/>
                <p:nvPr/>
              </p:nvSpPr>
              <p:spPr>
                <a:xfrm>
                  <a:off x="5967344" y="2202549"/>
                  <a:ext cx="4719706" cy="1523104"/>
                </a:xfrm>
                <a:custGeom>
                  <a:avLst/>
                  <a:gdLst>
                    <a:gd name="connsiteX0" fmla="*/ 1944914 w 3643086"/>
                    <a:gd name="connsiteY0" fmla="*/ 2045 h 1018045"/>
                    <a:gd name="connsiteX1" fmla="*/ 1596571 w 3643086"/>
                    <a:gd name="connsiteY1" fmla="*/ 16560 h 1018045"/>
                    <a:gd name="connsiteX2" fmla="*/ 1538514 w 3643086"/>
                    <a:gd name="connsiteY2" fmla="*/ 31074 h 1018045"/>
                    <a:gd name="connsiteX3" fmla="*/ 1465943 w 3643086"/>
                    <a:gd name="connsiteY3" fmla="*/ 45588 h 1018045"/>
                    <a:gd name="connsiteX4" fmla="*/ 1422400 w 3643086"/>
                    <a:gd name="connsiteY4" fmla="*/ 60102 h 1018045"/>
                    <a:gd name="connsiteX5" fmla="*/ 478971 w 3643086"/>
                    <a:gd name="connsiteY5" fmla="*/ 74617 h 1018045"/>
                    <a:gd name="connsiteX6" fmla="*/ 333829 w 3643086"/>
                    <a:gd name="connsiteY6" fmla="*/ 132674 h 1018045"/>
                    <a:gd name="connsiteX7" fmla="*/ 232229 w 3643086"/>
                    <a:gd name="connsiteY7" fmla="*/ 190731 h 1018045"/>
                    <a:gd name="connsiteX8" fmla="*/ 159657 w 3643086"/>
                    <a:gd name="connsiteY8" fmla="*/ 277817 h 1018045"/>
                    <a:gd name="connsiteX9" fmla="*/ 145143 w 3643086"/>
                    <a:gd name="connsiteY9" fmla="*/ 321360 h 1018045"/>
                    <a:gd name="connsiteX10" fmla="*/ 130629 w 3643086"/>
                    <a:gd name="connsiteY10" fmla="*/ 379417 h 1018045"/>
                    <a:gd name="connsiteX11" fmla="*/ 87086 w 3643086"/>
                    <a:gd name="connsiteY11" fmla="*/ 408445 h 1018045"/>
                    <a:gd name="connsiteX12" fmla="*/ 43543 w 3643086"/>
                    <a:gd name="connsiteY12" fmla="*/ 451988 h 1018045"/>
                    <a:gd name="connsiteX13" fmla="*/ 0 w 3643086"/>
                    <a:gd name="connsiteY13" fmla="*/ 553588 h 1018045"/>
                    <a:gd name="connsiteX14" fmla="*/ 14514 w 3643086"/>
                    <a:gd name="connsiteY14" fmla="*/ 626160 h 1018045"/>
                    <a:gd name="connsiteX15" fmla="*/ 58057 w 3643086"/>
                    <a:gd name="connsiteY15" fmla="*/ 640674 h 1018045"/>
                    <a:gd name="connsiteX16" fmla="*/ 116114 w 3643086"/>
                    <a:gd name="connsiteY16" fmla="*/ 655188 h 1018045"/>
                    <a:gd name="connsiteX17" fmla="*/ 159657 w 3643086"/>
                    <a:gd name="connsiteY17" fmla="*/ 684217 h 1018045"/>
                    <a:gd name="connsiteX18" fmla="*/ 362857 w 3643086"/>
                    <a:gd name="connsiteY18" fmla="*/ 713245 h 1018045"/>
                    <a:gd name="connsiteX19" fmla="*/ 478971 w 3643086"/>
                    <a:gd name="connsiteY19" fmla="*/ 742274 h 1018045"/>
                    <a:gd name="connsiteX20" fmla="*/ 537029 w 3643086"/>
                    <a:gd name="connsiteY20" fmla="*/ 756788 h 1018045"/>
                    <a:gd name="connsiteX21" fmla="*/ 638629 w 3643086"/>
                    <a:gd name="connsiteY21" fmla="*/ 814845 h 1018045"/>
                    <a:gd name="connsiteX22" fmla="*/ 711200 w 3643086"/>
                    <a:gd name="connsiteY22" fmla="*/ 829360 h 1018045"/>
                    <a:gd name="connsiteX23" fmla="*/ 957943 w 3643086"/>
                    <a:gd name="connsiteY23" fmla="*/ 858388 h 1018045"/>
                    <a:gd name="connsiteX24" fmla="*/ 1175657 w 3643086"/>
                    <a:gd name="connsiteY24" fmla="*/ 887417 h 1018045"/>
                    <a:gd name="connsiteX25" fmla="*/ 1625600 w 3643086"/>
                    <a:gd name="connsiteY25" fmla="*/ 901931 h 1018045"/>
                    <a:gd name="connsiteX26" fmla="*/ 1698171 w 3643086"/>
                    <a:gd name="connsiteY26" fmla="*/ 916445 h 1018045"/>
                    <a:gd name="connsiteX27" fmla="*/ 1814286 w 3643086"/>
                    <a:gd name="connsiteY27" fmla="*/ 959988 h 1018045"/>
                    <a:gd name="connsiteX28" fmla="*/ 2002971 w 3643086"/>
                    <a:gd name="connsiteY28" fmla="*/ 1003531 h 1018045"/>
                    <a:gd name="connsiteX29" fmla="*/ 2133600 w 3643086"/>
                    <a:gd name="connsiteY29" fmla="*/ 1018045 h 1018045"/>
                    <a:gd name="connsiteX30" fmla="*/ 2336800 w 3643086"/>
                    <a:gd name="connsiteY30" fmla="*/ 1003531 h 1018045"/>
                    <a:gd name="connsiteX31" fmla="*/ 2423886 w 3643086"/>
                    <a:gd name="connsiteY31" fmla="*/ 989017 h 1018045"/>
                    <a:gd name="connsiteX32" fmla="*/ 2554514 w 3643086"/>
                    <a:gd name="connsiteY32" fmla="*/ 959988 h 1018045"/>
                    <a:gd name="connsiteX33" fmla="*/ 2598057 w 3643086"/>
                    <a:gd name="connsiteY33" fmla="*/ 930960 h 1018045"/>
                    <a:gd name="connsiteX34" fmla="*/ 2786743 w 3643086"/>
                    <a:gd name="connsiteY34" fmla="*/ 901931 h 1018045"/>
                    <a:gd name="connsiteX35" fmla="*/ 3091543 w 3643086"/>
                    <a:gd name="connsiteY35" fmla="*/ 872902 h 1018045"/>
                    <a:gd name="connsiteX36" fmla="*/ 3193143 w 3643086"/>
                    <a:gd name="connsiteY36" fmla="*/ 843874 h 1018045"/>
                    <a:gd name="connsiteX37" fmla="*/ 3280229 w 3643086"/>
                    <a:gd name="connsiteY37" fmla="*/ 829360 h 1018045"/>
                    <a:gd name="connsiteX38" fmla="*/ 3439886 w 3643086"/>
                    <a:gd name="connsiteY38" fmla="*/ 785817 h 1018045"/>
                    <a:gd name="connsiteX39" fmla="*/ 3483429 w 3643086"/>
                    <a:gd name="connsiteY39" fmla="*/ 771302 h 1018045"/>
                    <a:gd name="connsiteX40" fmla="*/ 3628571 w 3643086"/>
                    <a:gd name="connsiteY40" fmla="*/ 597131 h 1018045"/>
                    <a:gd name="connsiteX41" fmla="*/ 3643086 w 3643086"/>
                    <a:gd name="connsiteY41" fmla="*/ 553588 h 1018045"/>
                    <a:gd name="connsiteX42" fmla="*/ 3628571 w 3643086"/>
                    <a:gd name="connsiteY42" fmla="*/ 393931 h 1018045"/>
                    <a:gd name="connsiteX43" fmla="*/ 3585029 w 3643086"/>
                    <a:gd name="connsiteY43" fmla="*/ 364902 h 1018045"/>
                    <a:gd name="connsiteX44" fmla="*/ 3556000 w 3643086"/>
                    <a:gd name="connsiteY44" fmla="*/ 321360 h 1018045"/>
                    <a:gd name="connsiteX45" fmla="*/ 3512457 w 3643086"/>
                    <a:gd name="connsiteY45" fmla="*/ 292331 h 1018045"/>
                    <a:gd name="connsiteX46" fmla="*/ 3294743 w 3643086"/>
                    <a:gd name="connsiteY46" fmla="*/ 248788 h 1018045"/>
                    <a:gd name="connsiteX47" fmla="*/ 3149600 w 3643086"/>
                    <a:gd name="connsiteY47" fmla="*/ 234274 h 1018045"/>
                    <a:gd name="connsiteX48" fmla="*/ 2786743 w 3643086"/>
                    <a:gd name="connsiteY48" fmla="*/ 205245 h 1018045"/>
                    <a:gd name="connsiteX49" fmla="*/ 2540000 w 3643086"/>
                    <a:gd name="connsiteY49" fmla="*/ 176217 h 1018045"/>
                    <a:gd name="connsiteX50" fmla="*/ 2438400 w 3643086"/>
                    <a:gd name="connsiteY50" fmla="*/ 147188 h 1018045"/>
                    <a:gd name="connsiteX51" fmla="*/ 2336800 w 3643086"/>
                    <a:gd name="connsiteY51" fmla="*/ 89131 h 1018045"/>
                    <a:gd name="connsiteX52" fmla="*/ 2278743 w 3643086"/>
                    <a:gd name="connsiteY52" fmla="*/ 74617 h 1018045"/>
                    <a:gd name="connsiteX53" fmla="*/ 2235200 w 3643086"/>
                    <a:gd name="connsiteY53" fmla="*/ 45588 h 1018045"/>
                    <a:gd name="connsiteX54" fmla="*/ 2061029 w 3643086"/>
                    <a:gd name="connsiteY54" fmla="*/ 2045 h 1018045"/>
                    <a:gd name="connsiteX55" fmla="*/ 1944914 w 3643086"/>
                    <a:gd name="connsiteY55" fmla="*/ 2045 h 101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43086" h="1018045">
                      <a:moveTo>
                        <a:pt x="1944914" y="2045"/>
                      </a:moveTo>
                      <a:cubicBezTo>
                        <a:pt x="1867504" y="4464"/>
                        <a:pt x="1712491" y="8280"/>
                        <a:pt x="1596571" y="16560"/>
                      </a:cubicBezTo>
                      <a:cubicBezTo>
                        <a:pt x="1576674" y="17981"/>
                        <a:pt x="1557987" y="26747"/>
                        <a:pt x="1538514" y="31074"/>
                      </a:cubicBezTo>
                      <a:cubicBezTo>
                        <a:pt x="1514432" y="36425"/>
                        <a:pt x="1489876" y="39605"/>
                        <a:pt x="1465943" y="45588"/>
                      </a:cubicBezTo>
                      <a:cubicBezTo>
                        <a:pt x="1451100" y="49299"/>
                        <a:pt x="1437693" y="59652"/>
                        <a:pt x="1422400" y="60102"/>
                      </a:cubicBezTo>
                      <a:cubicBezTo>
                        <a:pt x="1108022" y="69349"/>
                        <a:pt x="793447" y="69779"/>
                        <a:pt x="478971" y="74617"/>
                      </a:cubicBezTo>
                      <a:cubicBezTo>
                        <a:pt x="368490" y="96713"/>
                        <a:pt x="439272" y="74095"/>
                        <a:pt x="333829" y="132674"/>
                      </a:cubicBezTo>
                      <a:cubicBezTo>
                        <a:pt x="291232" y="156339"/>
                        <a:pt x="268730" y="160313"/>
                        <a:pt x="232229" y="190731"/>
                      </a:cubicBezTo>
                      <a:cubicBezTo>
                        <a:pt x="190320" y="225656"/>
                        <a:pt x="188201" y="235002"/>
                        <a:pt x="159657" y="277817"/>
                      </a:cubicBezTo>
                      <a:cubicBezTo>
                        <a:pt x="154819" y="292331"/>
                        <a:pt x="149346" y="306649"/>
                        <a:pt x="145143" y="321360"/>
                      </a:cubicBezTo>
                      <a:cubicBezTo>
                        <a:pt x="139663" y="340540"/>
                        <a:pt x="141694" y="362819"/>
                        <a:pt x="130629" y="379417"/>
                      </a:cubicBezTo>
                      <a:cubicBezTo>
                        <a:pt x="120953" y="393931"/>
                        <a:pt x="100487" y="397278"/>
                        <a:pt x="87086" y="408445"/>
                      </a:cubicBezTo>
                      <a:cubicBezTo>
                        <a:pt x="71317" y="421586"/>
                        <a:pt x="55474" y="435285"/>
                        <a:pt x="43543" y="451988"/>
                      </a:cubicBezTo>
                      <a:cubicBezTo>
                        <a:pt x="21122" y="483377"/>
                        <a:pt x="11845" y="518052"/>
                        <a:pt x="0" y="553588"/>
                      </a:cubicBezTo>
                      <a:cubicBezTo>
                        <a:pt x="4838" y="577779"/>
                        <a:pt x="830" y="605634"/>
                        <a:pt x="14514" y="626160"/>
                      </a:cubicBezTo>
                      <a:cubicBezTo>
                        <a:pt x="23001" y="638890"/>
                        <a:pt x="43346" y="636471"/>
                        <a:pt x="58057" y="640674"/>
                      </a:cubicBezTo>
                      <a:cubicBezTo>
                        <a:pt x="77237" y="646154"/>
                        <a:pt x="96762" y="650350"/>
                        <a:pt x="116114" y="655188"/>
                      </a:cubicBezTo>
                      <a:cubicBezTo>
                        <a:pt x="130628" y="664864"/>
                        <a:pt x="143324" y="678092"/>
                        <a:pt x="159657" y="684217"/>
                      </a:cubicBezTo>
                      <a:cubicBezTo>
                        <a:pt x="200041" y="699361"/>
                        <a:pt x="341165" y="710146"/>
                        <a:pt x="362857" y="713245"/>
                      </a:cubicBezTo>
                      <a:cubicBezTo>
                        <a:pt x="451385" y="725892"/>
                        <a:pt x="411433" y="722978"/>
                        <a:pt x="478971" y="742274"/>
                      </a:cubicBezTo>
                      <a:cubicBezTo>
                        <a:pt x="498152" y="747754"/>
                        <a:pt x="517676" y="751950"/>
                        <a:pt x="537029" y="756788"/>
                      </a:cubicBezTo>
                      <a:cubicBezTo>
                        <a:pt x="568886" y="778027"/>
                        <a:pt x="601792" y="802566"/>
                        <a:pt x="638629" y="814845"/>
                      </a:cubicBezTo>
                      <a:cubicBezTo>
                        <a:pt x="662032" y="822646"/>
                        <a:pt x="687118" y="824008"/>
                        <a:pt x="711200" y="829360"/>
                      </a:cubicBezTo>
                      <a:cubicBezTo>
                        <a:pt x="853246" y="860926"/>
                        <a:pt x="677297" y="836800"/>
                        <a:pt x="957943" y="858388"/>
                      </a:cubicBezTo>
                      <a:cubicBezTo>
                        <a:pt x="1053507" y="882279"/>
                        <a:pt x="1034539" y="880697"/>
                        <a:pt x="1175657" y="887417"/>
                      </a:cubicBezTo>
                      <a:cubicBezTo>
                        <a:pt x="1325546" y="894555"/>
                        <a:pt x="1475619" y="897093"/>
                        <a:pt x="1625600" y="901931"/>
                      </a:cubicBezTo>
                      <a:cubicBezTo>
                        <a:pt x="1649790" y="906769"/>
                        <a:pt x="1674238" y="910462"/>
                        <a:pt x="1698171" y="916445"/>
                      </a:cubicBezTo>
                      <a:cubicBezTo>
                        <a:pt x="1749342" y="929238"/>
                        <a:pt x="1756610" y="942242"/>
                        <a:pt x="1814286" y="959988"/>
                      </a:cubicBezTo>
                      <a:cubicBezTo>
                        <a:pt x="1842703" y="968732"/>
                        <a:pt x="1960304" y="997436"/>
                        <a:pt x="2002971" y="1003531"/>
                      </a:cubicBezTo>
                      <a:cubicBezTo>
                        <a:pt x="2046342" y="1009727"/>
                        <a:pt x="2090057" y="1013207"/>
                        <a:pt x="2133600" y="1018045"/>
                      </a:cubicBezTo>
                      <a:cubicBezTo>
                        <a:pt x="2201333" y="1013207"/>
                        <a:pt x="2269231" y="1010288"/>
                        <a:pt x="2336800" y="1003531"/>
                      </a:cubicBezTo>
                      <a:cubicBezTo>
                        <a:pt x="2366083" y="1000603"/>
                        <a:pt x="2394932" y="994282"/>
                        <a:pt x="2423886" y="989017"/>
                      </a:cubicBezTo>
                      <a:cubicBezTo>
                        <a:pt x="2491435" y="976735"/>
                        <a:pt x="2492401" y="975516"/>
                        <a:pt x="2554514" y="959988"/>
                      </a:cubicBezTo>
                      <a:cubicBezTo>
                        <a:pt x="2569028" y="950312"/>
                        <a:pt x="2582455" y="938761"/>
                        <a:pt x="2598057" y="930960"/>
                      </a:cubicBezTo>
                      <a:cubicBezTo>
                        <a:pt x="2650368" y="904804"/>
                        <a:pt x="2745104" y="906095"/>
                        <a:pt x="2786743" y="901931"/>
                      </a:cubicBezTo>
                      <a:cubicBezTo>
                        <a:pt x="2966004" y="866079"/>
                        <a:pt x="2738374" y="908219"/>
                        <a:pt x="3091543" y="872902"/>
                      </a:cubicBezTo>
                      <a:cubicBezTo>
                        <a:pt x="3149019" y="867154"/>
                        <a:pt x="3142506" y="855127"/>
                        <a:pt x="3193143" y="843874"/>
                      </a:cubicBezTo>
                      <a:cubicBezTo>
                        <a:pt x="3221871" y="837490"/>
                        <a:pt x="3251275" y="834625"/>
                        <a:pt x="3280229" y="829360"/>
                      </a:cubicBezTo>
                      <a:cubicBezTo>
                        <a:pt x="3370485" y="812950"/>
                        <a:pt x="3344677" y="817553"/>
                        <a:pt x="3439886" y="785817"/>
                      </a:cubicBezTo>
                      <a:lnTo>
                        <a:pt x="3483429" y="771302"/>
                      </a:lnTo>
                      <a:cubicBezTo>
                        <a:pt x="3523853" y="730878"/>
                        <a:pt x="3608362" y="657755"/>
                        <a:pt x="3628571" y="597131"/>
                      </a:cubicBezTo>
                      <a:lnTo>
                        <a:pt x="3643086" y="553588"/>
                      </a:lnTo>
                      <a:cubicBezTo>
                        <a:pt x="3638248" y="500369"/>
                        <a:pt x="3644286" y="445006"/>
                        <a:pt x="3628571" y="393931"/>
                      </a:cubicBezTo>
                      <a:cubicBezTo>
                        <a:pt x="3623441" y="377259"/>
                        <a:pt x="3597364" y="377237"/>
                        <a:pt x="3585029" y="364902"/>
                      </a:cubicBezTo>
                      <a:cubicBezTo>
                        <a:pt x="3572694" y="352567"/>
                        <a:pt x="3568335" y="333695"/>
                        <a:pt x="3556000" y="321360"/>
                      </a:cubicBezTo>
                      <a:cubicBezTo>
                        <a:pt x="3543665" y="309025"/>
                        <a:pt x="3528398" y="299416"/>
                        <a:pt x="3512457" y="292331"/>
                      </a:cubicBezTo>
                      <a:cubicBezTo>
                        <a:pt x="3427891" y="254746"/>
                        <a:pt x="3392667" y="259096"/>
                        <a:pt x="3294743" y="248788"/>
                      </a:cubicBezTo>
                      <a:lnTo>
                        <a:pt x="3149600" y="234274"/>
                      </a:lnTo>
                      <a:cubicBezTo>
                        <a:pt x="3028705" y="223911"/>
                        <a:pt x="2906862" y="222405"/>
                        <a:pt x="2786743" y="205245"/>
                      </a:cubicBezTo>
                      <a:cubicBezTo>
                        <a:pt x="2637009" y="183855"/>
                        <a:pt x="2719184" y="194135"/>
                        <a:pt x="2540000" y="176217"/>
                      </a:cubicBezTo>
                      <a:cubicBezTo>
                        <a:pt x="2521403" y="171567"/>
                        <a:pt x="2459219" y="157597"/>
                        <a:pt x="2438400" y="147188"/>
                      </a:cubicBezTo>
                      <a:cubicBezTo>
                        <a:pt x="2354181" y="105080"/>
                        <a:pt x="2438582" y="127299"/>
                        <a:pt x="2336800" y="89131"/>
                      </a:cubicBezTo>
                      <a:cubicBezTo>
                        <a:pt x="2318122" y="82127"/>
                        <a:pt x="2298095" y="79455"/>
                        <a:pt x="2278743" y="74617"/>
                      </a:cubicBezTo>
                      <a:cubicBezTo>
                        <a:pt x="2264229" y="64941"/>
                        <a:pt x="2251141" y="52673"/>
                        <a:pt x="2235200" y="45588"/>
                      </a:cubicBezTo>
                      <a:cubicBezTo>
                        <a:pt x="2186909" y="24126"/>
                        <a:pt x="2114133" y="5364"/>
                        <a:pt x="2061029" y="2045"/>
                      </a:cubicBezTo>
                      <a:cubicBezTo>
                        <a:pt x="2012742" y="-973"/>
                        <a:pt x="2022324" y="-374"/>
                        <a:pt x="1944914" y="2045"/>
                      </a:cubicBezTo>
                      <a:close/>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4" name="Freeform 15">
                  <a:extLst>
                    <a:ext uri="{FF2B5EF4-FFF2-40B4-BE49-F238E27FC236}">
                      <a16:creationId xmlns:a16="http://schemas.microsoft.com/office/drawing/2014/main" id="{9AA0637C-5179-9566-B278-83BAB4E834C8}"/>
                    </a:ext>
                  </a:extLst>
                </p:cNvPr>
                <p:cNvSpPr/>
                <p:nvPr/>
              </p:nvSpPr>
              <p:spPr>
                <a:xfrm flipV="1">
                  <a:off x="1945701" y="3725653"/>
                  <a:ext cx="4353499" cy="1401141"/>
                </a:xfrm>
                <a:custGeom>
                  <a:avLst/>
                  <a:gdLst>
                    <a:gd name="connsiteX0" fmla="*/ 2191430 w 4020317"/>
                    <a:gd name="connsiteY0" fmla="*/ 0 h 1714500"/>
                    <a:gd name="connsiteX1" fmla="*/ 972230 w 4020317"/>
                    <a:gd name="connsiteY1" fmla="*/ 38100 h 1714500"/>
                    <a:gd name="connsiteX2" fmla="*/ 896030 w 4020317"/>
                    <a:gd name="connsiteY2" fmla="*/ 76200 h 1714500"/>
                    <a:gd name="connsiteX3" fmla="*/ 724580 w 4020317"/>
                    <a:gd name="connsiteY3" fmla="*/ 114300 h 1714500"/>
                    <a:gd name="connsiteX4" fmla="*/ 648380 w 4020317"/>
                    <a:gd name="connsiteY4" fmla="*/ 152400 h 1714500"/>
                    <a:gd name="connsiteX5" fmla="*/ 591230 w 4020317"/>
                    <a:gd name="connsiteY5" fmla="*/ 171450 h 1714500"/>
                    <a:gd name="connsiteX6" fmla="*/ 381680 w 4020317"/>
                    <a:gd name="connsiteY6" fmla="*/ 285750 h 1714500"/>
                    <a:gd name="connsiteX7" fmla="*/ 324530 w 4020317"/>
                    <a:gd name="connsiteY7" fmla="*/ 342900 h 1714500"/>
                    <a:gd name="connsiteX8" fmla="*/ 229280 w 4020317"/>
                    <a:gd name="connsiteY8" fmla="*/ 400050 h 1714500"/>
                    <a:gd name="connsiteX9" fmla="*/ 153080 w 4020317"/>
                    <a:gd name="connsiteY9" fmla="*/ 457200 h 1714500"/>
                    <a:gd name="connsiteX10" fmla="*/ 114980 w 4020317"/>
                    <a:gd name="connsiteY10" fmla="*/ 571500 h 1714500"/>
                    <a:gd name="connsiteX11" fmla="*/ 19730 w 4020317"/>
                    <a:gd name="connsiteY11" fmla="*/ 704850 h 1714500"/>
                    <a:gd name="connsiteX12" fmla="*/ 680 w 4020317"/>
                    <a:gd name="connsiteY12" fmla="*/ 762000 h 1714500"/>
                    <a:gd name="connsiteX13" fmla="*/ 38780 w 4020317"/>
                    <a:gd name="connsiteY13" fmla="*/ 1143000 h 1714500"/>
                    <a:gd name="connsiteX14" fmla="*/ 76880 w 4020317"/>
                    <a:gd name="connsiteY14" fmla="*/ 1200150 h 1714500"/>
                    <a:gd name="connsiteX15" fmla="*/ 286430 w 4020317"/>
                    <a:gd name="connsiteY15" fmla="*/ 1314450 h 1714500"/>
                    <a:gd name="connsiteX16" fmla="*/ 362630 w 4020317"/>
                    <a:gd name="connsiteY16" fmla="*/ 1352550 h 1714500"/>
                    <a:gd name="connsiteX17" fmla="*/ 515030 w 4020317"/>
                    <a:gd name="connsiteY17" fmla="*/ 1447800 h 1714500"/>
                    <a:gd name="connsiteX18" fmla="*/ 686480 w 4020317"/>
                    <a:gd name="connsiteY18" fmla="*/ 1485900 h 1714500"/>
                    <a:gd name="connsiteX19" fmla="*/ 953180 w 4020317"/>
                    <a:gd name="connsiteY19" fmla="*/ 1504950 h 1714500"/>
                    <a:gd name="connsiteX20" fmla="*/ 1143680 w 4020317"/>
                    <a:gd name="connsiteY20" fmla="*/ 1543050 h 1714500"/>
                    <a:gd name="connsiteX21" fmla="*/ 1257980 w 4020317"/>
                    <a:gd name="connsiteY21" fmla="*/ 1581150 h 1714500"/>
                    <a:gd name="connsiteX22" fmla="*/ 1448480 w 4020317"/>
                    <a:gd name="connsiteY22" fmla="*/ 1600200 h 1714500"/>
                    <a:gd name="connsiteX23" fmla="*/ 1581830 w 4020317"/>
                    <a:gd name="connsiteY23" fmla="*/ 1638300 h 1714500"/>
                    <a:gd name="connsiteX24" fmla="*/ 1791380 w 4020317"/>
                    <a:gd name="connsiteY24" fmla="*/ 1714500 h 1714500"/>
                    <a:gd name="connsiteX25" fmla="*/ 2286680 w 4020317"/>
                    <a:gd name="connsiteY25" fmla="*/ 1695450 h 1714500"/>
                    <a:gd name="connsiteX26" fmla="*/ 2343830 w 4020317"/>
                    <a:gd name="connsiteY26" fmla="*/ 1657350 h 1714500"/>
                    <a:gd name="connsiteX27" fmla="*/ 2496230 w 4020317"/>
                    <a:gd name="connsiteY27" fmla="*/ 1619250 h 1714500"/>
                    <a:gd name="connsiteX28" fmla="*/ 2629580 w 4020317"/>
                    <a:gd name="connsiteY28" fmla="*/ 1562100 h 1714500"/>
                    <a:gd name="connsiteX29" fmla="*/ 2820080 w 4020317"/>
                    <a:gd name="connsiteY29" fmla="*/ 1428750 h 1714500"/>
                    <a:gd name="connsiteX30" fmla="*/ 2896280 w 4020317"/>
                    <a:gd name="connsiteY30" fmla="*/ 1390650 h 1714500"/>
                    <a:gd name="connsiteX31" fmla="*/ 3029630 w 4020317"/>
                    <a:gd name="connsiteY31" fmla="*/ 1276350 h 1714500"/>
                    <a:gd name="connsiteX32" fmla="*/ 3162980 w 4020317"/>
                    <a:gd name="connsiteY32" fmla="*/ 1181100 h 1714500"/>
                    <a:gd name="connsiteX33" fmla="*/ 3239180 w 4020317"/>
                    <a:gd name="connsiteY33" fmla="*/ 1123950 h 1714500"/>
                    <a:gd name="connsiteX34" fmla="*/ 3296330 w 4020317"/>
                    <a:gd name="connsiteY34" fmla="*/ 1104900 h 1714500"/>
                    <a:gd name="connsiteX35" fmla="*/ 3410630 w 4020317"/>
                    <a:gd name="connsiteY35" fmla="*/ 1028700 h 1714500"/>
                    <a:gd name="connsiteX36" fmla="*/ 3467780 w 4020317"/>
                    <a:gd name="connsiteY36" fmla="*/ 990600 h 1714500"/>
                    <a:gd name="connsiteX37" fmla="*/ 3696380 w 4020317"/>
                    <a:gd name="connsiteY37" fmla="*/ 857250 h 1714500"/>
                    <a:gd name="connsiteX38" fmla="*/ 3791630 w 4020317"/>
                    <a:gd name="connsiteY38" fmla="*/ 819150 h 1714500"/>
                    <a:gd name="connsiteX39" fmla="*/ 3905930 w 4020317"/>
                    <a:gd name="connsiteY39" fmla="*/ 762000 h 1714500"/>
                    <a:gd name="connsiteX40" fmla="*/ 3982130 w 4020317"/>
                    <a:gd name="connsiteY40" fmla="*/ 685800 h 1714500"/>
                    <a:gd name="connsiteX41" fmla="*/ 4020230 w 4020317"/>
                    <a:gd name="connsiteY41" fmla="*/ 628650 h 1714500"/>
                    <a:gd name="connsiteX42" fmla="*/ 3963080 w 4020317"/>
                    <a:gd name="connsiteY42" fmla="*/ 438150 h 1714500"/>
                    <a:gd name="connsiteX43" fmla="*/ 3886880 w 4020317"/>
                    <a:gd name="connsiteY43" fmla="*/ 400050 h 1714500"/>
                    <a:gd name="connsiteX44" fmla="*/ 3829730 w 4020317"/>
                    <a:gd name="connsiteY44" fmla="*/ 381000 h 1714500"/>
                    <a:gd name="connsiteX45" fmla="*/ 3734480 w 4020317"/>
                    <a:gd name="connsiteY45" fmla="*/ 342900 h 1714500"/>
                    <a:gd name="connsiteX46" fmla="*/ 3620180 w 4020317"/>
                    <a:gd name="connsiteY46" fmla="*/ 304800 h 1714500"/>
                    <a:gd name="connsiteX47" fmla="*/ 3543980 w 4020317"/>
                    <a:gd name="connsiteY47" fmla="*/ 266700 h 1714500"/>
                    <a:gd name="connsiteX48" fmla="*/ 3448730 w 4020317"/>
                    <a:gd name="connsiteY48" fmla="*/ 228600 h 1714500"/>
                    <a:gd name="connsiteX49" fmla="*/ 3372530 w 4020317"/>
                    <a:gd name="connsiteY49" fmla="*/ 190500 h 1714500"/>
                    <a:gd name="connsiteX50" fmla="*/ 3296330 w 4020317"/>
                    <a:gd name="connsiteY50" fmla="*/ 171450 h 1714500"/>
                    <a:gd name="connsiteX51" fmla="*/ 3143930 w 4020317"/>
                    <a:gd name="connsiteY51" fmla="*/ 114300 h 1714500"/>
                    <a:gd name="connsiteX52" fmla="*/ 2762930 w 4020317"/>
                    <a:gd name="connsiteY52" fmla="*/ 95250 h 1714500"/>
                    <a:gd name="connsiteX53" fmla="*/ 2667680 w 4020317"/>
                    <a:gd name="connsiteY53" fmla="*/ 76200 h 1714500"/>
                    <a:gd name="connsiteX54" fmla="*/ 2458130 w 4020317"/>
                    <a:gd name="connsiteY54" fmla="*/ 38100 h 1714500"/>
                    <a:gd name="connsiteX55" fmla="*/ 2343830 w 4020317"/>
                    <a:gd name="connsiteY55" fmla="*/ 0 h 1714500"/>
                    <a:gd name="connsiteX56" fmla="*/ 2191430 w 4020317"/>
                    <a:gd name="connsiteY56"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20317" h="1714500">
                      <a:moveTo>
                        <a:pt x="2191430" y="0"/>
                      </a:moveTo>
                      <a:cubicBezTo>
                        <a:pt x="1785030" y="12700"/>
                        <a:pt x="1378127" y="14224"/>
                        <a:pt x="972230" y="38100"/>
                      </a:cubicBezTo>
                      <a:cubicBezTo>
                        <a:pt x="943881" y="39768"/>
                        <a:pt x="922132" y="65013"/>
                        <a:pt x="896030" y="76200"/>
                      </a:cubicBezTo>
                      <a:cubicBezTo>
                        <a:pt x="836343" y="101780"/>
                        <a:pt x="793082" y="102883"/>
                        <a:pt x="724580" y="114300"/>
                      </a:cubicBezTo>
                      <a:cubicBezTo>
                        <a:pt x="699180" y="127000"/>
                        <a:pt x="674482" y="141213"/>
                        <a:pt x="648380" y="152400"/>
                      </a:cubicBezTo>
                      <a:cubicBezTo>
                        <a:pt x="629923" y="160310"/>
                        <a:pt x="608783" y="161698"/>
                        <a:pt x="591230" y="171450"/>
                      </a:cubicBezTo>
                      <a:cubicBezTo>
                        <a:pt x="346511" y="307405"/>
                        <a:pt x="595593" y="200185"/>
                        <a:pt x="381680" y="285750"/>
                      </a:cubicBezTo>
                      <a:cubicBezTo>
                        <a:pt x="362630" y="304800"/>
                        <a:pt x="346083" y="326736"/>
                        <a:pt x="324530" y="342900"/>
                      </a:cubicBezTo>
                      <a:cubicBezTo>
                        <a:pt x="294909" y="365116"/>
                        <a:pt x="260088" y="379511"/>
                        <a:pt x="229280" y="400050"/>
                      </a:cubicBezTo>
                      <a:cubicBezTo>
                        <a:pt x="202862" y="417662"/>
                        <a:pt x="178480" y="438150"/>
                        <a:pt x="153080" y="457200"/>
                      </a:cubicBezTo>
                      <a:cubicBezTo>
                        <a:pt x="140380" y="495300"/>
                        <a:pt x="139077" y="539371"/>
                        <a:pt x="114980" y="571500"/>
                      </a:cubicBezTo>
                      <a:cubicBezTo>
                        <a:pt x="102037" y="588758"/>
                        <a:pt x="33658" y="676994"/>
                        <a:pt x="19730" y="704850"/>
                      </a:cubicBezTo>
                      <a:cubicBezTo>
                        <a:pt x="10750" y="722811"/>
                        <a:pt x="7030" y="742950"/>
                        <a:pt x="680" y="762000"/>
                      </a:cubicBezTo>
                      <a:cubicBezTo>
                        <a:pt x="1793" y="780927"/>
                        <a:pt x="-10916" y="1043608"/>
                        <a:pt x="38780" y="1143000"/>
                      </a:cubicBezTo>
                      <a:cubicBezTo>
                        <a:pt x="49019" y="1163478"/>
                        <a:pt x="60691" y="1183961"/>
                        <a:pt x="76880" y="1200150"/>
                      </a:cubicBezTo>
                      <a:cubicBezTo>
                        <a:pt x="111682" y="1234952"/>
                        <a:pt x="286220" y="1314345"/>
                        <a:pt x="286430" y="1314450"/>
                      </a:cubicBezTo>
                      <a:cubicBezTo>
                        <a:pt x="311830" y="1327150"/>
                        <a:pt x="338548" y="1337499"/>
                        <a:pt x="362630" y="1352550"/>
                      </a:cubicBezTo>
                      <a:cubicBezTo>
                        <a:pt x="413430" y="1384300"/>
                        <a:pt x="456913" y="1433271"/>
                        <a:pt x="515030" y="1447800"/>
                      </a:cubicBezTo>
                      <a:cubicBezTo>
                        <a:pt x="558641" y="1458703"/>
                        <a:pt x="644707" y="1481503"/>
                        <a:pt x="686480" y="1485900"/>
                      </a:cubicBezTo>
                      <a:cubicBezTo>
                        <a:pt x="775117" y="1495230"/>
                        <a:pt x="864280" y="1498600"/>
                        <a:pt x="953180" y="1504950"/>
                      </a:cubicBezTo>
                      <a:cubicBezTo>
                        <a:pt x="1030418" y="1517823"/>
                        <a:pt x="1072635" y="1521736"/>
                        <a:pt x="1143680" y="1543050"/>
                      </a:cubicBezTo>
                      <a:cubicBezTo>
                        <a:pt x="1182147" y="1554590"/>
                        <a:pt x="1218018" y="1577154"/>
                        <a:pt x="1257980" y="1581150"/>
                      </a:cubicBezTo>
                      <a:lnTo>
                        <a:pt x="1448480" y="1600200"/>
                      </a:lnTo>
                      <a:cubicBezTo>
                        <a:pt x="1640544" y="1664221"/>
                        <a:pt x="1342628" y="1566539"/>
                        <a:pt x="1581830" y="1638300"/>
                      </a:cubicBezTo>
                      <a:cubicBezTo>
                        <a:pt x="1679657" y="1667648"/>
                        <a:pt x="1700490" y="1678144"/>
                        <a:pt x="1791380" y="1714500"/>
                      </a:cubicBezTo>
                      <a:cubicBezTo>
                        <a:pt x="1956480" y="1708150"/>
                        <a:pt x="2122335" y="1712451"/>
                        <a:pt x="2286680" y="1695450"/>
                      </a:cubicBezTo>
                      <a:cubicBezTo>
                        <a:pt x="2309454" y="1693094"/>
                        <a:pt x="2322313" y="1665174"/>
                        <a:pt x="2343830" y="1657350"/>
                      </a:cubicBezTo>
                      <a:cubicBezTo>
                        <a:pt x="2393041" y="1639455"/>
                        <a:pt x="2449395" y="1642668"/>
                        <a:pt x="2496230" y="1619250"/>
                      </a:cubicBezTo>
                      <a:cubicBezTo>
                        <a:pt x="2590391" y="1572170"/>
                        <a:pt x="2545489" y="1590130"/>
                        <a:pt x="2629580" y="1562100"/>
                      </a:cubicBezTo>
                      <a:cubicBezTo>
                        <a:pt x="2677366" y="1526261"/>
                        <a:pt x="2773174" y="1452203"/>
                        <a:pt x="2820080" y="1428750"/>
                      </a:cubicBezTo>
                      <a:cubicBezTo>
                        <a:pt x="2845480" y="1416050"/>
                        <a:pt x="2872198" y="1405701"/>
                        <a:pt x="2896280" y="1390650"/>
                      </a:cubicBezTo>
                      <a:cubicBezTo>
                        <a:pt x="2999126" y="1326371"/>
                        <a:pt x="2945707" y="1348284"/>
                        <a:pt x="3029630" y="1276350"/>
                      </a:cubicBezTo>
                      <a:cubicBezTo>
                        <a:pt x="3091888" y="1222986"/>
                        <a:pt x="3102674" y="1224176"/>
                        <a:pt x="3162980" y="1181100"/>
                      </a:cubicBezTo>
                      <a:cubicBezTo>
                        <a:pt x="3188816" y="1162646"/>
                        <a:pt x="3211613" y="1139702"/>
                        <a:pt x="3239180" y="1123950"/>
                      </a:cubicBezTo>
                      <a:cubicBezTo>
                        <a:pt x="3256615" y="1113987"/>
                        <a:pt x="3278777" y="1114652"/>
                        <a:pt x="3296330" y="1104900"/>
                      </a:cubicBezTo>
                      <a:cubicBezTo>
                        <a:pt x="3336358" y="1082662"/>
                        <a:pt x="3372530" y="1054100"/>
                        <a:pt x="3410630" y="1028700"/>
                      </a:cubicBezTo>
                      <a:lnTo>
                        <a:pt x="3467780" y="990600"/>
                      </a:lnTo>
                      <a:cubicBezTo>
                        <a:pt x="3543817" y="876545"/>
                        <a:pt x="3484622" y="941953"/>
                        <a:pt x="3696380" y="857250"/>
                      </a:cubicBezTo>
                      <a:cubicBezTo>
                        <a:pt x="3728130" y="844550"/>
                        <a:pt x="3763177" y="838118"/>
                        <a:pt x="3791630" y="819150"/>
                      </a:cubicBezTo>
                      <a:cubicBezTo>
                        <a:pt x="3865488" y="769911"/>
                        <a:pt x="3827060" y="788290"/>
                        <a:pt x="3905930" y="762000"/>
                      </a:cubicBezTo>
                      <a:cubicBezTo>
                        <a:pt x="3931330" y="736600"/>
                        <a:pt x="3958753" y="713073"/>
                        <a:pt x="3982130" y="685800"/>
                      </a:cubicBezTo>
                      <a:cubicBezTo>
                        <a:pt x="3997030" y="668417"/>
                        <a:pt x="4021986" y="651478"/>
                        <a:pt x="4020230" y="628650"/>
                      </a:cubicBezTo>
                      <a:cubicBezTo>
                        <a:pt x="4015145" y="562549"/>
                        <a:pt x="3996485" y="495415"/>
                        <a:pt x="3963080" y="438150"/>
                      </a:cubicBezTo>
                      <a:cubicBezTo>
                        <a:pt x="3948771" y="413620"/>
                        <a:pt x="3912982" y="411237"/>
                        <a:pt x="3886880" y="400050"/>
                      </a:cubicBezTo>
                      <a:cubicBezTo>
                        <a:pt x="3868423" y="392140"/>
                        <a:pt x="3848532" y="388051"/>
                        <a:pt x="3829730" y="381000"/>
                      </a:cubicBezTo>
                      <a:cubicBezTo>
                        <a:pt x="3797711" y="368993"/>
                        <a:pt x="3766617" y="354586"/>
                        <a:pt x="3734480" y="342900"/>
                      </a:cubicBezTo>
                      <a:cubicBezTo>
                        <a:pt x="3696737" y="329175"/>
                        <a:pt x="3657468" y="319715"/>
                        <a:pt x="3620180" y="304800"/>
                      </a:cubicBezTo>
                      <a:cubicBezTo>
                        <a:pt x="3593813" y="294253"/>
                        <a:pt x="3569930" y="278234"/>
                        <a:pt x="3543980" y="266700"/>
                      </a:cubicBezTo>
                      <a:cubicBezTo>
                        <a:pt x="3512731" y="252812"/>
                        <a:pt x="3479979" y="242488"/>
                        <a:pt x="3448730" y="228600"/>
                      </a:cubicBezTo>
                      <a:cubicBezTo>
                        <a:pt x="3422780" y="217066"/>
                        <a:pt x="3399120" y="200471"/>
                        <a:pt x="3372530" y="190500"/>
                      </a:cubicBezTo>
                      <a:cubicBezTo>
                        <a:pt x="3348015" y="181307"/>
                        <a:pt x="3320845" y="180643"/>
                        <a:pt x="3296330" y="171450"/>
                      </a:cubicBezTo>
                      <a:cubicBezTo>
                        <a:pt x="3218324" y="142198"/>
                        <a:pt x="3227756" y="121285"/>
                        <a:pt x="3143930" y="114300"/>
                      </a:cubicBezTo>
                      <a:cubicBezTo>
                        <a:pt x="3017211" y="103740"/>
                        <a:pt x="2889930" y="101600"/>
                        <a:pt x="2762930" y="95250"/>
                      </a:cubicBezTo>
                      <a:lnTo>
                        <a:pt x="2667680" y="76200"/>
                      </a:lnTo>
                      <a:cubicBezTo>
                        <a:pt x="2624116" y="68279"/>
                        <a:pt x="2505186" y="50934"/>
                        <a:pt x="2458130" y="38100"/>
                      </a:cubicBezTo>
                      <a:cubicBezTo>
                        <a:pt x="2419384" y="27533"/>
                        <a:pt x="2383991" y="0"/>
                        <a:pt x="2343830" y="0"/>
                      </a:cubicBezTo>
                      <a:lnTo>
                        <a:pt x="2191430" y="0"/>
                      </a:lnTo>
                      <a:close/>
                    </a:path>
                  </a:pathLst>
                </a:custGeom>
                <a:solidFill>
                  <a:schemeClr val="bg1">
                    <a:alpha val="70000"/>
                  </a:schemeClr>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5" name="Freeform 16">
                  <a:extLst>
                    <a:ext uri="{FF2B5EF4-FFF2-40B4-BE49-F238E27FC236}">
                      <a16:creationId xmlns:a16="http://schemas.microsoft.com/office/drawing/2014/main" id="{63CF6E80-BDA0-7E39-EC78-D5729FFFA466}"/>
                    </a:ext>
                  </a:extLst>
                </p:cNvPr>
                <p:cNvSpPr/>
                <p:nvPr/>
              </p:nvSpPr>
              <p:spPr>
                <a:xfrm>
                  <a:off x="4351867" y="-478653"/>
                  <a:ext cx="5520266" cy="1021792"/>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sp>
          <p:nvSpPr>
            <p:cNvPr id="20" name="Freeform 6">
              <a:extLst>
                <a:ext uri="{FF2B5EF4-FFF2-40B4-BE49-F238E27FC236}">
                  <a16:creationId xmlns:a16="http://schemas.microsoft.com/office/drawing/2014/main" id="{A07D668A-8A80-CF78-43E2-59020115A7EA}"/>
                </a:ext>
              </a:extLst>
            </p:cNvPr>
            <p:cNvSpPr/>
            <p:nvPr/>
          </p:nvSpPr>
          <p:spPr>
            <a:xfrm>
              <a:off x="2061486" y="901700"/>
              <a:ext cx="1583650" cy="1062844"/>
            </a:xfrm>
            <a:custGeom>
              <a:avLst/>
              <a:gdLst>
                <a:gd name="connsiteX0" fmla="*/ 174172 w 1221374"/>
                <a:gd name="connsiteY0" fmla="*/ 290286 h 798286"/>
                <a:gd name="connsiteX1" fmla="*/ 217715 w 1221374"/>
                <a:gd name="connsiteY1" fmla="*/ 217715 h 798286"/>
                <a:gd name="connsiteX2" fmla="*/ 261257 w 1221374"/>
                <a:gd name="connsiteY2" fmla="*/ 188686 h 798286"/>
                <a:gd name="connsiteX3" fmla="*/ 348343 w 1221374"/>
                <a:gd name="connsiteY3" fmla="*/ 130629 h 798286"/>
                <a:gd name="connsiteX4" fmla="*/ 478972 w 1221374"/>
                <a:gd name="connsiteY4" fmla="*/ 72572 h 798286"/>
                <a:gd name="connsiteX5" fmla="*/ 522515 w 1221374"/>
                <a:gd name="connsiteY5" fmla="*/ 58057 h 798286"/>
                <a:gd name="connsiteX6" fmla="*/ 566057 w 1221374"/>
                <a:gd name="connsiteY6" fmla="*/ 43543 h 798286"/>
                <a:gd name="connsiteX7" fmla="*/ 653143 w 1221374"/>
                <a:gd name="connsiteY7" fmla="*/ 0 h 798286"/>
                <a:gd name="connsiteX8" fmla="*/ 711200 w 1221374"/>
                <a:gd name="connsiteY8" fmla="*/ 29029 h 798286"/>
                <a:gd name="connsiteX9" fmla="*/ 783772 w 1221374"/>
                <a:gd name="connsiteY9" fmla="*/ 116115 h 798286"/>
                <a:gd name="connsiteX10" fmla="*/ 1016000 w 1221374"/>
                <a:gd name="connsiteY10" fmla="*/ 159657 h 798286"/>
                <a:gd name="connsiteX11" fmla="*/ 1059543 w 1221374"/>
                <a:gd name="connsiteY11" fmla="*/ 188686 h 798286"/>
                <a:gd name="connsiteX12" fmla="*/ 1103086 w 1221374"/>
                <a:gd name="connsiteY12" fmla="*/ 203200 h 798286"/>
                <a:gd name="connsiteX13" fmla="*/ 1117600 w 1221374"/>
                <a:gd name="connsiteY13" fmla="*/ 246743 h 798286"/>
                <a:gd name="connsiteX14" fmla="*/ 1190172 w 1221374"/>
                <a:gd name="connsiteY14" fmla="*/ 319315 h 798286"/>
                <a:gd name="connsiteX15" fmla="*/ 1219200 w 1221374"/>
                <a:gd name="connsiteY15" fmla="*/ 362857 h 798286"/>
                <a:gd name="connsiteX16" fmla="*/ 1204686 w 1221374"/>
                <a:gd name="connsiteY16" fmla="*/ 478972 h 798286"/>
                <a:gd name="connsiteX17" fmla="*/ 1074057 w 1221374"/>
                <a:gd name="connsiteY17" fmla="*/ 551543 h 798286"/>
                <a:gd name="connsiteX18" fmla="*/ 1030515 w 1221374"/>
                <a:gd name="connsiteY18" fmla="*/ 595086 h 798286"/>
                <a:gd name="connsiteX19" fmla="*/ 914400 w 1221374"/>
                <a:gd name="connsiteY19" fmla="*/ 682172 h 798286"/>
                <a:gd name="connsiteX20" fmla="*/ 870857 w 1221374"/>
                <a:gd name="connsiteY20" fmla="*/ 725715 h 798286"/>
                <a:gd name="connsiteX21" fmla="*/ 841829 w 1221374"/>
                <a:gd name="connsiteY21" fmla="*/ 769257 h 798286"/>
                <a:gd name="connsiteX22" fmla="*/ 754743 w 1221374"/>
                <a:gd name="connsiteY22" fmla="*/ 798286 h 798286"/>
                <a:gd name="connsiteX23" fmla="*/ 493486 w 1221374"/>
                <a:gd name="connsiteY23" fmla="*/ 769257 h 798286"/>
                <a:gd name="connsiteX24" fmla="*/ 406400 w 1221374"/>
                <a:gd name="connsiteY24" fmla="*/ 682172 h 798286"/>
                <a:gd name="connsiteX25" fmla="*/ 362857 w 1221374"/>
                <a:gd name="connsiteY25" fmla="*/ 667657 h 798286"/>
                <a:gd name="connsiteX26" fmla="*/ 203200 w 1221374"/>
                <a:gd name="connsiteY26" fmla="*/ 653143 h 798286"/>
                <a:gd name="connsiteX27" fmla="*/ 116115 w 1221374"/>
                <a:gd name="connsiteY27" fmla="*/ 638629 h 798286"/>
                <a:gd name="connsiteX28" fmla="*/ 14515 w 1221374"/>
                <a:gd name="connsiteY28" fmla="*/ 551543 h 798286"/>
                <a:gd name="connsiteX29" fmla="*/ 0 w 1221374"/>
                <a:gd name="connsiteY29" fmla="*/ 508000 h 798286"/>
                <a:gd name="connsiteX30" fmla="*/ 58057 w 1221374"/>
                <a:gd name="connsiteY30" fmla="*/ 377372 h 798286"/>
                <a:gd name="connsiteX31" fmla="*/ 145143 w 1221374"/>
                <a:gd name="connsiteY31" fmla="*/ 319315 h 798286"/>
                <a:gd name="connsiteX32" fmla="*/ 174172 w 1221374"/>
                <a:gd name="connsiteY32" fmla="*/ 275772 h 798286"/>
                <a:gd name="connsiteX33" fmla="*/ 217715 w 1221374"/>
                <a:gd name="connsiteY33" fmla="*/ 232229 h 798286"/>
                <a:gd name="connsiteX34" fmla="*/ 246743 w 1221374"/>
                <a:gd name="connsiteY34" fmla="*/ 159657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374" h="798286">
                  <a:moveTo>
                    <a:pt x="174172" y="290286"/>
                  </a:moveTo>
                  <a:cubicBezTo>
                    <a:pt x="188686" y="266096"/>
                    <a:pt x="199356" y="239134"/>
                    <a:pt x="217715" y="217715"/>
                  </a:cubicBezTo>
                  <a:cubicBezTo>
                    <a:pt x="229067" y="204471"/>
                    <a:pt x="247856" y="199853"/>
                    <a:pt x="261257" y="188686"/>
                  </a:cubicBezTo>
                  <a:cubicBezTo>
                    <a:pt x="333737" y="128285"/>
                    <a:pt x="271822" y="156135"/>
                    <a:pt x="348343" y="130629"/>
                  </a:cubicBezTo>
                  <a:cubicBezTo>
                    <a:pt x="417347" y="84626"/>
                    <a:pt x="375335" y="107118"/>
                    <a:pt x="478972" y="72572"/>
                  </a:cubicBezTo>
                  <a:lnTo>
                    <a:pt x="522515" y="58057"/>
                  </a:lnTo>
                  <a:cubicBezTo>
                    <a:pt x="537029" y="53219"/>
                    <a:pt x="553327" y="52029"/>
                    <a:pt x="566057" y="43543"/>
                  </a:cubicBezTo>
                  <a:cubicBezTo>
                    <a:pt x="622330" y="6028"/>
                    <a:pt x="593051" y="20031"/>
                    <a:pt x="653143" y="0"/>
                  </a:cubicBezTo>
                  <a:cubicBezTo>
                    <a:pt x="672495" y="9676"/>
                    <a:pt x="694578" y="15178"/>
                    <a:pt x="711200" y="29029"/>
                  </a:cubicBezTo>
                  <a:cubicBezTo>
                    <a:pt x="772628" y="80219"/>
                    <a:pt x="703168" y="71335"/>
                    <a:pt x="783772" y="116115"/>
                  </a:cubicBezTo>
                  <a:cubicBezTo>
                    <a:pt x="852002" y="154020"/>
                    <a:pt x="943670" y="152424"/>
                    <a:pt x="1016000" y="159657"/>
                  </a:cubicBezTo>
                  <a:cubicBezTo>
                    <a:pt x="1030514" y="169333"/>
                    <a:pt x="1043941" y="180885"/>
                    <a:pt x="1059543" y="188686"/>
                  </a:cubicBezTo>
                  <a:cubicBezTo>
                    <a:pt x="1073227" y="195528"/>
                    <a:pt x="1092268" y="192382"/>
                    <a:pt x="1103086" y="203200"/>
                  </a:cubicBezTo>
                  <a:cubicBezTo>
                    <a:pt x="1113904" y="214018"/>
                    <a:pt x="1110758" y="233059"/>
                    <a:pt x="1117600" y="246743"/>
                  </a:cubicBezTo>
                  <a:cubicBezTo>
                    <a:pt x="1141790" y="295123"/>
                    <a:pt x="1146630" y="290287"/>
                    <a:pt x="1190172" y="319315"/>
                  </a:cubicBezTo>
                  <a:cubicBezTo>
                    <a:pt x="1199848" y="333829"/>
                    <a:pt x="1217621" y="345485"/>
                    <a:pt x="1219200" y="362857"/>
                  </a:cubicBezTo>
                  <a:cubicBezTo>
                    <a:pt x="1222731" y="401703"/>
                    <a:pt x="1224340" y="445279"/>
                    <a:pt x="1204686" y="478972"/>
                  </a:cubicBezTo>
                  <a:cubicBezTo>
                    <a:pt x="1180592" y="520275"/>
                    <a:pt x="1117491" y="537065"/>
                    <a:pt x="1074057" y="551543"/>
                  </a:cubicBezTo>
                  <a:cubicBezTo>
                    <a:pt x="1059543" y="566057"/>
                    <a:pt x="1046401" y="582088"/>
                    <a:pt x="1030515" y="595086"/>
                  </a:cubicBezTo>
                  <a:cubicBezTo>
                    <a:pt x="993070" y="625723"/>
                    <a:pt x="948611" y="647961"/>
                    <a:pt x="914400" y="682172"/>
                  </a:cubicBezTo>
                  <a:cubicBezTo>
                    <a:pt x="899886" y="696686"/>
                    <a:pt x="883998" y="709946"/>
                    <a:pt x="870857" y="725715"/>
                  </a:cubicBezTo>
                  <a:cubicBezTo>
                    <a:pt x="859690" y="739116"/>
                    <a:pt x="856621" y="760012"/>
                    <a:pt x="841829" y="769257"/>
                  </a:cubicBezTo>
                  <a:cubicBezTo>
                    <a:pt x="815881" y="785474"/>
                    <a:pt x="754743" y="798286"/>
                    <a:pt x="754743" y="798286"/>
                  </a:cubicBezTo>
                  <a:cubicBezTo>
                    <a:pt x="667657" y="788610"/>
                    <a:pt x="579560" y="785652"/>
                    <a:pt x="493486" y="769257"/>
                  </a:cubicBezTo>
                  <a:cubicBezTo>
                    <a:pt x="446686" y="760343"/>
                    <a:pt x="437014" y="707683"/>
                    <a:pt x="406400" y="682172"/>
                  </a:cubicBezTo>
                  <a:cubicBezTo>
                    <a:pt x="394647" y="672377"/>
                    <a:pt x="378003" y="669821"/>
                    <a:pt x="362857" y="667657"/>
                  </a:cubicBezTo>
                  <a:cubicBezTo>
                    <a:pt x="309956" y="660100"/>
                    <a:pt x="256272" y="659387"/>
                    <a:pt x="203200" y="653143"/>
                  </a:cubicBezTo>
                  <a:cubicBezTo>
                    <a:pt x="173973" y="649705"/>
                    <a:pt x="145143" y="643467"/>
                    <a:pt x="116115" y="638629"/>
                  </a:cubicBezTo>
                  <a:cubicBezTo>
                    <a:pt x="74273" y="610734"/>
                    <a:pt x="46511" y="596338"/>
                    <a:pt x="14515" y="551543"/>
                  </a:cubicBezTo>
                  <a:cubicBezTo>
                    <a:pt x="5622" y="539093"/>
                    <a:pt x="4838" y="522514"/>
                    <a:pt x="0" y="508000"/>
                  </a:cubicBezTo>
                  <a:cubicBezTo>
                    <a:pt x="12826" y="443872"/>
                    <a:pt x="6022" y="423626"/>
                    <a:pt x="58057" y="377372"/>
                  </a:cubicBezTo>
                  <a:cubicBezTo>
                    <a:pt x="84133" y="354194"/>
                    <a:pt x="145143" y="319315"/>
                    <a:pt x="145143" y="319315"/>
                  </a:cubicBezTo>
                  <a:cubicBezTo>
                    <a:pt x="154819" y="304801"/>
                    <a:pt x="163005" y="289173"/>
                    <a:pt x="174172" y="275772"/>
                  </a:cubicBezTo>
                  <a:cubicBezTo>
                    <a:pt x="187313" y="260003"/>
                    <a:pt x="207531" y="250051"/>
                    <a:pt x="217715" y="232229"/>
                  </a:cubicBezTo>
                  <a:cubicBezTo>
                    <a:pt x="282414" y="119005"/>
                    <a:pt x="201480" y="204923"/>
                    <a:pt x="246743" y="159657"/>
                  </a:cubicBezTo>
                </a:path>
              </a:pathLst>
            </a:custGeom>
            <a:solidFill>
              <a:schemeClr val="bg1"/>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1" name="Freeform 7">
              <a:extLst>
                <a:ext uri="{FF2B5EF4-FFF2-40B4-BE49-F238E27FC236}">
                  <a16:creationId xmlns:a16="http://schemas.microsoft.com/office/drawing/2014/main" id="{0EF22C69-1F6B-6116-438E-8D51E2084A4C}"/>
                </a:ext>
              </a:extLst>
            </p:cNvPr>
            <p:cNvSpPr/>
            <p:nvPr/>
          </p:nvSpPr>
          <p:spPr>
            <a:xfrm>
              <a:off x="2661104" y="688604"/>
              <a:ext cx="2174500" cy="1109934"/>
            </a:xfrm>
            <a:custGeom>
              <a:avLst/>
              <a:gdLst>
                <a:gd name="connsiteX0" fmla="*/ 2191430 w 4020317"/>
                <a:gd name="connsiteY0" fmla="*/ 0 h 1714500"/>
                <a:gd name="connsiteX1" fmla="*/ 972230 w 4020317"/>
                <a:gd name="connsiteY1" fmla="*/ 38100 h 1714500"/>
                <a:gd name="connsiteX2" fmla="*/ 896030 w 4020317"/>
                <a:gd name="connsiteY2" fmla="*/ 76200 h 1714500"/>
                <a:gd name="connsiteX3" fmla="*/ 724580 w 4020317"/>
                <a:gd name="connsiteY3" fmla="*/ 114300 h 1714500"/>
                <a:gd name="connsiteX4" fmla="*/ 648380 w 4020317"/>
                <a:gd name="connsiteY4" fmla="*/ 152400 h 1714500"/>
                <a:gd name="connsiteX5" fmla="*/ 591230 w 4020317"/>
                <a:gd name="connsiteY5" fmla="*/ 171450 h 1714500"/>
                <a:gd name="connsiteX6" fmla="*/ 381680 w 4020317"/>
                <a:gd name="connsiteY6" fmla="*/ 285750 h 1714500"/>
                <a:gd name="connsiteX7" fmla="*/ 324530 w 4020317"/>
                <a:gd name="connsiteY7" fmla="*/ 342900 h 1714500"/>
                <a:gd name="connsiteX8" fmla="*/ 229280 w 4020317"/>
                <a:gd name="connsiteY8" fmla="*/ 400050 h 1714500"/>
                <a:gd name="connsiteX9" fmla="*/ 153080 w 4020317"/>
                <a:gd name="connsiteY9" fmla="*/ 457200 h 1714500"/>
                <a:gd name="connsiteX10" fmla="*/ 114980 w 4020317"/>
                <a:gd name="connsiteY10" fmla="*/ 571500 h 1714500"/>
                <a:gd name="connsiteX11" fmla="*/ 19730 w 4020317"/>
                <a:gd name="connsiteY11" fmla="*/ 704850 h 1714500"/>
                <a:gd name="connsiteX12" fmla="*/ 680 w 4020317"/>
                <a:gd name="connsiteY12" fmla="*/ 762000 h 1714500"/>
                <a:gd name="connsiteX13" fmla="*/ 38780 w 4020317"/>
                <a:gd name="connsiteY13" fmla="*/ 1143000 h 1714500"/>
                <a:gd name="connsiteX14" fmla="*/ 76880 w 4020317"/>
                <a:gd name="connsiteY14" fmla="*/ 1200150 h 1714500"/>
                <a:gd name="connsiteX15" fmla="*/ 286430 w 4020317"/>
                <a:gd name="connsiteY15" fmla="*/ 1314450 h 1714500"/>
                <a:gd name="connsiteX16" fmla="*/ 362630 w 4020317"/>
                <a:gd name="connsiteY16" fmla="*/ 1352550 h 1714500"/>
                <a:gd name="connsiteX17" fmla="*/ 515030 w 4020317"/>
                <a:gd name="connsiteY17" fmla="*/ 1447800 h 1714500"/>
                <a:gd name="connsiteX18" fmla="*/ 686480 w 4020317"/>
                <a:gd name="connsiteY18" fmla="*/ 1485900 h 1714500"/>
                <a:gd name="connsiteX19" fmla="*/ 953180 w 4020317"/>
                <a:gd name="connsiteY19" fmla="*/ 1504950 h 1714500"/>
                <a:gd name="connsiteX20" fmla="*/ 1143680 w 4020317"/>
                <a:gd name="connsiteY20" fmla="*/ 1543050 h 1714500"/>
                <a:gd name="connsiteX21" fmla="*/ 1257980 w 4020317"/>
                <a:gd name="connsiteY21" fmla="*/ 1581150 h 1714500"/>
                <a:gd name="connsiteX22" fmla="*/ 1448480 w 4020317"/>
                <a:gd name="connsiteY22" fmla="*/ 1600200 h 1714500"/>
                <a:gd name="connsiteX23" fmla="*/ 1581830 w 4020317"/>
                <a:gd name="connsiteY23" fmla="*/ 1638300 h 1714500"/>
                <a:gd name="connsiteX24" fmla="*/ 1791380 w 4020317"/>
                <a:gd name="connsiteY24" fmla="*/ 1714500 h 1714500"/>
                <a:gd name="connsiteX25" fmla="*/ 2286680 w 4020317"/>
                <a:gd name="connsiteY25" fmla="*/ 1695450 h 1714500"/>
                <a:gd name="connsiteX26" fmla="*/ 2343830 w 4020317"/>
                <a:gd name="connsiteY26" fmla="*/ 1657350 h 1714500"/>
                <a:gd name="connsiteX27" fmla="*/ 2496230 w 4020317"/>
                <a:gd name="connsiteY27" fmla="*/ 1619250 h 1714500"/>
                <a:gd name="connsiteX28" fmla="*/ 2629580 w 4020317"/>
                <a:gd name="connsiteY28" fmla="*/ 1562100 h 1714500"/>
                <a:gd name="connsiteX29" fmla="*/ 2820080 w 4020317"/>
                <a:gd name="connsiteY29" fmla="*/ 1428750 h 1714500"/>
                <a:gd name="connsiteX30" fmla="*/ 2896280 w 4020317"/>
                <a:gd name="connsiteY30" fmla="*/ 1390650 h 1714500"/>
                <a:gd name="connsiteX31" fmla="*/ 3029630 w 4020317"/>
                <a:gd name="connsiteY31" fmla="*/ 1276350 h 1714500"/>
                <a:gd name="connsiteX32" fmla="*/ 3162980 w 4020317"/>
                <a:gd name="connsiteY32" fmla="*/ 1181100 h 1714500"/>
                <a:gd name="connsiteX33" fmla="*/ 3239180 w 4020317"/>
                <a:gd name="connsiteY33" fmla="*/ 1123950 h 1714500"/>
                <a:gd name="connsiteX34" fmla="*/ 3296330 w 4020317"/>
                <a:gd name="connsiteY34" fmla="*/ 1104900 h 1714500"/>
                <a:gd name="connsiteX35" fmla="*/ 3410630 w 4020317"/>
                <a:gd name="connsiteY35" fmla="*/ 1028700 h 1714500"/>
                <a:gd name="connsiteX36" fmla="*/ 3467780 w 4020317"/>
                <a:gd name="connsiteY36" fmla="*/ 990600 h 1714500"/>
                <a:gd name="connsiteX37" fmla="*/ 3696380 w 4020317"/>
                <a:gd name="connsiteY37" fmla="*/ 857250 h 1714500"/>
                <a:gd name="connsiteX38" fmla="*/ 3791630 w 4020317"/>
                <a:gd name="connsiteY38" fmla="*/ 819150 h 1714500"/>
                <a:gd name="connsiteX39" fmla="*/ 3905930 w 4020317"/>
                <a:gd name="connsiteY39" fmla="*/ 762000 h 1714500"/>
                <a:gd name="connsiteX40" fmla="*/ 3982130 w 4020317"/>
                <a:gd name="connsiteY40" fmla="*/ 685800 h 1714500"/>
                <a:gd name="connsiteX41" fmla="*/ 4020230 w 4020317"/>
                <a:gd name="connsiteY41" fmla="*/ 628650 h 1714500"/>
                <a:gd name="connsiteX42" fmla="*/ 3963080 w 4020317"/>
                <a:gd name="connsiteY42" fmla="*/ 438150 h 1714500"/>
                <a:gd name="connsiteX43" fmla="*/ 3886880 w 4020317"/>
                <a:gd name="connsiteY43" fmla="*/ 400050 h 1714500"/>
                <a:gd name="connsiteX44" fmla="*/ 3829730 w 4020317"/>
                <a:gd name="connsiteY44" fmla="*/ 381000 h 1714500"/>
                <a:gd name="connsiteX45" fmla="*/ 3734480 w 4020317"/>
                <a:gd name="connsiteY45" fmla="*/ 342900 h 1714500"/>
                <a:gd name="connsiteX46" fmla="*/ 3620180 w 4020317"/>
                <a:gd name="connsiteY46" fmla="*/ 304800 h 1714500"/>
                <a:gd name="connsiteX47" fmla="*/ 3543980 w 4020317"/>
                <a:gd name="connsiteY47" fmla="*/ 266700 h 1714500"/>
                <a:gd name="connsiteX48" fmla="*/ 3448730 w 4020317"/>
                <a:gd name="connsiteY48" fmla="*/ 228600 h 1714500"/>
                <a:gd name="connsiteX49" fmla="*/ 3372530 w 4020317"/>
                <a:gd name="connsiteY49" fmla="*/ 190500 h 1714500"/>
                <a:gd name="connsiteX50" fmla="*/ 3296330 w 4020317"/>
                <a:gd name="connsiteY50" fmla="*/ 171450 h 1714500"/>
                <a:gd name="connsiteX51" fmla="*/ 3143930 w 4020317"/>
                <a:gd name="connsiteY51" fmla="*/ 114300 h 1714500"/>
                <a:gd name="connsiteX52" fmla="*/ 2762930 w 4020317"/>
                <a:gd name="connsiteY52" fmla="*/ 95250 h 1714500"/>
                <a:gd name="connsiteX53" fmla="*/ 2667680 w 4020317"/>
                <a:gd name="connsiteY53" fmla="*/ 76200 h 1714500"/>
                <a:gd name="connsiteX54" fmla="*/ 2458130 w 4020317"/>
                <a:gd name="connsiteY54" fmla="*/ 38100 h 1714500"/>
                <a:gd name="connsiteX55" fmla="*/ 2343830 w 4020317"/>
                <a:gd name="connsiteY55" fmla="*/ 0 h 1714500"/>
                <a:gd name="connsiteX56" fmla="*/ 2191430 w 4020317"/>
                <a:gd name="connsiteY56"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20317" h="1714500">
                  <a:moveTo>
                    <a:pt x="2191430" y="0"/>
                  </a:moveTo>
                  <a:cubicBezTo>
                    <a:pt x="1785030" y="12700"/>
                    <a:pt x="1378127" y="14224"/>
                    <a:pt x="972230" y="38100"/>
                  </a:cubicBezTo>
                  <a:cubicBezTo>
                    <a:pt x="943881" y="39768"/>
                    <a:pt x="922132" y="65013"/>
                    <a:pt x="896030" y="76200"/>
                  </a:cubicBezTo>
                  <a:cubicBezTo>
                    <a:pt x="836343" y="101780"/>
                    <a:pt x="793082" y="102883"/>
                    <a:pt x="724580" y="114300"/>
                  </a:cubicBezTo>
                  <a:cubicBezTo>
                    <a:pt x="699180" y="127000"/>
                    <a:pt x="674482" y="141213"/>
                    <a:pt x="648380" y="152400"/>
                  </a:cubicBezTo>
                  <a:cubicBezTo>
                    <a:pt x="629923" y="160310"/>
                    <a:pt x="608783" y="161698"/>
                    <a:pt x="591230" y="171450"/>
                  </a:cubicBezTo>
                  <a:cubicBezTo>
                    <a:pt x="346511" y="307405"/>
                    <a:pt x="595593" y="200185"/>
                    <a:pt x="381680" y="285750"/>
                  </a:cubicBezTo>
                  <a:cubicBezTo>
                    <a:pt x="362630" y="304800"/>
                    <a:pt x="346083" y="326736"/>
                    <a:pt x="324530" y="342900"/>
                  </a:cubicBezTo>
                  <a:cubicBezTo>
                    <a:pt x="294909" y="365116"/>
                    <a:pt x="260088" y="379511"/>
                    <a:pt x="229280" y="400050"/>
                  </a:cubicBezTo>
                  <a:cubicBezTo>
                    <a:pt x="202862" y="417662"/>
                    <a:pt x="178480" y="438150"/>
                    <a:pt x="153080" y="457200"/>
                  </a:cubicBezTo>
                  <a:cubicBezTo>
                    <a:pt x="140380" y="495300"/>
                    <a:pt x="139077" y="539371"/>
                    <a:pt x="114980" y="571500"/>
                  </a:cubicBezTo>
                  <a:cubicBezTo>
                    <a:pt x="102037" y="588758"/>
                    <a:pt x="33658" y="676994"/>
                    <a:pt x="19730" y="704850"/>
                  </a:cubicBezTo>
                  <a:cubicBezTo>
                    <a:pt x="10750" y="722811"/>
                    <a:pt x="7030" y="742950"/>
                    <a:pt x="680" y="762000"/>
                  </a:cubicBezTo>
                  <a:cubicBezTo>
                    <a:pt x="1793" y="780927"/>
                    <a:pt x="-10916" y="1043608"/>
                    <a:pt x="38780" y="1143000"/>
                  </a:cubicBezTo>
                  <a:cubicBezTo>
                    <a:pt x="49019" y="1163478"/>
                    <a:pt x="60691" y="1183961"/>
                    <a:pt x="76880" y="1200150"/>
                  </a:cubicBezTo>
                  <a:cubicBezTo>
                    <a:pt x="111682" y="1234952"/>
                    <a:pt x="286220" y="1314345"/>
                    <a:pt x="286430" y="1314450"/>
                  </a:cubicBezTo>
                  <a:cubicBezTo>
                    <a:pt x="311830" y="1327150"/>
                    <a:pt x="338548" y="1337499"/>
                    <a:pt x="362630" y="1352550"/>
                  </a:cubicBezTo>
                  <a:cubicBezTo>
                    <a:pt x="413430" y="1384300"/>
                    <a:pt x="456913" y="1433271"/>
                    <a:pt x="515030" y="1447800"/>
                  </a:cubicBezTo>
                  <a:cubicBezTo>
                    <a:pt x="558641" y="1458703"/>
                    <a:pt x="644707" y="1481503"/>
                    <a:pt x="686480" y="1485900"/>
                  </a:cubicBezTo>
                  <a:cubicBezTo>
                    <a:pt x="775117" y="1495230"/>
                    <a:pt x="864280" y="1498600"/>
                    <a:pt x="953180" y="1504950"/>
                  </a:cubicBezTo>
                  <a:cubicBezTo>
                    <a:pt x="1030418" y="1517823"/>
                    <a:pt x="1072635" y="1521736"/>
                    <a:pt x="1143680" y="1543050"/>
                  </a:cubicBezTo>
                  <a:cubicBezTo>
                    <a:pt x="1182147" y="1554590"/>
                    <a:pt x="1218018" y="1577154"/>
                    <a:pt x="1257980" y="1581150"/>
                  </a:cubicBezTo>
                  <a:lnTo>
                    <a:pt x="1448480" y="1600200"/>
                  </a:lnTo>
                  <a:cubicBezTo>
                    <a:pt x="1640544" y="1664221"/>
                    <a:pt x="1342628" y="1566539"/>
                    <a:pt x="1581830" y="1638300"/>
                  </a:cubicBezTo>
                  <a:cubicBezTo>
                    <a:pt x="1679657" y="1667648"/>
                    <a:pt x="1700490" y="1678144"/>
                    <a:pt x="1791380" y="1714500"/>
                  </a:cubicBezTo>
                  <a:cubicBezTo>
                    <a:pt x="1956480" y="1708150"/>
                    <a:pt x="2122335" y="1712451"/>
                    <a:pt x="2286680" y="1695450"/>
                  </a:cubicBezTo>
                  <a:cubicBezTo>
                    <a:pt x="2309454" y="1693094"/>
                    <a:pt x="2322313" y="1665174"/>
                    <a:pt x="2343830" y="1657350"/>
                  </a:cubicBezTo>
                  <a:cubicBezTo>
                    <a:pt x="2393041" y="1639455"/>
                    <a:pt x="2449395" y="1642668"/>
                    <a:pt x="2496230" y="1619250"/>
                  </a:cubicBezTo>
                  <a:cubicBezTo>
                    <a:pt x="2590391" y="1572170"/>
                    <a:pt x="2545489" y="1590130"/>
                    <a:pt x="2629580" y="1562100"/>
                  </a:cubicBezTo>
                  <a:cubicBezTo>
                    <a:pt x="2677366" y="1526261"/>
                    <a:pt x="2773174" y="1452203"/>
                    <a:pt x="2820080" y="1428750"/>
                  </a:cubicBezTo>
                  <a:cubicBezTo>
                    <a:pt x="2845480" y="1416050"/>
                    <a:pt x="2872198" y="1405701"/>
                    <a:pt x="2896280" y="1390650"/>
                  </a:cubicBezTo>
                  <a:cubicBezTo>
                    <a:pt x="2999126" y="1326371"/>
                    <a:pt x="2945707" y="1348284"/>
                    <a:pt x="3029630" y="1276350"/>
                  </a:cubicBezTo>
                  <a:cubicBezTo>
                    <a:pt x="3091888" y="1222986"/>
                    <a:pt x="3102674" y="1224176"/>
                    <a:pt x="3162980" y="1181100"/>
                  </a:cubicBezTo>
                  <a:cubicBezTo>
                    <a:pt x="3188816" y="1162646"/>
                    <a:pt x="3211613" y="1139702"/>
                    <a:pt x="3239180" y="1123950"/>
                  </a:cubicBezTo>
                  <a:cubicBezTo>
                    <a:pt x="3256615" y="1113987"/>
                    <a:pt x="3278777" y="1114652"/>
                    <a:pt x="3296330" y="1104900"/>
                  </a:cubicBezTo>
                  <a:cubicBezTo>
                    <a:pt x="3336358" y="1082662"/>
                    <a:pt x="3372530" y="1054100"/>
                    <a:pt x="3410630" y="1028700"/>
                  </a:cubicBezTo>
                  <a:lnTo>
                    <a:pt x="3467780" y="990600"/>
                  </a:lnTo>
                  <a:cubicBezTo>
                    <a:pt x="3543817" y="876545"/>
                    <a:pt x="3484622" y="941953"/>
                    <a:pt x="3696380" y="857250"/>
                  </a:cubicBezTo>
                  <a:cubicBezTo>
                    <a:pt x="3728130" y="844550"/>
                    <a:pt x="3763177" y="838118"/>
                    <a:pt x="3791630" y="819150"/>
                  </a:cubicBezTo>
                  <a:cubicBezTo>
                    <a:pt x="3865488" y="769911"/>
                    <a:pt x="3827060" y="788290"/>
                    <a:pt x="3905930" y="762000"/>
                  </a:cubicBezTo>
                  <a:cubicBezTo>
                    <a:pt x="3931330" y="736600"/>
                    <a:pt x="3958753" y="713073"/>
                    <a:pt x="3982130" y="685800"/>
                  </a:cubicBezTo>
                  <a:cubicBezTo>
                    <a:pt x="3997030" y="668417"/>
                    <a:pt x="4021986" y="651478"/>
                    <a:pt x="4020230" y="628650"/>
                  </a:cubicBezTo>
                  <a:cubicBezTo>
                    <a:pt x="4015145" y="562549"/>
                    <a:pt x="3996485" y="495415"/>
                    <a:pt x="3963080" y="438150"/>
                  </a:cubicBezTo>
                  <a:cubicBezTo>
                    <a:pt x="3948771" y="413620"/>
                    <a:pt x="3912982" y="411237"/>
                    <a:pt x="3886880" y="400050"/>
                  </a:cubicBezTo>
                  <a:cubicBezTo>
                    <a:pt x="3868423" y="392140"/>
                    <a:pt x="3848532" y="388051"/>
                    <a:pt x="3829730" y="381000"/>
                  </a:cubicBezTo>
                  <a:cubicBezTo>
                    <a:pt x="3797711" y="368993"/>
                    <a:pt x="3766617" y="354586"/>
                    <a:pt x="3734480" y="342900"/>
                  </a:cubicBezTo>
                  <a:cubicBezTo>
                    <a:pt x="3696737" y="329175"/>
                    <a:pt x="3657468" y="319715"/>
                    <a:pt x="3620180" y="304800"/>
                  </a:cubicBezTo>
                  <a:cubicBezTo>
                    <a:pt x="3593813" y="294253"/>
                    <a:pt x="3569930" y="278234"/>
                    <a:pt x="3543980" y="266700"/>
                  </a:cubicBezTo>
                  <a:cubicBezTo>
                    <a:pt x="3512731" y="252812"/>
                    <a:pt x="3479979" y="242488"/>
                    <a:pt x="3448730" y="228600"/>
                  </a:cubicBezTo>
                  <a:cubicBezTo>
                    <a:pt x="3422780" y="217066"/>
                    <a:pt x="3399120" y="200471"/>
                    <a:pt x="3372530" y="190500"/>
                  </a:cubicBezTo>
                  <a:cubicBezTo>
                    <a:pt x="3348015" y="181307"/>
                    <a:pt x="3320845" y="180643"/>
                    <a:pt x="3296330" y="171450"/>
                  </a:cubicBezTo>
                  <a:cubicBezTo>
                    <a:pt x="3218324" y="142198"/>
                    <a:pt x="3227756" y="121285"/>
                    <a:pt x="3143930" y="114300"/>
                  </a:cubicBezTo>
                  <a:cubicBezTo>
                    <a:pt x="3017211" y="103740"/>
                    <a:pt x="2889930" y="101600"/>
                    <a:pt x="2762930" y="95250"/>
                  </a:cubicBezTo>
                  <a:lnTo>
                    <a:pt x="2667680" y="76200"/>
                  </a:lnTo>
                  <a:cubicBezTo>
                    <a:pt x="2624116" y="68279"/>
                    <a:pt x="2505186" y="50934"/>
                    <a:pt x="2458130" y="38100"/>
                  </a:cubicBezTo>
                  <a:cubicBezTo>
                    <a:pt x="2419384" y="27533"/>
                    <a:pt x="2383991" y="0"/>
                    <a:pt x="2343830" y="0"/>
                  </a:cubicBezTo>
                  <a:lnTo>
                    <a:pt x="2191430" y="0"/>
                  </a:lnTo>
                  <a:close/>
                </a:path>
              </a:pathLst>
            </a:cu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pPr>
              <a:endParaRPr lang="en-US" dirty="0">
                <a:solidFill>
                  <a:prstClr val="white"/>
                </a:solidFill>
              </a:endParaRPr>
            </a:p>
          </p:txBody>
        </p:sp>
      </p:grpSp>
      <p:grpSp>
        <p:nvGrpSpPr>
          <p:cNvPr id="26" name="Group 25"/>
          <p:cNvGrpSpPr/>
          <p:nvPr userDrawn="1"/>
        </p:nvGrpSpPr>
        <p:grpSpPr>
          <a:xfrm>
            <a:off x="0" y="4818062"/>
            <a:ext cx="9144000" cy="325776"/>
            <a:chOff x="0" y="4818062"/>
            <a:chExt cx="9144000" cy="325776"/>
          </a:xfrm>
        </p:grpSpPr>
        <p:pic>
          <p:nvPicPr>
            <p:cNvPr id="22" name="Picture 6"/>
            <p:cNvPicPr>
              <a:picLocks noChangeAspect="1"/>
            </p:cNvPicPr>
            <p:nvPr userDrawn="1"/>
          </p:nvPicPr>
          <p:blipFill>
            <a:blip r:embed="rId2">
              <a:extLst>
                <a:ext uri="{28A0092B-C50C-407E-A947-70E740481C1C}">
                  <a14:useLocalDpi xmlns:a14="http://schemas.microsoft.com/office/drawing/2010/main" val="0"/>
                </a:ext>
              </a:extLst>
            </a:blip>
            <a:srcRect t="93657"/>
            <a:stretch>
              <a:fillRect/>
            </a:stretch>
          </p:blipFill>
          <p:spPr bwMode="auto">
            <a:xfrm>
              <a:off x="0" y="4818062"/>
              <a:ext cx="9144000" cy="32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8"/>
            <p:cNvSpPr txBox="1">
              <a:spLocks noChangeArrowheads="1"/>
            </p:cNvSpPr>
            <p:nvPr userDrawn="1"/>
          </p:nvSpPr>
          <p:spPr bwMode="auto">
            <a:xfrm>
              <a:off x="3864917" y="4841875"/>
              <a:ext cx="14141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1100" dirty="0">
                  <a:solidFill>
                    <a:schemeClr val="bg1"/>
                  </a:solidFill>
                </a:rPr>
                <a:t>training.novoco.com</a:t>
              </a:r>
            </a:p>
          </p:txBody>
        </p:sp>
        <p:pic>
          <p:nvPicPr>
            <p:cNvPr id="24" name="Picture 2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964638" y="4872321"/>
              <a:ext cx="1067129" cy="224833"/>
            </a:xfrm>
            <a:prstGeom prst="rect">
              <a:avLst/>
            </a:prstGeom>
          </p:spPr>
        </p:pic>
        <p:sp>
          <p:nvSpPr>
            <p:cNvPr id="25" name="TextBox 24"/>
            <p:cNvSpPr txBox="1"/>
            <p:nvPr userDrawn="1"/>
          </p:nvSpPr>
          <p:spPr>
            <a:xfrm>
              <a:off x="7044075" y="4853973"/>
              <a:ext cx="933031" cy="261610"/>
            </a:xfrm>
            <a:prstGeom prst="rect">
              <a:avLst/>
            </a:prstGeom>
            <a:noFill/>
          </p:spPr>
          <p:txBody>
            <a:bodyPr wrap="square" rtlCol="0">
              <a:spAutoFit/>
            </a:bodyPr>
            <a:lstStyle/>
            <a:p>
              <a:pPr algn="r"/>
              <a:r>
                <a:rPr lang="en-US" sz="1100" dirty="0">
                  <a:solidFill>
                    <a:schemeClr val="bg1"/>
                  </a:solidFill>
                </a:rPr>
                <a:t>©</a:t>
              </a:r>
            </a:p>
          </p:txBody>
        </p:sp>
      </p:grpSp>
    </p:spTree>
    <p:extLst>
      <p:ext uri="{BB962C8B-B14F-4D97-AF65-F5344CB8AC3E}">
        <p14:creationId xmlns:p14="http://schemas.microsoft.com/office/powerpoint/2010/main" val="62683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571500"/>
            <a:ext cx="8153401" cy="413179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58227" y="2434829"/>
            <a:ext cx="447675" cy="273844"/>
          </a:xfrm>
          <a:prstGeom prst="rect">
            <a:avLst/>
          </a:prstGeom>
        </p:spPr>
        <p:txBody>
          <a:bodyPr/>
          <a:lstStyle/>
          <a:p>
            <a:fld id="{68051914-3420-47AE-8FE1-FC0B5FC5CA24}" type="slidenum">
              <a:rPr lang="en-US" smtClean="0"/>
              <a:t>‹#›</a:t>
            </a:fld>
            <a:endParaRPr lang="en-US" dirty="0"/>
          </a:p>
        </p:txBody>
      </p:sp>
      <p:sp>
        <p:nvSpPr>
          <p:cNvPr id="8" name="Title 1"/>
          <p:cNvSpPr>
            <a:spLocks noGrp="1"/>
          </p:cNvSpPr>
          <p:nvPr>
            <p:ph type="title"/>
          </p:nvPr>
        </p:nvSpPr>
        <p:spPr>
          <a:xfrm>
            <a:off x="457200" y="0"/>
            <a:ext cx="8229600" cy="571500"/>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23949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4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836" y="0"/>
            <a:ext cx="916483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35133AD-4D8C-907A-9D1D-8EF9E1B08A1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964638" y="4872321"/>
            <a:ext cx="1067129" cy="224833"/>
          </a:xfrm>
          <a:prstGeom prst="rect">
            <a:avLst/>
          </a:prstGeom>
        </p:spPr>
      </p:pic>
      <p:sp>
        <p:nvSpPr>
          <p:cNvPr id="4" name="TextBox 3">
            <a:extLst>
              <a:ext uri="{FF2B5EF4-FFF2-40B4-BE49-F238E27FC236}">
                <a16:creationId xmlns:a16="http://schemas.microsoft.com/office/drawing/2014/main" id="{54C8048D-6CB4-B952-7A2C-8ADA21AFC4E9}"/>
              </a:ext>
            </a:extLst>
          </p:cNvPr>
          <p:cNvSpPr txBox="1"/>
          <p:nvPr userDrawn="1"/>
        </p:nvSpPr>
        <p:spPr>
          <a:xfrm>
            <a:off x="7044075" y="4853973"/>
            <a:ext cx="933031" cy="261610"/>
          </a:xfrm>
          <a:prstGeom prst="rect">
            <a:avLst/>
          </a:prstGeom>
          <a:noFill/>
        </p:spPr>
        <p:txBody>
          <a:bodyPr wrap="square" rtlCol="0">
            <a:spAutoFit/>
          </a:bodyPr>
          <a:lstStyle/>
          <a:p>
            <a:pPr algn="r"/>
            <a:r>
              <a:rPr lang="en-US" sz="1100" dirty="0">
                <a:solidFill>
                  <a:schemeClr val="bg1"/>
                </a:solidFill>
              </a:rPr>
              <a:t>©</a:t>
            </a:r>
          </a:p>
        </p:txBody>
      </p:sp>
    </p:spTree>
    <p:extLst>
      <p:ext uri="{BB962C8B-B14F-4D97-AF65-F5344CB8AC3E}">
        <p14:creationId xmlns:p14="http://schemas.microsoft.com/office/powerpoint/2010/main" val="308664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1"/>
          <p:cNvSpPr txBox="1">
            <a:spLocks noChangeArrowheads="1"/>
          </p:cNvSpPr>
          <p:nvPr userDrawn="1"/>
        </p:nvSpPr>
        <p:spPr bwMode="auto">
          <a:xfrm>
            <a:off x="2413001" y="2063751"/>
            <a:ext cx="43179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5400" dirty="0">
                <a:solidFill>
                  <a:schemeClr val="bg1"/>
                </a:solidFill>
                <a:latin typeface="Franklin Gothic Demi" pitchFamily="34" charset="0"/>
              </a:rPr>
              <a:t>Question</a:t>
            </a:r>
          </a:p>
        </p:txBody>
      </p:sp>
    </p:spTree>
    <p:extLst>
      <p:ext uri="{BB962C8B-B14F-4D97-AF65-F5344CB8AC3E}">
        <p14:creationId xmlns:p14="http://schemas.microsoft.com/office/powerpoint/2010/main" val="40802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image" Target="../media/image3.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2.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714375"/>
            <a:ext cx="82296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1" name="Picture 6"/>
          <p:cNvPicPr>
            <a:picLocks noChangeAspect="1"/>
          </p:cNvPicPr>
          <p:nvPr userDrawn="1"/>
        </p:nvPicPr>
        <p:blipFill>
          <a:blip r:embed="rId10">
            <a:extLst>
              <a:ext uri="{28A0092B-C50C-407E-A947-70E740481C1C}">
                <a14:useLocalDpi xmlns:a14="http://schemas.microsoft.com/office/drawing/2010/main" val="0"/>
              </a:ext>
            </a:extLst>
          </a:blip>
          <a:srcRect t="93657"/>
          <a:stretch>
            <a:fillRect/>
          </a:stretch>
        </p:blipFill>
        <p:spPr bwMode="auto">
          <a:xfrm>
            <a:off x="0" y="4818062"/>
            <a:ext cx="9144000" cy="32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8"/>
          <p:cNvSpPr txBox="1">
            <a:spLocks noChangeArrowheads="1"/>
          </p:cNvSpPr>
          <p:nvPr userDrawn="1"/>
        </p:nvSpPr>
        <p:spPr bwMode="auto">
          <a:xfrm>
            <a:off x="3864918" y="4841875"/>
            <a:ext cx="14141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1100" dirty="0">
                <a:solidFill>
                  <a:schemeClr val="bg1"/>
                </a:solidFill>
              </a:rPr>
              <a:t>training.novoco.com</a:t>
            </a:r>
          </a:p>
        </p:txBody>
      </p:sp>
      <p:sp>
        <p:nvSpPr>
          <p:cNvPr id="1033" name="TextBox 9" hidden="1"/>
          <p:cNvSpPr txBox="1">
            <a:spLocks noChangeArrowheads="1"/>
          </p:cNvSpPr>
          <p:nvPr userDrawn="1"/>
        </p:nvSpPr>
        <p:spPr bwMode="auto">
          <a:xfrm>
            <a:off x="1" y="4841875"/>
            <a:ext cx="19811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r>
              <a:rPr lang="en-US" altLang="en-US" sz="1100" dirty="0">
                <a:solidFill>
                  <a:schemeClr val="bg1"/>
                </a:solidFill>
              </a:rPr>
              <a:t>October</a:t>
            </a:r>
            <a:r>
              <a:rPr lang="en-US" altLang="en-US" sz="1100" baseline="0" dirty="0">
                <a:solidFill>
                  <a:schemeClr val="bg1"/>
                </a:solidFill>
              </a:rPr>
              <a:t> 16</a:t>
            </a:r>
            <a:r>
              <a:rPr lang="en-US" altLang="en-US" sz="1100" dirty="0">
                <a:solidFill>
                  <a:schemeClr val="bg1"/>
                </a:solidFill>
              </a:rPr>
              <a:t>, 2015</a:t>
            </a:r>
          </a:p>
        </p:txBody>
      </p:sp>
      <p:sp>
        <p:nvSpPr>
          <p:cNvPr id="8" name="TextBox 8" hidden="1"/>
          <p:cNvSpPr txBox="1">
            <a:spLocks noChangeArrowheads="1"/>
          </p:cNvSpPr>
          <p:nvPr userDrawn="1"/>
        </p:nvSpPr>
        <p:spPr bwMode="auto">
          <a:xfrm>
            <a:off x="31000" y="4841875"/>
            <a:ext cx="12618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l"/>
            <a:r>
              <a:rPr lang="en-US" altLang="en-US" sz="1100" dirty="0">
                <a:solidFill>
                  <a:schemeClr val="bg1"/>
                </a:solidFill>
              </a:rPr>
              <a:t>October 16, 2015</a:t>
            </a:r>
          </a:p>
        </p:txBody>
      </p:sp>
      <p:pic>
        <p:nvPicPr>
          <p:cNvPr id="9" name="Picture 8"/>
          <p:cNvPicPr>
            <a:picLocks noChangeAspect="1"/>
          </p:cNvPicPr>
          <p:nvPr userDrawn="1"/>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964638" y="4872321"/>
            <a:ext cx="1067129" cy="224833"/>
          </a:xfrm>
          <a:prstGeom prst="rect">
            <a:avLst/>
          </a:prstGeom>
        </p:spPr>
      </p:pic>
      <p:sp>
        <p:nvSpPr>
          <p:cNvPr id="10" name="TextBox 9"/>
          <p:cNvSpPr txBox="1"/>
          <p:nvPr userDrawn="1"/>
        </p:nvSpPr>
        <p:spPr>
          <a:xfrm>
            <a:off x="7044075" y="4853973"/>
            <a:ext cx="933031" cy="261610"/>
          </a:xfrm>
          <a:prstGeom prst="rect">
            <a:avLst/>
          </a:prstGeom>
          <a:noFill/>
        </p:spPr>
        <p:txBody>
          <a:bodyPr wrap="square" rtlCol="0">
            <a:spAutoFit/>
          </a:bodyPr>
          <a:lstStyle/>
          <a:p>
            <a:pPr algn="r"/>
            <a:r>
              <a:rPr lang="en-US" sz="1100" dirty="0">
                <a:solidFill>
                  <a:schemeClr val="bg1"/>
                </a:solidFill>
              </a:rPr>
              <a:t>©</a:t>
            </a:r>
          </a:p>
        </p:txBody>
      </p:sp>
    </p:spTree>
  </p:cSld>
  <p:clrMap bg1="lt1" tx1="dk1" bg2="lt2" tx2="dk2" accent1="accent1" accent2="accent2" accent3="accent3" accent4="accent4" accent5="accent5" accent6="accent6" hlink="hlink" folHlink="folHlink"/>
  <p:sldLayoutIdLst>
    <p:sldLayoutId id="2147483720" r:id="rId1"/>
    <p:sldLayoutId id="2147483784" r:id="rId2"/>
    <p:sldLayoutId id="2147483724" r:id="rId3"/>
    <p:sldLayoutId id="2147483725" r:id="rId4"/>
    <p:sldLayoutId id="2147483805" r:id="rId5"/>
    <p:sldLayoutId id="2147483807" r:id="rId6"/>
    <p:sldLayoutId id="2147483781" r:id="rId7"/>
    <p:sldLayoutId id="2147483806" r:id="rId8"/>
  </p:sldLayoutIdLst>
  <p:hf sldNum="0" hdr="0" ftr="0" dt="0"/>
  <p:txStyles>
    <p:titleStyle>
      <a:lvl1pPr algn="ctr" rtl="0" fontAlgn="base">
        <a:spcBef>
          <a:spcPct val="0"/>
        </a:spcBef>
        <a:spcAft>
          <a:spcPct val="0"/>
        </a:spcAft>
        <a:defRPr lang="en-US" sz="2400" kern="1200" dirty="0">
          <a:solidFill>
            <a:srgbClr val="404040"/>
          </a:solidFill>
          <a:latin typeface="+mj-lt"/>
          <a:ea typeface="+mj-ea"/>
          <a:cs typeface="+mj-cs"/>
        </a:defRPr>
      </a:lvl1pPr>
      <a:lvl2pPr algn="l" rtl="0" fontAlgn="base">
        <a:spcBef>
          <a:spcPct val="0"/>
        </a:spcBef>
        <a:spcAft>
          <a:spcPct val="0"/>
        </a:spcAft>
        <a:defRPr sz="2400">
          <a:solidFill>
            <a:srgbClr val="404040"/>
          </a:solidFill>
          <a:latin typeface="Franklin Gothic Demi" pitchFamily="34" charset="0"/>
        </a:defRPr>
      </a:lvl2pPr>
      <a:lvl3pPr algn="l" rtl="0" fontAlgn="base">
        <a:spcBef>
          <a:spcPct val="0"/>
        </a:spcBef>
        <a:spcAft>
          <a:spcPct val="0"/>
        </a:spcAft>
        <a:defRPr sz="2400">
          <a:solidFill>
            <a:srgbClr val="404040"/>
          </a:solidFill>
          <a:latin typeface="Franklin Gothic Demi" pitchFamily="34" charset="0"/>
        </a:defRPr>
      </a:lvl3pPr>
      <a:lvl4pPr algn="l" rtl="0" fontAlgn="base">
        <a:spcBef>
          <a:spcPct val="0"/>
        </a:spcBef>
        <a:spcAft>
          <a:spcPct val="0"/>
        </a:spcAft>
        <a:defRPr sz="2400">
          <a:solidFill>
            <a:srgbClr val="404040"/>
          </a:solidFill>
          <a:latin typeface="Franklin Gothic Demi" pitchFamily="34" charset="0"/>
        </a:defRPr>
      </a:lvl4pPr>
      <a:lvl5pPr algn="l" rtl="0" fontAlgn="base">
        <a:spcBef>
          <a:spcPct val="0"/>
        </a:spcBef>
        <a:spcAft>
          <a:spcPct val="0"/>
        </a:spcAft>
        <a:defRPr sz="2400">
          <a:solidFill>
            <a:srgbClr val="404040"/>
          </a:solidFill>
          <a:latin typeface="Franklin Gothic Demi" pitchFamily="34" charset="0"/>
        </a:defRPr>
      </a:lvl5pPr>
      <a:lvl6pPr marL="457200" algn="l" rtl="0" fontAlgn="base">
        <a:spcBef>
          <a:spcPct val="0"/>
        </a:spcBef>
        <a:spcAft>
          <a:spcPct val="0"/>
        </a:spcAft>
        <a:defRPr sz="2400">
          <a:solidFill>
            <a:srgbClr val="404040"/>
          </a:solidFill>
          <a:latin typeface="Franklin Gothic Demi" pitchFamily="34" charset="0"/>
        </a:defRPr>
      </a:lvl6pPr>
      <a:lvl7pPr marL="914400" algn="l" rtl="0" fontAlgn="base">
        <a:spcBef>
          <a:spcPct val="0"/>
        </a:spcBef>
        <a:spcAft>
          <a:spcPct val="0"/>
        </a:spcAft>
        <a:defRPr sz="2400">
          <a:solidFill>
            <a:srgbClr val="404040"/>
          </a:solidFill>
          <a:latin typeface="Franklin Gothic Demi" pitchFamily="34" charset="0"/>
        </a:defRPr>
      </a:lvl7pPr>
      <a:lvl8pPr marL="1371600" algn="l" rtl="0" fontAlgn="base">
        <a:spcBef>
          <a:spcPct val="0"/>
        </a:spcBef>
        <a:spcAft>
          <a:spcPct val="0"/>
        </a:spcAft>
        <a:defRPr sz="2400">
          <a:solidFill>
            <a:srgbClr val="404040"/>
          </a:solidFill>
          <a:latin typeface="Franklin Gothic Demi" pitchFamily="34" charset="0"/>
        </a:defRPr>
      </a:lvl8pPr>
      <a:lvl9pPr marL="1828800" algn="l" rtl="0" fontAlgn="base">
        <a:spcBef>
          <a:spcPct val="0"/>
        </a:spcBef>
        <a:spcAft>
          <a:spcPct val="0"/>
        </a:spcAft>
        <a:defRPr sz="2400">
          <a:solidFill>
            <a:srgbClr val="404040"/>
          </a:solidFill>
          <a:latin typeface="Franklin Gothic Demi" pitchFamily="34" charset="0"/>
        </a:defRPr>
      </a:lvl9pPr>
    </p:titleStyle>
    <p:bodyStyle>
      <a:lvl1pPr marL="342900" indent="-342900" algn="l" rtl="0" fontAlgn="base">
        <a:spcBef>
          <a:spcPct val="20000"/>
        </a:spcBef>
        <a:spcAft>
          <a:spcPct val="0"/>
        </a:spcAft>
        <a:buFont typeface="Arial" charset="0"/>
        <a:buChar char="•"/>
        <a:defRPr lang="en-US" sz="2400" kern="1200" dirty="0">
          <a:solidFill>
            <a:srgbClr val="404040"/>
          </a:solidFill>
          <a:latin typeface="+mn-lt"/>
          <a:ea typeface="+mn-ea"/>
          <a:cs typeface="+mn-cs"/>
        </a:defRPr>
      </a:lvl1pPr>
      <a:lvl2pPr marL="742950" indent="-285750" algn="l" rtl="0" fontAlgn="base">
        <a:spcBef>
          <a:spcPct val="20000"/>
        </a:spcBef>
        <a:spcAft>
          <a:spcPct val="0"/>
        </a:spcAft>
        <a:buFont typeface="Arial" charset="0"/>
        <a:buChar char="–"/>
        <a:defRPr lang="en-US" sz="2000" kern="1200" dirty="0">
          <a:solidFill>
            <a:srgbClr val="404040"/>
          </a:solidFill>
          <a:latin typeface="+mn-lt"/>
          <a:ea typeface="+mn-ea"/>
          <a:cs typeface="+mn-cs"/>
        </a:defRPr>
      </a:lvl2pPr>
      <a:lvl3pPr marL="1143000" indent="-228600" algn="l" rtl="0" fontAlgn="base">
        <a:spcBef>
          <a:spcPct val="20000"/>
        </a:spcBef>
        <a:spcAft>
          <a:spcPct val="0"/>
        </a:spcAft>
        <a:buFont typeface="Arial" charset="0"/>
        <a:buChar char="•"/>
        <a:defRPr lang="en-US" sz="2000" kern="1200" dirty="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lang="en-US" sz="2000" kern="1200" dirty="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lang="en-US" sz="2000" kern="1200" dirty="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hidden="1"/>
          <p:cNvPicPr>
            <a:picLocks noChangeAspect="1" noChangeArrowheads="1"/>
          </p:cNvPicPr>
          <p:nvPr/>
        </p:nvPicPr>
        <p:blipFill>
          <a:blip r:embed="rId6">
            <a:extLst>
              <a:ext uri="{28A0092B-C50C-407E-A947-70E740481C1C}">
                <a14:useLocalDpi xmlns:a14="http://schemas.microsoft.com/office/drawing/2010/main" val="0"/>
              </a:ext>
            </a:extLst>
          </a:blip>
          <a:srcRect t="27719" r="9206" b="65392"/>
          <a:stretch>
            <a:fillRect/>
          </a:stretch>
        </p:blipFill>
        <p:spPr bwMode="auto">
          <a:xfrm>
            <a:off x="0" y="1"/>
            <a:ext cx="39163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itle Placeholder 1"/>
          <p:cNvSpPr>
            <a:spLocks noGrp="1"/>
          </p:cNvSpPr>
          <p:nvPr>
            <p:ph type="title"/>
          </p:nvPr>
        </p:nvSpPr>
        <p:spPr bwMode="auto">
          <a:xfrm>
            <a:off x="457200" y="330201"/>
            <a:ext cx="8229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dirty="0"/>
              <a:t>June 16, 2015</a:t>
            </a:r>
          </a:p>
        </p:txBody>
      </p:sp>
      <p:pic>
        <p:nvPicPr>
          <p:cNvPr id="2056" name="Picture 40"/>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514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hidden="1"/>
          <p:cNvSpPr txBox="1">
            <a:spLocks noChangeArrowheads="1"/>
          </p:cNvSpPr>
          <p:nvPr userDrawn="1"/>
        </p:nvSpPr>
        <p:spPr bwMode="auto">
          <a:xfrm>
            <a:off x="1" y="4841875"/>
            <a:ext cx="19811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r>
              <a:rPr lang="en-US" altLang="en-US" sz="1100" dirty="0">
                <a:solidFill>
                  <a:schemeClr val="bg1"/>
                </a:solidFill>
              </a:rPr>
              <a:t>October</a:t>
            </a:r>
            <a:r>
              <a:rPr lang="en-US" altLang="en-US" sz="1100" baseline="0" dirty="0">
                <a:solidFill>
                  <a:schemeClr val="bg1"/>
                </a:solidFill>
              </a:rPr>
              <a:t> 16</a:t>
            </a:r>
            <a:r>
              <a:rPr lang="en-US" altLang="en-US" sz="1100" dirty="0">
                <a:solidFill>
                  <a:schemeClr val="bg1"/>
                </a:solidFill>
              </a:rPr>
              <a:t>, 2015</a:t>
            </a:r>
          </a:p>
        </p:txBody>
      </p:sp>
      <p:sp>
        <p:nvSpPr>
          <p:cNvPr id="13" name="TextBox 8"/>
          <p:cNvSpPr txBox="1">
            <a:spLocks noChangeArrowheads="1"/>
          </p:cNvSpPr>
          <p:nvPr userDrawn="1"/>
        </p:nvSpPr>
        <p:spPr bwMode="auto">
          <a:xfrm>
            <a:off x="3864918" y="4841875"/>
            <a:ext cx="14141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1100" dirty="0">
                <a:solidFill>
                  <a:schemeClr val="bg1"/>
                </a:solidFill>
              </a:rPr>
              <a:t>training.novoco.com</a:t>
            </a:r>
          </a:p>
        </p:txBody>
      </p:sp>
      <p:pic>
        <p:nvPicPr>
          <p:cNvPr id="14" name="Picture 13"/>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964638" y="4872321"/>
            <a:ext cx="1067129" cy="224833"/>
          </a:xfrm>
          <a:prstGeom prst="rect">
            <a:avLst/>
          </a:prstGeom>
        </p:spPr>
      </p:pic>
      <p:sp>
        <p:nvSpPr>
          <p:cNvPr id="15" name="TextBox 14"/>
          <p:cNvSpPr txBox="1"/>
          <p:nvPr userDrawn="1"/>
        </p:nvSpPr>
        <p:spPr>
          <a:xfrm>
            <a:off x="7044075" y="4853973"/>
            <a:ext cx="933031" cy="261610"/>
          </a:xfrm>
          <a:prstGeom prst="rect">
            <a:avLst/>
          </a:prstGeom>
          <a:noFill/>
        </p:spPr>
        <p:txBody>
          <a:bodyPr wrap="square" rtlCol="0">
            <a:spAutoFit/>
          </a:bodyPr>
          <a:lstStyle/>
          <a:p>
            <a:pPr algn="r"/>
            <a:r>
              <a:rPr lang="en-US" sz="1100" dirty="0">
                <a:solidFill>
                  <a:schemeClr val="bg1"/>
                </a:solidFill>
              </a:rPr>
              <a:t>©</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85" r:id="rId4"/>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Demi" pitchFamily="34" charset="0"/>
        </a:defRPr>
      </a:lvl2pPr>
      <a:lvl3pPr algn="ctr" rtl="0" fontAlgn="base">
        <a:spcBef>
          <a:spcPct val="0"/>
        </a:spcBef>
        <a:spcAft>
          <a:spcPct val="0"/>
        </a:spcAft>
        <a:defRPr sz="4400">
          <a:solidFill>
            <a:schemeClr val="tx1"/>
          </a:solidFill>
          <a:latin typeface="Franklin Gothic Demi" pitchFamily="34" charset="0"/>
        </a:defRPr>
      </a:lvl3pPr>
      <a:lvl4pPr algn="ctr" rtl="0" fontAlgn="base">
        <a:spcBef>
          <a:spcPct val="0"/>
        </a:spcBef>
        <a:spcAft>
          <a:spcPct val="0"/>
        </a:spcAft>
        <a:defRPr sz="4400">
          <a:solidFill>
            <a:schemeClr val="tx1"/>
          </a:solidFill>
          <a:latin typeface="Franklin Gothic Demi" pitchFamily="34" charset="0"/>
        </a:defRPr>
      </a:lvl4pPr>
      <a:lvl5pPr algn="ctr" rtl="0" fontAlgn="base">
        <a:spcBef>
          <a:spcPct val="0"/>
        </a:spcBef>
        <a:spcAft>
          <a:spcPct val="0"/>
        </a:spcAft>
        <a:defRPr sz="4400">
          <a:solidFill>
            <a:schemeClr val="tx1"/>
          </a:solidFill>
          <a:latin typeface="Franklin Gothic Demi" pitchFamily="34" charset="0"/>
        </a:defRPr>
      </a:lvl5pPr>
      <a:lvl6pPr marL="457200" algn="ctr" rtl="0" fontAlgn="base">
        <a:spcBef>
          <a:spcPct val="0"/>
        </a:spcBef>
        <a:spcAft>
          <a:spcPct val="0"/>
        </a:spcAft>
        <a:defRPr sz="4400">
          <a:solidFill>
            <a:schemeClr val="tx1"/>
          </a:solidFill>
          <a:latin typeface="Franklin Gothic Demi" pitchFamily="34" charset="0"/>
        </a:defRPr>
      </a:lvl6pPr>
      <a:lvl7pPr marL="914400" algn="ctr" rtl="0" fontAlgn="base">
        <a:spcBef>
          <a:spcPct val="0"/>
        </a:spcBef>
        <a:spcAft>
          <a:spcPct val="0"/>
        </a:spcAft>
        <a:defRPr sz="4400">
          <a:solidFill>
            <a:schemeClr val="tx1"/>
          </a:solidFill>
          <a:latin typeface="Franklin Gothic Demi" pitchFamily="34" charset="0"/>
        </a:defRPr>
      </a:lvl7pPr>
      <a:lvl8pPr marL="1371600" algn="ctr" rtl="0" fontAlgn="base">
        <a:spcBef>
          <a:spcPct val="0"/>
        </a:spcBef>
        <a:spcAft>
          <a:spcPct val="0"/>
        </a:spcAft>
        <a:defRPr sz="4400">
          <a:solidFill>
            <a:schemeClr val="tx1"/>
          </a:solidFill>
          <a:latin typeface="Franklin Gothic Demi" pitchFamily="34" charset="0"/>
        </a:defRPr>
      </a:lvl8pPr>
      <a:lvl9pPr marL="1828800" algn="ctr" rtl="0" fontAlgn="base">
        <a:spcBef>
          <a:spcPct val="0"/>
        </a:spcBef>
        <a:spcAft>
          <a:spcPct val="0"/>
        </a:spcAft>
        <a:defRPr sz="4400">
          <a:solidFill>
            <a:schemeClr val="tx1"/>
          </a:solidFill>
          <a:latin typeface="Franklin Gothic Dem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hidden="1"/>
          <p:cNvPicPr>
            <a:picLocks noChangeAspect="1" noChangeArrowheads="1"/>
          </p:cNvPicPr>
          <p:nvPr/>
        </p:nvPicPr>
        <p:blipFill>
          <a:blip r:embed="rId5">
            <a:extLst>
              <a:ext uri="{28A0092B-C50C-407E-A947-70E740481C1C}">
                <a14:useLocalDpi xmlns:a14="http://schemas.microsoft.com/office/drawing/2010/main" val="0"/>
              </a:ext>
            </a:extLst>
          </a:blip>
          <a:srcRect t="27719" r="9206" b="65392"/>
          <a:stretch>
            <a:fillRect/>
          </a:stretch>
        </p:blipFill>
        <p:spPr bwMode="auto">
          <a:xfrm>
            <a:off x="1" y="1"/>
            <a:ext cx="39163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itle Placeholder 1"/>
          <p:cNvSpPr>
            <a:spLocks noGrp="1"/>
          </p:cNvSpPr>
          <p:nvPr>
            <p:ph type="title"/>
          </p:nvPr>
        </p:nvSpPr>
        <p:spPr bwMode="auto">
          <a:xfrm>
            <a:off x="457200" y="330201"/>
            <a:ext cx="8229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3761" tIns="56880" rIns="113761" bIns="5688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3761" tIns="56880" rIns="113761" bIns="568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113761" tIns="56880" rIns="113761" bIns="56880" rtlCol="0" anchor="ctr"/>
          <a:lstStyle>
            <a:lvl1pPr algn="r" fontAlgn="auto">
              <a:spcBef>
                <a:spcPts val="0"/>
              </a:spcBef>
              <a:spcAft>
                <a:spcPts val="0"/>
              </a:spcAft>
              <a:defRPr sz="1205" smtClean="0">
                <a:solidFill>
                  <a:schemeClr val="tx1">
                    <a:tint val="75000"/>
                  </a:schemeClr>
                </a:solidFill>
                <a:latin typeface="+mn-lt"/>
                <a:cs typeface="+mn-cs"/>
              </a:defRPr>
            </a:lvl1pPr>
          </a:lstStyle>
          <a:p>
            <a:pPr>
              <a:defRPr/>
            </a:pPr>
            <a:fld id="{77E16FB8-97EB-41AE-8F79-C57F46AEBBAA}" type="slidenum">
              <a:rPr lang="en-US"/>
              <a:pPr>
                <a:defRPr/>
              </a:pPr>
              <a:t>‹#›</a:t>
            </a:fld>
            <a:endParaRPr lang="en-US" dirty="0"/>
          </a:p>
        </p:txBody>
      </p:sp>
      <p:pic>
        <p:nvPicPr>
          <p:cNvPr id="2056" name="Picture 4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334" y="0"/>
            <a:ext cx="9188667" cy="51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964638" y="4872321"/>
            <a:ext cx="1067129" cy="224833"/>
          </a:xfrm>
          <a:prstGeom prst="rect">
            <a:avLst/>
          </a:prstGeom>
        </p:spPr>
      </p:pic>
      <p:sp>
        <p:nvSpPr>
          <p:cNvPr id="11" name="TextBox 10"/>
          <p:cNvSpPr txBox="1"/>
          <p:nvPr userDrawn="1"/>
        </p:nvSpPr>
        <p:spPr>
          <a:xfrm>
            <a:off x="7044075" y="4853973"/>
            <a:ext cx="933031" cy="261610"/>
          </a:xfrm>
          <a:prstGeom prst="rect">
            <a:avLst/>
          </a:prstGeom>
          <a:noFill/>
        </p:spPr>
        <p:txBody>
          <a:bodyPr wrap="square" rtlCol="0">
            <a:spAutoFit/>
          </a:bodyPr>
          <a:lstStyle/>
          <a:p>
            <a:pPr algn="r"/>
            <a:r>
              <a:rPr lang="en-US" sz="1100" dirty="0">
                <a:solidFill>
                  <a:schemeClr val="bg1"/>
                </a:solidFill>
              </a:rPr>
              <a:t>©</a:t>
            </a:r>
          </a:p>
        </p:txBody>
      </p:sp>
      <p:sp>
        <p:nvSpPr>
          <p:cNvPr id="12" name="TextBox 8"/>
          <p:cNvSpPr txBox="1">
            <a:spLocks noChangeArrowheads="1"/>
          </p:cNvSpPr>
          <p:nvPr userDrawn="1"/>
        </p:nvSpPr>
        <p:spPr bwMode="auto">
          <a:xfrm>
            <a:off x="3864917" y="4841875"/>
            <a:ext cx="14141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1100" dirty="0">
                <a:solidFill>
                  <a:schemeClr val="bg1"/>
                </a:solidFill>
              </a:rPr>
              <a:t>training.novoco.com</a:t>
            </a:r>
          </a:p>
        </p:txBody>
      </p:sp>
    </p:spTree>
    <p:extLst>
      <p:ext uri="{BB962C8B-B14F-4D97-AF65-F5344CB8AC3E}">
        <p14:creationId xmlns:p14="http://schemas.microsoft.com/office/powerpoint/2010/main" val="128017561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Lst>
  <p:txStyles>
    <p:titleStyle>
      <a:lvl1pPr algn="ctr" rtl="0" fontAlgn="base">
        <a:spcBef>
          <a:spcPct val="0"/>
        </a:spcBef>
        <a:spcAft>
          <a:spcPct val="0"/>
        </a:spcAft>
        <a:defRPr sz="4420" kern="1200">
          <a:solidFill>
            <a:schemeClr val="tx1"/>
          </a:solidFill>
          <a:latin typeface="+mj-lt"/>
          <a:ea typeface="+mj-ea"/>
          <a:cs typeface="+mj-cs"/>
        </a:defRPr>
      </a:lvl1pPr>
      <a:lvl2pPr algn="ctr" rtl="0" fontAlgn="base">
        <a:spcBef>
          <a:spcPct val="0"/>
        </a:spcBef>
        <a:spcAft>
          <a:spcPct val="0"/>
        </a:spcAft>
        <a:defRPr sz="4420">
          <a:solidFill>
            <a:schemeClr val="tx1"/>
          </a:solidFill>
          <a:latin typeface="Franklin Gothic Demi" pitchFamily="34" charset="0"/>
        </a:defRPr>
      </a:lvl2pPr>
      <a:lvl3pPr algn="ctr" rtl="0" fontAlgn="base">
        <a:spcBef>
          <a:spcPct val="0"/>
        </a:spcBef>
        <a:spcAft>
          <a:spcPct val="0"/>
        </a:spcAft>
        <a:defRPr sz="4420">
          <a:solidFill>
            <a:schemeClr val="tx1"/>
          </a:solidFill>
          <a:latin typeface="Franklin Gothic Demi" pitchFamily="34" charset="0"/>
        </a:defRPr>
      </a:lvl3pPr>
      <a:lvl4pPr algn="ctr" rtl="0" fontAlgn="base">
        <a:spcBef>
          <a:spcPct val="0"/>
        </a:spcBef>
        <a:spcAft>
          <a:spcPct val="0"/>
        </a:spcAft>
        <a:defRPr sz="4420">
          <a:solidFill>
            <a:schemeClr val="tx1"/>
          </a:solidFill>
          <a:latin typeface="Franklin Gothic Demi" pitchFamily="34" charset="0"/>
        </a:defRPr>
      </a:lvl4pPr>
      <a:lvl5pPr algn="ctr" rtl="0" fontAlgn="base">
        <a:spcBef>
          <a:spcPct val="0"/>
        </a:spcBef>
        <a:spcAft>
          <a:spcPct val="0"/>
        </a:spcAft>
        <a:defRPr sz="4420">
          <a:solidFill>
            <a:schemeClr val="tx1"/>
          </a:solidFill>
          <a:latin typeface="Franklin Gothic Demi" pitchFamily="34" charset="0"/>
        </a:defRPr>
      </a:lvl5pPr>
      <a:lvl6pPr marL="457090" algn="ctr" rtl="0" fontAlgn="base">
        <a:spcBef>
          <a:spcPct val="0"/>
        </a:spcBef>
        <a:spcAft>
          <a:spcPct val="0"/>
        </a:spcAft>
        <a:defRPr sz="4420">
          <a:solidFill>
            <a:schemeClr val="tx1"/>
          </a:solidFill>
          <a:latin typeface="Franklin Gothic Demi" pitchFamily="34" charset="0"/>
        </a:defRPr>
      </a:lvl6pPr>
      <a:lvl7pPr marL="914179" algn="ctr" rtl="0" fontAlgn="base">
        <a:spcBef>
          <a:spcPct val="0"/>
        </a:spcBef>
        <a:spcAft>
          <a:spcPct val="0"/>
        </a:spcAft>
        <a:defRPr sz="4420">
          <a:solidFill>
            <a:schemeClr val="tx1"/>
          </a:solidFill>
          <a:latin typeface="Franklin Gothic Demi" pitchFamily="34" charset="0"/>
        </a:defRPr>
      </a:lvl7pPr>
      <a:lvl8pPr marL="1371269" algn="ctr" rtl="0" fontAlgn="base">
        <a:spcBef>
          <a:spcPct val="0"/>
        </a:spcBef>
        <a:spcAft>
          <a:spcPct val="0"/>
        </a:spcAft>
        <a:defRPr sz="4420">
          <a:solidFill>
            <a:schemeClr val="tx1"/>
          </a:solidFill>
          <a:latin typeface="Franklin Gothic Demi" pitchFamily="34" charset="0"/>
        </a:defRPr>
      </a:lvl8pPr>
      <a:lvl9pPr marL="1828359" algn="ctr" rtl="0" fontAlgn="base">
        <a:spcBef>
          <a:spcPct val="0"/>
        </a:spcBef>
        <a:spcAft>
          <a:spcPct val="0"/>
        </a:spcAft>
        <a:defRPr sz="4420">
          <a:solidFill>
            <a:schemeClr val="tx1"/>
          </a:solidFill>
          <a:latin typeface="Franklin Gothic Demi" pitchFamily="34" charset="0"/>
        </a:defRPr>
      </a:lvl9pPr>
    </p:titleStyle>
    <p:bodyStyle>
      <a:lvl1pPr marL="342817" indent="-342817" algn="l" rtl="0" fontAlgn="base">
        <a:spcBef>
          <a:spcPct val="20000"/>
        </a:spcBef>
        <a:spcAft>
          <a:spcPct val="0"/>
        </a:spcAft>
        <a:buFont typeface="Arial" charset="0"/>
        <a:buChar char="•"/>
        <a:defRPr sz="3214" kern="1200">
          <a:solidFill>
            <a:schemeClr val="tx1"/>
          </a:solidFill>
          <a:latin typeface="+mn-lt"/>
          <a:ea typeface="+mn-ea"/>
          <a:cs typeface="+mn-cs"/>
        </a:defRPr>
      </a:lvl1pPr>
      <a:lvl2pPr marL="742771" indent="-285681" algn="l" rtl="0" fontAlgn="base">
        <a:spcBef>
          <a:spcPct val="20000"/>
        </a:spcBef>
        <a:spcAft>
          <a:spcPct val="0"/>
        </a:spcAft>
        <a:buFont typeface="Arial" charset="0"/>
        <a:buChar char="–"/>
        <a:defRPr sz="2813" kern="1200">
          <a:solidFill>
            <a:schemeClr val="tx1"/>
          </a:solidFill>
          <a:latin typeface="+mn-lt"/>
          <a:ea typeface="+mn-ea"/>
          <a:cs typeface="+mn-cs"/>
        </a:defRPr>
      </a:lvl2pPr>
      <a:lvl3pPr marL="1142724" indent="-228545" algn="l" rtl="0" fontAlgn="base">
        <a:spcBef>
          <a:spcPct val="20000"/>
        </a:spcBef>
        <a:spcAft>
          <a:spcPct val="0"/>
        </a:spcAft>
        <a:buFont typeface="Arial" charset="0"/>
        <a:buChar char="•"/>
        <a:defRPr sz="2411" kern="1200">
          <a:solidFill>
            <a:schemeClr val="tx1"/>
          </a:solidFill>
          <a:latin typeface="+mn-lt"/>
          <a:ea typeface="+mn-ea"/>
          <a:cs typeface="+mn-cs"/>
        </a:defRPr>
      </a:lvl3pPr>
      <a:lvl4pPr marL="1599814" indent="-228545" algn="l" rtl="0" fontAlgn="base">
        <a:spcBef>
          <a:spcPct val="20000"/>
        </a:spcBef>
        <a:spcAft>
          <a:spcPct val="0"/>
        </a:spcAft>
        <a:buFont typeface="Arial" charset="0"/>
        <a:buChar char="–"/>
        <a:defRPr sz="2009" kern="1200">
          <a:solidFill>
            <a:schemeClr val="tx1"/>
          </a:solidFill>
          <a:latin typeface="+mn-lt"/>
          <a:ea typeface="+mn-ea"/>
          <a:cs typeface="+mn-cs"/>
        </a:defRPr>
      </a:lvl4pPr>
      <a:lvl5pPr marL="2056903" indent="-228545" algn="l" rtl="0" fontAlgn="base">
        <a:spcBef>
          <a:spcPct val="20000"/>
        </a:spcBef>
        <a:spcAft>
          <a:spcPct val="0"/>
        </a:spcAft>
        <a:buFont typeface="Arial" charset="0"/>
        <a:buChar char="»"/>
        <a:defRPr sz="2009" kern="1200">
          <a:solidFill>
            <a:schemeClr val="tx1"/>
          </a:solidFill>
          <a:latin typeface="+mn-lt"/>
          <a:ea typeface="+mn-ea"/>
          <a:cs typeface="+mn-cs"/>
        </a:defRPr>
      </a:lvl5pPr>
      <a:lvl6pPr marL="2513993" indent="-228545" algn="l" defTabSz="914179" rtl="0" eaLnBrk="1" latinLnBrk="0" hangingPunct="1">
        <a:spcBef>
          <a:spcPct val="20000"/>
        </a:spcBef>
        <a:buFont typeface="Arial" pitchFamily="34" charset="0"/>
        <a:buChar char="•"/>
        <a:defRPr sz="2009" kern="1200">
          <a:solidFill>
            <a:schemeClr val="tx1"/>
          </a:solidFill>
          <a:latin typeface="+mn-lt"/>
          <a:ea typeface="+mn-ea"/>
          <a:cs typeface="+mn-cs"/>
        </a:defRPr>
      </a:lvl6pPr>
      <a:lvl7pPr marL="2971083" indent="-228545" algn="l" defTabSz="914179" rtl="0" eaLnBrk="1" latinLnBrk="0" hangingPunct="1">
        <a:spcBef>
          <a:spcPct val="20000"/>
        </a:spcBef>
        <a:buFont typeface="Arial" pitchFamily="34" charset="0"/>
        <a:buChar char="•"/>
        <a:defRPr sz="2009" kern="1200">
          <a:solidFill>
            <a:schemeClr val="tx1"/>
          </a:solidFill>
          <a:latin typeface="+mn-lt"/>
          <a:ea typeface="+mn-ea"/>
          <a:cs typeface="+mn-cs"/>
        </a:defRPr>
      </a:lvl7pPr>
      <a:lvl8pPr marL="3428173" indent="-228545" algn="l" defTabSz="914179" rtl="0" eaLnBrk="1" latinLnBrk="0" hangingPunct="1">
        <a:spcBef>
          <a:spcPct val="20000"/>
        </a:spcBef>
        <a:buFont typeface="Arial" pitchFamily="34" charset="0"/>
        <a:buChar char="•"/>
        <a:defRPr sz="2009" kern="1200">
          <a:solidFill>
            <a:schemeClr val="tx1"/>
          </a:solidFill>
          <a:latin typeface="+mn-lt"/>
          <a:ea typeface="+mn-ea"/>
          <a:cs typeface="+mn-cs"/>
        </a:defRPr>
      </a:lvl8pPr>
      <a:lvl9pPr marL="3885262" indent="-228545" algn="l" defTabSz="914179" rtl="0" eaLnBrk="1" latinLnBrk="0" hangingPunct="1">
        <a:spcBef>
          <a:spcPct val="20000"/>
        </a:spcBef>
        <a:buFont typeface="Arial" pitchFamily="34" charset="0"/>
        <a:buChar char="•"/>
        <a:defRPr sz="2009" kern="1200">
          <a:solidFill>
            <a:schemeClr val="tx1"/>
          </a:solidFill>
          <a:latin typeface="+mn-lt"/>
          <a:ea typeface="+mn-ea"/>
          <a:cs typeface="+mn-cs"/>
        </a:defRPr>
      </a:lvl9pPr>
    </p:bodyStyle>
    <p:otherStyle>
      <a:defPPr>
        <a:defRPr lang="en-US"/>
      </a:defPPr>
      <a:lvl1pPr marL="0" algn="l" defTabSz="914179" rtl="0" eaLnBrk="1" latinLnBrk="0" hangingPunct="1">
        <a:defRPr sz="1768" kern="1200">
          <a:solidFill>
            <a:schemeClr val="tx1"/>
          </a:solidFill>
          <a:latin typeface="+mn-lt"/>
          <a:ea typeface="+mn-ea"/>
          <a:cs typeface="+mn-cs"/>
        </a:defRPr>
      </a:lvl1pPr>
      <a:lvl2pPr marL="457090" algn="l" defTabSz="914179" rtl="0" eaLnBrk="1" latinLnBrk="0" hangingPunct="1">
        <a:defRPr sz="1768" kern="1200">
          <a:solidFill>
            <a:schemeClr val="tx1"/>
          </a:solidFill>
          <a:latin typeface="+mn-lt"/>
          <a:ea typeface="+mn-ea"/>
          <a:cs typeface="+mn-cs"/>
        </a:defRPr>
      </a:lvl2pPr>
      <a:lvl3pPr marL="914179" algn="l" defTabSz="914179" rtl="0" eaLnBrk="1" latinLnBrk="0" hangingPunct="1">
        <a:defRPr sz="1768" kern="1200">
          <a:solidFill>
            <a:schemeClr val="tx1"/>
          </a:solidFill>
          <a:latin typeface="+mn-lt"/>
          <a:ea typeface="+mn-ea"/>
          <a:cs typeface="+mn-cs"/>
        </a:defRPr>
      </a:lvl3pPr>
      <a:lvl4pPr marL="1371269" algn="l" defTabSz="914179" rtl="0" eaLnBrk="1" latinLnBrk="0" hangingPunct="1">
        <a:defRPr sz="1768" kern="1200">
          <a:solidFill>
            <a:schemeClr val="tx1"/>
          </a:solidFill>
          <a:latin typeface="+mn-lt"/>
          <a:ea typeface="+mn-ea"/>
          <a:cs typeface="+mn-cs"/>
        </a:defRPr>
      </a:lvl4pPr>
      <a:lvl5pPr marL="1828359" algn="l" defTabSz="914179" rtl="0" eaLnBrk="1" latinLnBrk="0" hangingPunct="1">
        <a:defRPr sz="1768" kern="1200">
          <a:solidFill>
            <a:schemeClr val="tx1"/>
          </a:solidFill>
          <a:latin typeface="+mn-lt"/>
          <a:ea typeface="+mn-ea"/>
          <a:cs typeface="+mn-cs"/>
        </a:defRPr>
      </a:lvl5pPr>
      <a:lvl6pPr marL="2285449" algn="l" defTabSz="914179" rtl="0" eaLnBrk="1" latinLnBrk="0" hangingPunct="1">
        <a:defRPr sz="1768" kern="1200">
          <a:solidFill>
            <a:schemeClr val="tx1"/>
          </a:solidFill>
          <a:latin typeface="+mn-lt"/>
          <a:ea typeface="+mn-ea"/>
          <a:cs typeface="+mn-cs"/>
        </a:defRPr>
      </a:lvl6pPr>
      <a:lvl7pPr marL="2742538" algn="l" defTabSz="914179" rtl="0" eaLnBrk="1" latinLnBrk="0" hangingPunct="1">
        <a:defRPr sz="1768" kern="1200">
          <a:solidFill>
            <a:schemeClr val="tx1"/>
          </a:solidFill>
          <a:latin typeface="+mn-lt"/>
          <a:ea typeface="+mn-ea"/>
          <a:cs typeface="+mn-cs"/>
        </a:defRPr>
      </a:lvl7pPr>
      <a:lvl8pPr marL="3199628" algn="l" defTabSz="914179" rtl="0" eaLnBrk="1" latinLnBrk="0" hangingPunct="1">
        <a:defRPr sz="1768" kern="1200">
          <a:solidFill>
            <a:schemeClr val="tx1"/>
          </a:solidFill>
          <a:latin typeface="+mn-lt"/>
          <a:ea typeface="+mn-ea"/>
          <a:cs typeface="+mn-cs"/>
        </a:defRPr>
      </a:lvl8pPr>
      <a:lvl9pPr marL="3656718" algn="l" defTabSz="914179" rtl="0" eaLnBrk="1" latinLnBrk="0" hangingPunct="1">
        <a:defRPr sz="1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18" Type="http://schemas.microsoft.com/office/2007/relationships/hdphoto" Target="../media/hdphoto5.wdp"/><Relationship Id="rId3" Type="http://schemas.openxmlformats.org/officeDocument/2006/relationships/image" Target="../media/image23.png"/><Relationship Id="rId21" Type="http://schemas.microsoft.com/office/2007/relationships/hdphoto" Target="../media/hdphoto6.wdp"/><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1.png"/><Relationship Id="rId23" Type="http://schemas.microsoft.com/office/2007/relationships/hdphoto" Target="../media/hdphoto7.wdp"/><Relationship Id="rId10" Type="http://schemas.openxmlformats.org/officeDocument/2006/relationships/hyperlink" Target="https://teflpedia.com/Dress_code" TargetMode="External"/><Relationship Id="rId19" Type="http://schemas.openxmlformats.org/officeDocument/2006/relationships/hyperlink" Target="https://www.aliem.com/category/clinical/60-second-soapbox/" TargetMode="External"/><Relationship Id="rId4" Type="http://schemas.openxmlformats.org/officeDocument/2006/relationships/image" Target="../media/image24.png"/><Relationship Id="rId9" Type="http://schemas.microsoft.com/office/2007/relationships/hdphoto" Target="../media/hdphoto3.wdp"/><Relationship Id="rId14" Type="http://schemas.microsoft.com/office/2007/relationships/hdphoto" Target="../media/hdphoto4.wdp"/><Relationship Id="rId22"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18" Type="http://schemas.microsoft.com/office/2007/relationships/hdphoto" Target="../media/hdphoto5.wdp"/><Relationship Id="rId3" Type="http://schemas.openxmlformats.org/officeDocument/2006/relationships/image" Target="../media/image23.png"/><Relationship Id="rId21" Type="http://schemas.microsoft.com/office/2007/relationships/hdphoto" Target="../media/hdphoto6.wdp"/><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1.png"/><Relationship Id="rId23" Type="http://schemas.microsoft.com/office/2007/relationships/hdphoto" Target="../media/hdphoto7.wdp"/><Relationship Id="rId10" Type="http://schemas.openxmlformats.org/officeDocument/2006/relationships/hyperlink" Target="https://teflpedia.com/Dress_code" TargetMode="External"/><Relationship Id="rId19" Type="http://schemas.openxmlformats.org/officeDocument/2006/relationships/hyperlink" Target="https://www.aliem.com/category/clinical/60-second-soapbox/" TargetMode="External"/><Relationship Id="rId4" Type="http://schemas.openxmlformats.org/officeDocument/2006/relationships/image" Target="../media/image24.png"/><Relationship Id="rId9" Type="http://schemas.microsoft.com/office/2007/relationships/hdphoto" Target="../media/hdphoto3.wdp"/><Relationship Id="rId14" Type="http://schemas.microsoft.com/office/2007/relationships/hdphoto" Target="../media/hdphoto4.wdp"/><Relationship Id="rId22"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18" Type="http://schemas.microsoft.com/office/2007/relationships/hdphoto" Target="../media/hdphoto5.wdp"/><Relationship Id="rId3" Type="http://schemas.openxmlformats.org/officeDocument/2006/relationships/image" Target="../media/image23.png"/><Relationship Id="rId21" Type="http://schemas.microsoft.com/office/2007/relationships/hdphoto" Target="../media/hdphoto6.wdp"/><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1.png"/><Relationship Id="rId23" Type="http://schemas.microsoft.com/office/2007/relationships/hdphoto" Target="../media/hdphoto7.wdp"/><Relationship Id="rId10" Type="http://schemas.openxmlformats.org/officeDocument/2006/relationships/hyperlink" Target="https://teflpedia.com/Dress_code" TargetMode="External"/><Relationship Id="rId19" Type="http://schemas.openxmlformats.org/officeDocument/2006/relationships/hyperlink" Target="https://www.aliem.com/category/clinical/60-second-soapbox/" TargetMode="External"/><Relationship Id="rId4" Type="http://schemas.openxmlformats.org/officeDocument/2006/relationships/image" Target="../media/image24.png"/><Relationship Id="rId9" Type="http://schemas.microsoft.com/office/2007/relationships/hdphoto" Target="../media/hdphoto3.wdp"/><Relationship Id="rId14" Type="http://schemas.microsoft.com/office/2007/relationships/hdphoto" Target="../media/hdphoto4.wdp"/><Relationship Id="rId22"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18" Type="http://schemas.microsoft.com/office/2007/relationships/hdphoto" Target="../media/hdphoto5.wdp"/><Relationship Id="rId3" Type="http://schemas.openxmlformats.org/officeDocument/2006/relationships/image" Target="../media/image23.png"/><Relationship Id="rId21" Type="http://schemas.microsoft.com/office/2007/relationships/hdphoto" Target="../media/hdphoto6.wdp"/><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1.png"/><Relationship Id="rId23" Type="http://schemas.microsoft.com/office/2007/relationships/hdphoto" Target="../media/hdphoto7.wdp"/><Relationship Id="rId10" Type="http://schemas.openxmlformats.org/officeDocument/2006/relationships/hyperlink" Target="https://teflpedia.com/Dress_code" TargetMode="External"/><Relationship Id="rId19" Type="http://schemas.openxmlformats.org/officeDocument/2006/relationships/hyperlink" Target="https://www.aliem.com/category/clinical/60-second-soapbox/" TargetMode="External"/><Relationship Id="rId4" Type="http://schemas.openxmlformats.org/officeDocument/2006/relationships/image" Target="../media/image24.png"/><Relationship Id="rId9" Type="http://schemas.microsoft.com/office/2007/relationships/hdphoto" Target="../media/hdphoto3.wdp"/><Relationship Id="rId14" Type="http://schemas.microsoft.com/office/2007/relationships/hdphoto" Target="../media/hdphoto4.wdp"/><Relationship Id="rId22"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8.wdp"/><Relationship Id="rId4" Type="http://schemas.openxmlformats.org/officeDocument/2006/relationships/image" Target="../media/image42.png"/><Relationship Id="rId9"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4300" y="580164"/>
            <a:ext cx="9287447" cy="466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55434"/>
            <a:ext cx="9547227" cy="231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864920" y="4841875"/>
            <a:ext cx="1414169" cy="261610"/>
          </a:xfrm>
          <a:prstGeom prst="rect">
            <a:avLst/>
          </a:prstGeom>
          <a:noFill/>
        </p:spPr>
        <p:txBody>
          <a:bodyPr wrap="none">
            <a:spAutoFit/>
          </a:bodyPr>
          <a:lstStyle/>
          <a:p>
            <a:pPr algn="ctr" fontAlgn="auto">
              <a:spcBef>
                <a:spcPts val="0"/>
              </a:spcBef>
              <a:spcAft>
                <a:spcPts val="0"/>
              </a:spcAft>
              <a:defRPr/>
            </a:pPr>
            <a:r>
              <a:rPr lang="en-US" sz="1100" dirty="0">
                <a:solidFill>
                  <a:schemeClr val="bg1">
                    <a:lumMod val="50000"/>
                  </a:schemeClr>
                </a:solidFill>
                <a:latin typeface="+mn-lt"/>
                <a:cs typeface="+mn-cs"/>
              </a:rPr>
              <a:t>training.novoco.com</a:t>
            </a:r>
            <a:endParaRPr lang="en-US" sz="1100" dirty="0">
              <a:solidFill>
                <a:schemeClr val="accent1"/>
              </a:solidFill>
              <a:latin typeface="+mn-lt"/>
              <a:cs typeface="+mn-cs"/>
            </a:endParaRPr>
          </a:p>
        </p:txBody>
      </p:sp>
      <p:grpSp>
        <p:nvGrpSpPr>
          <p:cNvPr id="6151" name="Group 27"/>
          <p:cNvGrpSpPr>
            <a:grpSpLocks/>
          </p:cNvGrpSpPr>
          <p:nvPr/>
        </p:nvGrpSpPr>
        <p:grpSpPr bwMode="auto">
          <a:xfrm>
            <a:off x="5545341" y="2306715"/>
            <a:ext cx="3091972" cy="820122"/>
            <a:chOff x="4988148" y="-1274943"/>
            <a:chExt cx="3380718" cy="820765"/>
          </a:xfrm>
        </p:grpSpPr>
        <p:sp>
          <p:nvSpPr>
            <p:cNvPr id="29" name="TextBox 28"/>
            <p:cNvSpPr txBox="1"/>
            <p:nvPr/>
          </p:nvSpPr>
          <p:spPr>
            <a:xfrm>
              <a:off x="4988148" y="-1274943"/>
              <a:ext cx="3380718" cy="308018"/>
            </a:xfrm>
            <a:prstGeom prst="rect">
              <a:avLst/>
            </a:prstGeom>
            <a:noFill/>
          </p:spPr>
          <p:txBody>
            <a:bodyPr wrap="square">
              <a:spAutoFit/>
            </a:bodyPr>
            <a:lstStyle/>
            <a:p>
              <a:pPr fontAlgn="auto">
                <a:spcBef>
                  <a:spcPts val="0"/>
                </a:spcBef>
                <a:spcAft>
                  <a:spcPts val="0"/>
                </a:spcAft>
                <a:defRPr/>
              </a:pPr>
              <a:r>
                <a:rPr lang="en-US" sz="1400" dirty="0">
                  <a:solidFill>
                    <a:schemeClr val="tx1">
                      <a:lumMod val="75000"/>
                      <a:lumOff val="25000"/>
                    </a:schemeClr>
                  </a:solidFill>
                  <a:latin typeface="+mj-lt"/>
                  <a:cs typeface="+mn-cs"/>
                </a:rPr>
                <a:t>Thomas Stagg, CPA, NPCC, HCCP</a:t>
              </a:r>
            </a:p>
          </p:txBody>
        </p:sp>
        <p:sp>
          <p:nvSpPr>
            <p:cNvPr id="6164" name="TextBox 29"/>
            <p:cNvSpPr txBox="1">
              <a:spLocks noChangeArrowheads="1"/>
            </p:cNvSpPr>
            <p:nvPr/>
          </p:nvSpPr>
          <p:spPr bwMode="auto">
            <a:xfrm>
              <a:off x="4988148" y="-1091183"/>
              <a:ext cx="1746163" cy="27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r>
                <a:rPr lang="en-US" altLang="en-US" sz="1200" dirty="0">
                  <a:solidFill>
                    <a:srgbClr val="E39F15"/>
                  </a:solidFill>
                </a:rPr>
                <a:t>Partner</a:t>
              </a:r>
            </a:p>
          </p:txBody>
        </p:sp>
        <p:sp>
          <p:nvSpPr>
            <p:cNvPr id="36" name="TextBox 35"/>
            <p:cNvSpPr txBox="1"/>
            <p:nvPr/>
          </p:nvSpPr>
          <p:spPr>
            <a:xfrm>
              <a:off x="4988148" y="-916205"/>
              <a:ext cx="2731671" cy="462027"/>
            </a:xfrm>
            <a:prstGeom prst="rect">
              <a:avLst/>
            </a:prstGeom>
            <a:noFill/>
          </p:spPr>
          <p:txBody>
            <a:bodyPr wrap="square">
              <a:spAutoFit/>
            </a:bodyPr>
            <a:lstStyle/>
            <a:p>
              <a:pPr fontAlgn="auto">
                <a:spcBef>
                  <a:spcPts val="0"/>
                </a:spcBef>
                <a:spcAft>
                  <a:spcPts val="0"/>
                </a:spcAft>
                <a:defRPr/>
              </a:pPr>
              <a:r>
                <a:rPr lang="en-US" sz="1200" dirty="0">
                  <a:solidFill>
                    <a:schemeClr val="bg1">
                      <a:lumMod val="50000"/>
                    </a:schemeClr>
                  </a:solidFill>
                  <a:latin typeface="+mn-lt"/>
                  <a:cs typeface="+mn-cs"/>
                </a:rPr>
                <a:t>Novogradac</a:t>
              </a:r>
            </a:p>
            <a:p>
              <a:pPr fontAlgn="auto">
                <a:spcBef>
                  <a:spcPts val="0"/>
                </a:spcBef>
                <a:spcAft>
                  <a:spcPts val="0"/>
                </a:spcAft>
                <a:defRPr/>
              </a:pPr>
              <a:r>
                <a:rPr lang="en-US" sz="1200" dirty="0">
                  <a:solidFill>
                    <a:schemeClr val="bg1">
                      <a:lumMod val="50000"/>
                    </a:schemeClr>
                  </a:solidFill>
                  <a:latin typeface="+mn-lt"/>
                  <a:cs typeface="+mn-cs"/>
                </a:rPr>
                <a:t>thomas.stagg@novoco.com</a:t>
              </a:r>
            </a:p>
          </p:txBody>
        </p:sp>
      </p:gr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638" y="4872321"/>
            <a:ext cx="1067129" cy="224833"/>
          </a:xfrm>
          <a:prstGeom prst="rect">
            <a:avLst/>
          </a:prstGeom>
        </p:spPr>
      </p:pic>
      <p:sp>
        <p:nvSpPr>
          <p:cNvPr id="45" name="TextBox 44"/>
          <p:cNvSpPr txBox="1"/>
          <p:nvPr/>
        </p:nvSpPr>
        <p:spPr>
          <a:xfrm>
            <a:off x="7044075" y="4853973"/>
            <a:ext cx="933031" cy="261610"/>
          </a:xfrm>
          <a:prstGeom prst="rect">
            <a:avLst/>
          </a:prstGeom>
          <a:noFill/>
        </p:spPr>
        <p:txBody>
          <a:bodyPr wrap="square" rtlCol="0">
            <a:spAutoFit/>
          </a:bodyPr>
          <a:lstStyle/>
          <a:p>
            <a:pPr algn="r"/>
            <a:r>
              <a:rPr lang="en-US" sz="1100" dirty="0">
                <a:solidFill>
                  <a:srgbClr val="6D6E70"/>
                </a:solidFill>
              </a:rPr>
              <a:t>©</a:t>
            </a:r>
          </a:p>
        </p:txBody>
      </p:sp>
      <p:pic>
        <p:nvPicPr>
          <p:cNvPr id="3" name="Picture 2" descr="A person in a suit and tie&#10;&#10;Description automatically generated">
            <a:extLst>
              <a:ext uri="{FF2B5EF4-FFF2-40B4-BE49-F238E27FC236}">
                <a16:creationId xmlns:a16="http://schemas.microsoft.com/office/drawing/2014/main" id="{13EB1865-5951-F431-224E-A3ACB481D6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02" t="-958" r="7535" b="36298"/>
          <a:stretch/>
        </p:blipFill>
        <p:spPr>
          <a:xfrm>
            <a:off x="4572000" y="2172030"/>
            <a:ext cx="984142" cy="954807"/>
          </a:xfrm>
          <a:prstGeom prst="rect">
            <a:avLst/>
          </a:prstGeom>
        </p:spPr>
      </p:pic>
      <p:pic>
        <p:nvPicPr>
          <p:cNvPr id="8" name="Picture 7">
            <a:extLst>
              <a:ext uri="{FF2B5EF4-FFF2-40B4-BE49-F238E27FC236}">
                <a16:creationId xmlns:a16="http://schemas.microsoft.com/office/drawing/2014/main" id="{D1DA61CA-4EB4-68BA-EA93-03AACDA3BD95}"/>
              </a:ext>
            </a:extLst>
          </p:cNvPr>
          <p:cNvPicPr>
            <a:picLocks noChangeAspect="1"/>
          </p:cNvPicPr>
          <p:nvPr/>
        </p:nvPicPr>
        <p:blipFill>
          <a:blip r:embed="rId6"/>
          <a:stretch>
            <a:fillRect/>
          </a:stretch>
        </p:blipFill>
        <p:spPr>
          <a:xfrm>
            <a:off x="204438" y="1045111"/>
            <a:ext cx="4520406" cy="34055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2" descr="Housing Washington logo, Homepage">
            <a:extLst>
              <a:ext uri="{FF2B5EF4-FFF2-40B4-BE49-F238E27FC236}">
                <a16:creationId xmlns:a16="http://schemas.microsoft.com/office/drawing/2014/main" id="{566E11CB-F1E9-8CA0-DB3E-BB484ED3DF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096" y="3490867"/>
            <a:ext cx="257175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7519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96F069-793B-D18C-7294-7CBA9265AE0A}"/>
              </a:ext>
            </a:extLst>
          </p:cNvPr>
          <p:cNvPicPr>
            <a:picLocks noChangeAspect="1"/>
          </p:cNvPicPr>
          <p:nvPr/>
        </p:nvPicPr>
        <p:blipFill>
          <a:blip r:embed="rId2"/>
          <a:stretch>
            <a:fillRect/>
          </a:stretch>
        </p:blipFill>
        <p:spPr>
          <a:xfrm>
            <a:off x="1397099" y="2654044"/>
            <a:ext cx="1439990" cy="1371600"/>
          </a:xfrm>
          <a:prstGeom prst="rect">
            <a:avLst/>
          </a:prstGeom>
        </p:spPr>
      </p:pic>
      <p:pic>
        <p:nvPicPr>
          <p:cNvPr id="9" name="Picture 8">
            <a:extLst>
              <a:ext uri="{FF2B5EF4-FFF2-40B4-BE49-F238E27FC236}">
                <a16:creationId xmlns:a16="http://schemas.microsoft.com/office/drawing/2014/main" id="{7CEDD01D-C05E-8A13-159E-24B3553E286E}"/>
              </a:ext>
            </a:extLst>
          </p:cNvPr>
          <p:cNvPicPr>
            <a:picLocks noChangeAspect="1"/>
          </p:cNvPicPr>
          <p:nvPr/>
        </p:nvPicPr>
        <p:blipFill>
          <a:blip r:embed="rId3"/>
          <a:stretch>
            <a:fillRect/>
          </a:stretch>
        </p:blipFill>
        <p:spPr>
          <a:xfrm>
            <a:off x="1397099" y="1163171"/>
            <a:ext cx="1439990" cy="1371600"/>
          </a:xfrm>
          <a:prstGeom prst="rect">
            <a:avLst/>
          </a:prstGeom>
        </p:spPr>
      </p:pic>
      <p:sp>
        <p:nvSpPr>
          <p:cNvPr id="6" name="Rectangle: Rounded Corners 5">
            <a:extLst>
              <a:ext uri="{FF2B5EF4-FFF2-40B4-BE49-F238E27FC236}">
                <a16:creationId xmlns:a16="http://schemas.microsoft.com/office/drawing/2014/main" id="{80C06BA1-261A-5C93-2CE7-5DF0AB98A954}"/>
              </a:ext>
            </a:extLst>
          </p:cNvPr>
          <p:cNvSpPr/>
          <p:nvPr/>
        </p:nvSpPr>
        <p:spPr>
          <a:xfrm>
            <a:off x="1208024" y="1002889"/>
            <a:ext cx="1810481" cy="3191256"/>
          </a:xfrm>
          <a:prstGeom prst="roundRect">
            <a:avLst>
              <a:gd name="adj" fmla="val 6077"/>
            </a:avLst>
          </a:prstGeom>
          <a:noFill/>
          <a:ln w="31750">
            <a:solidFill>
              <a:schemeClr val="accent6">
                <a:lumMod val="75000"/>
              </a:schemeClr>
            </a:solidFill>
          </a:ln>
          <a:effectLst>
            <a:glow rad="63500">
              <a:schemeClr val="accent6">
                <a:lumMod val="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B9A12B34-AF0D-A694-9D48-553AADDBA7DA}"/>
              </a:ext>
            </a:extLst>
          </p:cNvPr>
          <p:cNvSpPr txBox="1"/>
          <p:nvPr/>
        </p:nvSpPr>
        <p:spPr>
          <a:xfrm>
            <a:off x="541107" y="643994"/>
            <a:ext cx="3144314" cy="331886"/>
          </a:xfrm>
          <a:prstGeom prst="rect">
            <a:avLst/>
          </a:prstGeom>
          <a:noFill/>
        </p:spPr>
        <p:txBody>
          <a:bodyPr wrap="square" rtlCol="0">
            <a:spAutoFit/>
          </a:bodyPr>
          <a:lstStyle/>
          <a:p>
            <a:pPr algn="ctr">
              <a:lnSpc>
                <a:spcPts val="2000"/>
              </a:lnSpc>
            </a:pPr>
            <a:r>
              <a:rPr lang="en-US" sz="1600" dirty="0">
                <a:solidFill>
                  <a:schemeClr val="accent6">
                    <a:lumMod val="75000"/>
                  </a:schemeClr>
                </a:solidFill>
                <a:effectLst>
                  <a:glow rad="63500">
                    <a:schemeClr val="accent6">
                      <a:lumMod val="75000"/>
                      <a:alpha val="20000"/>
                    </a:schemeClr>
                  </a:glow>
                </a:effectLst>
                <a:cs typeface="Arial" pitchFamily="34" charset="0"/>
              </a:rPr>
              <a:t>Multibuilding Project</a:t>
            </a:r>
            <a:endParaRPr lang="en-US" dirty="0">
              <a:solidFill>
                <a:schemeClr val="accent6">
                  <a:lumMod val="75000"/>
                </a:schemeClr>
              </a:solidFill>
              <a:effectLst>
                <a:glow rad="63500">
                  <a:schemeClr val="accent6">
                    <a:lumMod val="75000"/>
                    <a:alpha val="20000"/>
                  </a:schemeClr>
                </a:glow>
              </a:effectLst>
              <a:cs typeface="Arial" pitchFamily="34" charset="0"/>
            </a:endParaRPr>
          </a:p>
        </p:txBody>
      </p:sp>
      <p:pic>
        <p:nvPicPr>
          <p:cNvPr id="13" name="Picture 12">
            <a:extLst>
              <a:ext uri="{FF2B5EF4-FFF2-40B4-BE49-F238E27FC236}">
                <a16:creationId xmlns:a16="http://schemas.microsoft.com/office/drawing/2014/main" id="{D32026D7-AD59-026D-1F75-AAD5039F8803}"/>
              </a:ext>
            </a:extLst>
          </p:cNvPr>
          <p:cNvPicPr>
            <a:picLocks noChangeAspect="1"/>
          </p:cNvPicPr>
          <p:nvPr/>
        </p:nvPicPr>
        <p:blipFill>
          <a:blip r:embed="rId4"/>
          <a:stretch>
            <a:fillRect/>
          </a:stretch>
        </p:blipFill>
        <p:spPr>
          <a:xfrm flipH="1">
            <a:off x="4298760" y="2924114"/>
            <a:ext cx="904567" cy="1056215"/>
          </a:xfrm>
          <a:prstGeom prst="rect">
            <a:avLst/>
          </a:prstGeom>
          <a:effectLst>
            <a:outerShdw blurRad="50800" dist="25400" dir="2700000" algn="tl" rotWithShape="0">
              <a:prstClr val="black">
                <a:alpha val="40000"/>
              </a:prstClr>
            </a:outerShdw>
          </a:effectLst>
        </p:spPr>
      </p:pic>
      <p:sp>
        <p:nvSpPr>
          <p:cNvPr id="10" name="Rectangle 9">
            <a:extLst>
              <a:ext uri="{FF2B5EF4-FFF2-40B4-BE49-F238E27FC236}">
                <a16:creationId xmlns:a16="http://schemas.microsoft.com/office/drawing/2014/main" id="{F1682638-5A7F-5049-A305-4B50DC904732}"/>
              </a:ext>
            </a:extLst>
          </p:cNvPr>
          <p:cNvSpPr/>
          <p:nvPr/>
        </p:nvSpPr>
        <p:spPr>
          <a:xfrm>
            <a:off x="1472794" y="3434573"/>
            <a:ext cx="1290071" cy="390293"/>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B4F1284-286C-5CC0-CC4B-8B55D47630C6}"/>
              </a:ext>
            </a:extLst>
          </p:cNvPr>
          <p:cNvSpPr/>
          <p:nvPr/>
        </p:nvSpPr>
        <p:spPr>
          <a:xfrm>
            <a:off x="1472794" y="1762963"/>
            <a:ext cx="1290071" cy="380391"/>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EC7621-6B42-35C5-08B7-53326DD05C69}"/>
              </a:ext>
            </a:extLst>
          </p:cNvPr>
          <p:cNvSpPr txBox="1">
            <a:spLocks/>
          </p:cNvSpPr>
          <p:nvPr/>
        </p:nvSpPr>
        <p:spPr>
          <a:xfrm>
            <a:off x="180377" y="67852"/>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tx1">
                    <a:lumMod val="75000"/>
                    <a:lumOff val="25000"/>
                  </a:schemeClr>
                </a:solidFill>
                <a:effectLst/>
              </a:rPr>
              <a:t>Minimum Set-Aside</a:t>
            </a:r>
          </a:p>
        </p:txBody>
      </p:sp>
      <p:sp>
        <p:nvSpPr>
          <p:cNvPr id="3" name="TextBox 2">
            <a:extLst>
              <a:ext uri="{FF2B5EF4-FFF2-40B4-BE49-F238E27FC236}">
                <a16:creationId xmlns:a16="http://schemas.microsoft.com/office/drawing/2014/main" id="{63483730-2A9F-89BF-CB08-0FE085D031C5}"/>
              </a:ext>
            </a:extLst>
          </p:cNvPr>
          <p:cNvSpPr txBox="1"/>
          <p:nvPr/>
        </p:nvSpPr>
        <p:spPr>
          <a:xfrm>
            <a:off x="2785590" y="2964666"/>
            <a:ext cx="1750820" cy="1015663"/>
          </a:xfrm>
          <a:prstGeom prst="rect">
            <a:avLst/>
          </a:prstGeom>
          <a:noFill/>
        </p:spPr>
        <p:txBody>
          <a:bodyPr wrap="square" rtlCol="0">
            <a:spAutoFit/>
          </a:bodyPr>
          <a:lstStyle/>
          <a:p>
            <a:pPr algn="ctr">
              <a:lnSpc>
                <a:spcPts val="2000"/>
              </a:lnSpc>
            </a:pPr>
            <a:r>
              <a:rPr lang="en-US" sz="2000" b="1" dirty="0">
                <a:solidFill>
                  <a:srgbClr val="92D050"/>
                </a:solidFill>
                <a:effectLst/>
                <a:cs typeface="Arial" pitchFamily="34" charset="0"/>
              </a:rPr>
              <a:t>Avg.</a:t>
            </a:r>
          </a:p>
          <a:p>
            <a:pPr algn="ctr">
              <a:lnSpc>
                <a:spcPts val="1200"/>
              </a:lnSpc>
            </a:pPr>
            <a:endParaRPr lang="en-US" sz="2000" b="1" dirty="0">
              <a:solidFill>
                <a:srgbClr val="92D050"/>
              </a:solidFill>
              <a:effectLst/>
              <a:cs typeface="Arial" pitchFamily="34" charset="0"/>
            </a:endParaRPr>
          </a:p>
          <a:p>
            <a:pPr algn="ctr">
              <a:lnSpc>
                <a:spcPts val="2000"/>
              </a:lnSpc>
            </a:pPr>
            <a:r>
              <a:rPr lang="en-US" sz="3600" b="1" dirty="0">
                <a:solidFill>
                  <a:srgbClr val="92D050"/>
                </a:solidFill>
                <a:effectLst/>
                <a:cs typeface="Arial" pitchFamily="34" charset="0"/>
              </a:rPr>
              <a:t>60%</a:t>
            </a:r>
            <a:r>
              <a:rPr lang="en-US" sz="2000" b="1" dirty="0">
                <a:solidFill>
                  <a:srgbClr val="92D050"/>
                </a:solidFill>
                <a:effectLst/>
                <a:cs typeface="Arial" pitchFamily="34" charset="0"/>
              </a:rPr>
              <a:t> </a:t>
            </a:r>
          </a:p>
          <a:p>
            <a:pPr algn="ctr">
              <a:lnSpc>
                <a:spcPts val="2000"/>
              </a:lnSpc>
            </a:pPr>
            <a:r>
              <a:rPr lang="en-US" sz="2000" dirty="0">
                <a:solidFill>
                  <a:srgbClr val="92D050"/>
                </a:solidFill>
                <a:effectLst/>
                <a:cs typeface="Arial" pitchFamily="34" charset="0"/>
              </a:rPr>
              <a:t>AMGI</a:t>
            </a:r>
            <a:endParaRPr lang="en-US" sz="2400" dirty="0">
              <a:solidFill>
                <a:srgbClr val="92D050"/>
              </a:solidFill>
              <a:effectLst/>
              <a:cs typeface="Arial" pitchFamily="34" charset="0"/>
            </a:endParaRPr>
          </a:p>
        </p:txBody>
      </p:sp>
      <p:sp>
        <p:nvSpPr>
          <p:cNvPr id="5" name="TextBox 4">
            <a:extLst>
              <a:ext uri="{FF2B5EF4-FFF2-40B4-BE49-F238E27FC236}">
                <a16:creationId xmlns:a16="http://schemas.microsoft.com/office/drawing/2014/main" id="{82C27C89-3FC0-8BA3-1315-78EFB9F3C09D}"/>
              </a:ext>
            </a:extLst>
          </p:cNvPr>
          <p:cNvSpPr txBox="1"/>
          <p:nvPr/>
        </p:nvSpPr>
        <p:spPr>
          <a:xfrm>
            <a:off x="12743" y="3135974"/>
            <a:ext cx="1236903" cy="683264"/>
          </a:xfrm>
          <a:prstGeom prst="rect">
            <a:avLst/>
          </a:prstGeom>
          <a:noFill/>
        </p:spPr>
        <p:txBody>
          <a:bodyPr wrap="square" rtlCol="0">
            <a:spAutoFit/>
          </a:bodyPr>
          <a:lstStyle/>
          <a:p>
            <a:pPr algn="ctr">
              <a:lnSpc>
                <a:spcPct val="80000"/>
              </a:lnSpc>
            </a:pPr>
            <a:r>
              <a:rPr lang="en-US" sz="1600" dirty="0">
                <a:solidFill>
                  <a:srgbClr val="92D050"/>
                </a:solidFill>
                <a:effectLst/>
                <a:cs typeface="Arial" pitchFamily="34" charset="0"/>
              </a:rPr>
              <a:t>40% of units in project</a:t>
            </a:r>
            <a:endParaRPr lang="en-US" sz="2000" dirty="0">
              <a:solidFill>
                <a:srgbClr val="92D050"/>
              </a:solidFill>
              <a:effectLst/>
              <a:cs typeface="Arial" pitchFamily="34" charset="0"/>
            </a:endParaRPr>
          </a:p>
        </p:txBody>
      </p:sp>
      <p:sp>
        <p:nvSpPr>
          <p:cNvPr id="8" name="TextBox 7">
            <a:extLst>
              <a:ext uri="{FF2B5EF4-FFF2-40B4-BE49-F238E27FC236}">
                <a16:creationId xmlns:a16="http://schemas.microsoft.com/office/drawing/2014/main" id="{CC55F41D-8C0E-33A0-2995-3573CE12F07C}"/>
              </a:ext>
            </a:extLst>
          </p:cNvPr>
          <p:cNvSpPr txBox="1"/>
          <p:nvPr/>
        </p:nvSpPr>
        <p:spPr>
          <a:xfrm>
            <a:off x="5050083" y="1648420"/>
            <a:ext cx="3870334" cy="923330"/>
          </a:xfrm>
          <a:prstGeom prst="rect">
            <a:avLst/>
          </a:prstGeom>
          <a:noFill/>
        </p:spPr>
        <p:txBody>
          <a:bodyPr wrap="square" rtlCol="0">
            <a:spAutoFit/>
          </a:bodyPr>
          <a:lstStyle/>
          <a:p>
            <a:r>
              <a:rPr lang="en-US" dirty="0">
                <a:solidFill>
                  <a:srgbClr val="4267DE"/>
                </a:solidFill>
              </a:rPr>
              <a:t>Reminder: Minimum set-aside is the bare minimum to qualify for any credits.</a:t>
            </a:r>
            <a:endParaRPr lang="en-US" dirty="0">
              <a:solidFill>
                <a:schemeClr val="tx1">
                  <a:lumMod val="75000"/>
                  <a:lumOff val="25000"/>
                </a:schemeClr>
              </a:solidFill>
            </a:endParaRPr>
          </a:p>
        </p:txBody>
      </p:sp>
    </p:spTree>
    <p:extLst>
      <p:ext uri="{BB962C8B-B14F-4D97-AF65-F5344CB8AC3E}">
        <p14:creationId xmlns:p14="http://schemas.microsoft.com/office/powerpoint/2010/main" val="8681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autoRev="1" fill="hold" nodeType="clickEffect">
                                  <p:stCondLst>
                                    <p:cond delay="0"/>
                                  </p:stCondLst>
                                  <p:childTnLst>
                                    <p:animScale>
                                      <p:cBhvr>
                                        <p:cTn id="12" dur="350" fill="hold"/>
                                        <p:tgtEl>
                                          <p:spTgt spid="1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52546"/>
            <a:ext cx="8522208" cy="646331"/>
          </a:xfrm>
          <a:prstGeom prst="rect">
            <a:avLst/>
          </a:prstGeom>
          <a:solidFill>
            <a:schemeClr val="accent4"/>
          </a:solidFill>
        </p:spPr>
        <p:txBody>
          <a:bodyPr wrap="square" rtlCol="0">
            <a:spAutoFit/>
          </a:bodyPr>
          <a:lstStyle/>
          <a:p>
            <a:pPr marL="234950"/>
            <a:r>
              <a:rPr lang="en-US" sz="3600" dirty="0">
                <a:solidFill>
                  <a:schemeClr val="bg1"/>
                </a:solidFill>
              </a:rPr>
              <a:t>Making and Changing Designations</a:t>
            </a:r>
          </a:p>
        </p:txBody>
      </p:sp>
    </p:spTree>
    <p:extLst>
      <p:ext uri="{BB962C8B-B14F-4D97-AF65-F5344CB8AC3E}">
        <p14:creationId xmlns:p14="http://schemas.microsoft.com/office/powerpoint/2010/main" val="38657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7CA0BD-F763-9D5E-0D73-4FFDBF15C14D}"/>
              </a:ext>
            </a:extLst>
          </p:cNvPr>
          <p:cNvGraphicFramePr>
            <a:graphicFrameLocks noGrp="1"/>
          </p:cNvGraphicFramePr>
          <p:nvPr>
            <p:ph idx="1"/>
            <p:extLst>
              <p:ext uri="{D42A27DB-BD31-4B8C-83A1-F6EECF244321}">
                <p14:modId xmlns:p14="http://schemas.microsoft.com/office/powerpoint/2010/main" val="631611376"/>
              </p:ext>
            </p:extLst>
          </p:nvPr>
        </p:nvGraphicFramePr>
        <p:xfrm>
          <a:off x="331456" y="749508"/>
          <a:ext cx="8481088" cy="3777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47ACDA41-9AF9-E6C8-0B6E-D63B849824AC}"/>
              </a:ext>
            </a:extLst>
          </p:cNvPr>
          <p:cNvSpPr>
            <a:spLocks noGrp="1"/>
          </p:cNvSpPr>
          <p:nvPr>
            <p:ph type="title"/>
          </p:nvPr>
        </p:nvSpPr>
        <p:spPr>
          <a:xfrm>
            <a:off x="457200" y="0"/>
            <a:ext cx="8229600" cy="571500"/>
          </a:xfrm>
        </p:spPr>
        <p:txBody>
          <a:bodyPr/>
          <a:lstStyle/>
          <a:p>
            <a:r>
              <a:rPr lang="en-US" dirty="0"/>
              <a:t>Making and Changing Designations</a:t>
            </a:r>
          </a:p>
        </p:txBody>
      </p:sp>
    </p:spTree>
    <p:extLst>
      <p:ext uri="{BB962C8B-B14F-4D97-AF65-F5344CB8AC3E}">
        <p14:creationId xmlns:p14="http://schemas.microsoft.com/office/powerpoint/2010/main" val="101543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8D00-2C67-4E3E-82ED-4E241FFE6EB8}"/>
              </a:ext>
            </a:extLst>
          </p:cNvPr>
          <p:cNvSpPr>
            <a:spLocks noGrp="1"/>
          </p:cNvSpPr>
          <p:nvPr>
            <p:ph type="title"/>
          </p:nvPr>
        </p:nvSpPr>
        <p:spPr/>
        <p:txBody>
          <a:bodyPr/>
          <a:lstStyle/>
          <a:p>
            <a:r>
              <a:rPr lang="en-US" dirty="0"/>
              <a:t>Making and Changing Designations</a:t>
            </a:r>
          </a:p>
        </p:txBody>
      </p:sp>
      <p:grpSp>
        <p:nvGrpSpPr>
          <p:cNvPr id="84" name="Group 83">
            <a:extLst>
              <a:ext uri="{FF2B5EF4-FFF2-40B4-BE49-F238E27FC236}">
                <a16:creationId xmlns:a16="http://schemas.microsoft.com/office/drawing/2014/main" id="{4998F70E-D0E0-5BD9-1C9D-BE62BBC3573B}"/>
              </a:ext>
            </a:extLst>
          </p:cNvPr>
          <p:cNvGrpSpPr/>
          <p:nvPr/>
        </p:nvGrpSpPr>
        <p:grpSpPr>
          <a:xfrm>
            <a:off x="5962266" y="1707301"/>
            <a:ext cx="2444141" cy="1629427"/>
            <a:chOff x="3247787" y="1969828"/>
            <a:chExt cx="2444141" cy="1629427"/>
          </a:xfrm>
        </p:grpSpPr>
        <p:sp>
          <p:nvSpPr>
            <p:cNvPr id="85" name="Rectangle 84">
              <a:extLst>
                <a:ext uri="{FF2B5EF4-FFF2-40B4-BE49-F238E27FC236}">
                  <a16:creationId xmlns:a16="http://schemas.microsoft.com/office/drawing/2014/main" id="{EEEC3DC4-FBEE-B4DA-E465-1BE703B44A85}"/>
                </a:ext>
              </a:extLst>
            </p:cNvPr>
            <p:cNvSpPr/>
            <p:nvPr/>
          </p:nvSpPr>
          <p:spPr>
            <a:xfrm>
              <a:off x="4062500"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FF5784D9-D027-497D-BCCE-523C6C55EC9F}"/>
                </a:ext>
              </a:extLst>
            </p:cNvPr>
            <p:cNvSpPr/>
            <p:nvPr/>
          </p:nvSpPr>
          <p:spPr>
            <a:xfrm>
              <a:off x="4877214"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9A31DF9B-6A87-6389-E251-1692E30F7CAC}"/>
                </a:ext>
              </a:extLst>
            </p:cNvPr>
            <p:cNvSpPr/>
            <p:nvPr/>
          </p:nvSpPr>
          <p:spPr bwMode="auto">
            <a:xfrm>
              <a:off x="3247787" y="1969828"/>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88" name="Rectangle 87">
              <a:extLst>
                <a:ext uri="{FF2B5EF4-FFF2-40B4-BE49-F238E27FC236}">
                  <a16:creationId xmlns:a16="http://schemas.microsoft.com/office/drawing/2014/main" id="{3D567685-2132-7913-D2DE-DACD1A6162EB}"/>
                </a:ext>
              </a:extLst>
            </p:cNvPr>
            <p:cNvSpPr/>
            <p:nvPr/>
          </p:nvSpPr>
          <p:spPr>
            <a:xfrm>
              <a:off x="3247787"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C4313F8D-0521-4024-7812-C2B03A74D6E5}"/>
                </a:ext>
              </a:extLst>
            </p:cNvPr>
            <p:cNvSpPr/>
            <p:nvPr/>
          </p:nvSpPr>
          <p:spPr>
            <a:xfrm>
              <a:off x="4877214"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3B720996-8ECC-3850-E54B-BA6BDD60842D}"/>
                </a:ext>
              </a:extLst>
            </p:cNvPr>
            <p:cNvSpPr/>
            <p:nvPr/>
          </p:nvSpPr>
          <p:spPr>
            <a:xfrm>
              <a:off x="3247787"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77737CEB-88D5-04BF-976F-278398697554}"/>
                </a:ext>
              </a:extLst>
            </p:cNvPr>
            <p:cNvSpPr/>
            <p:nvPr/>
          </p:nvSpPr>
          <p:spPr>
            <a:xfrm>
              <a:off x="4062500"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256303C5-F459-60ED-90E2-15167508C2B6}"/>
                </a:ext>
              </a:extLst>
            </p:cNvPr>
            <p:cNvSpPr/>
            <p:nvPr/>
          </p:nvSpPr>
          <p:spPr>
            <a:xfrm>
              <a:off x="4877214"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AFAB0308-4D3A-D68A-171B-D3C6B8398344}"/>
                </a:ext>
              </a:extLst>
            </p:cNvPr>
            <p:cNvSpPr/>
            <p:nvPr/>
          </p:nvSpPr>
          <p:spPr>
            <a:xfrm>
              <a:off x="3247787"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3137214E-3D29-E731-0B67-636496D0E08C}"/>
                </a:ext>
              </a:extLst>
            </p:cNvPr>
            <p:cNvSpPr/>
            <p:nvPr/>
          </p:nvSpPr>
          <p:spPr>
            <a:xfrm>
              <a:off x="4062500"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5" name="Rectangle 94">
            <a:extLst>
              <a:ext uri="{FF2B5EF4-FFF2-40B4-BE49-F238E27FC236}">
                <a16:creationId xmlns:a16="http://schemas.microsoft.com/office/drawing/2014/main" id="{572A464A-17FB-BD10-8708-52923D6F1E54}"/>
              </a:ext>
            </a:extLst>
          </p:cNvPr>
          <p:cNvSpPr/>
          <p:nvPr/>
        </p:nvSpPr>
        <p:spPr bwMode="auto">
          <a:xfrm>
            <a:off x="5962266" y="1707301"/>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defRPr/>
            </a:pPr>
            <a:endParaRPr lang="en-US" dirty="0"/>
          </a:p>
        </p:txBody>
      </p:sp>
      <p:sp>
        <p:nvSpPr>
          <p:cNvPr id="96" name="Rectangle 95">
            <a:extLst>
              <a:ext uri="{FF2B5EF4-FFF2-40B4-BE49-F238E27FC236}">
                <a16:creationId xmlns:a16="http://schemas.microsoft.com/office/drawing/2014/main" id="{A106D330-EEB1-2FFE-1A49-CF3428DFDC36}"/>
              </a:ext>
            </a:extLst>
          </p:cNvPr>
          <p:cNvSpPr/>
          <p:nvPr/>
        </p:nvSpPr>
        <p:spPr>
          <a:xfrm>
            <a:off x="7591692" y="2250442"/>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97" name="Rectangle 96">
            <a:extLst>
              <a:ext uri="{FF2B5EF4-FFF2-40B4-BE49-F238E27FC236}">
                <a16:creationId xmlns:a16="http://schemas.microsoft.com/office/drawing/2014/main" id="{D5C9AC3E-C0A3-6C37-A632-8D557DD25C24}"/>
              </a:ext>
            </a:extLst>
          </p:cNvPr>
          <p:cNvSpPr/>
          <p:nvPr/>
        </p:nvSpPr>
        <p:spPr>
          <a:xfrm>
            <a:off x="7591692" y="2793585"/>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98" name="Rectangle 97">
            <a:extLst>
              <a:ext uri="{FF2B5EF4-FFF2-40B4-BE49-F238E27FC236}">
                <a16:creationId xmlns:a16="http://schemas.microsoft.com/office/drawing/2014/main" id="{02DBFA34-133C-6F18-45F0-BAE22251B0C4}"/>
              </a:ext>
            </a:extLst>
          </p:cNvPr>
          <p:cNvSpPr/>
          <p:nvPr/>
        </p:nvSpPr>
        <p:spPr>
          <a:xfrm>
            <a:off x="5962265" y="2250442"/>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99" name="Rectangle 98">
            <a:extLst>
              <a:ext uri="{FF2B5EF4-FFF2-40B4-BE49-F238E27FC236}">
                <a16:creationId xmlns:a16="http://schemas.microsoft.com/office/drawing/2014/main" id="{1C480711-ED12-5588-22F2-333C882EAFFE}"/>
              </a:ext>
            </a:extLst>
          </p:cNvPr>
          <p:cNvSpPr/>
          <p:nvPr/>
        </p:nvSpPr>
        <p:spPr>
          <a:xfrm>
            <a:off x="6776978" y="2250442"/>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20%</a:t>
            </a:r>
          </a:p>
        </p:txBody>
      </p:sp>
      <p:sp>
        <p:nvSpPr>
          <p:cNvPr id="100" name="Rectangle 99">
            <a:extLst>
              <a:ext uri="{FF2B5EF4-FFF2-40B4-BE49-F238E27FC236}">
                <a16:creationId xmlns:a16="http://schemas.microsoft.com/office/drawing/2014/main" id="{F93AD114-8C8B-53FA-4A6D-69F79155B7EA}"/>
              </a:ext>
            </a:extLst>
          </p:cNvPr>
          <p:cNvSpPr/>
          <p:nvPr/>
        </p:nvSpPr>
        <p:spPr>
          <a:xfrm>
            <a:off x="5962265" y="2793585"/>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solidFill>
                <a:srgbClr val="ED9E01"/>
              </a:solidFill>
            </a:endParaRPr>
          </a:p>
        </p:txBody>
      </p:sp>
      <p:sp>
        <p:nvSpPr>
          <p:cNvPr id="101" name="Rectangle 100">
            <a:extLst>
              <a:ext uri="{FF2B5EF4-FFF2-40B4-BE49-F238E27FC236}">
                <a16:creationId xmlns:a16="http://schemas.microsoft.com/office/drawing/2014/main" id="{8175B4BA-0953-831B-C1B5-EFA7E17BDCC4}"/>
              </a:ext>
            </a:extLst>
          </p:cNvPr>
          <p:cNvSpPr/>
          <p:nvPr/>
        </p:nvSpPr>
        <p:spPr>
          <a:xfrm>
            <a:off x="7591692" y="2793585"/>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102" name="Rectangle 101">
            <a:extLst>
              <a:ext uri="{FF2B5EF4-FFF2-40B4-BE49-F238E27FC236}">
                <a16:creationId xmlns:a16="http://schemas.microsoft.com/office/drawing/2014/main" id="{1CD44112-E4DE-6580-88D5-6E656C667B0A}"/>
              </a:ext>
            </a:extLst>
          </p:cNvPr>
          <p:cNvSpPr/>
          <p:nvPr/>
        </p:nvSpPr>
        <p:spPr>
          <a:xfrm>
            <a:off x="5962265" y="1707301"/>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103" name="Rectangle 102">
            <a:extLst>
              <a:ext uri="{FF2B5EF4-FFF2-40B4-BE49-F238E27FC236}">
                <a16:creationId xmlns:a16="http://schemas.microsoft.com/office/drawing/2014/main" id="{9F72E131-9493-D245-2EF2-7E13A7282CF4}"/>
              </a:ext>
            </a:extLst>
          </p:cNvPr>
          <p:cNvSpPr/>
          <p:nvPr/>
        </p:nvSpPr>
        <p:spPr>
          <a:xfrm>
            <a:off x="6776978" y="1707301"/>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solidFill>
                <a:srgbClr val="ED9E01"/>
              </a:solidFill>
            </a:endParaRPr>
          </a:p>
        </p:txBody>
      </p:sp>
      <p:sp>
        <p:nvSpPr>
          <p:cNvPr id="104" name="Rectangle 103">
            <a:extLst>
              <a:ext uri="{FF2B5EF4-FFF2-40B4-BE49-F238E27FC236}">
                <a16:creationId xmlns:a16="http://schemas.microsoft.com/office/drawing/2014/main" id="{0933F48C-4037-4859-0AC9-DF4B18A11B2F}"/>
              </a:ext>
            </a:extLst>
          </p:cNvPr>
          <p:cNvSpPr/>
          <p:nvPr/>
        </p:nvSpPr>
        <p:spPr>
          <a:xfrm>
            <a:off x="7591692" y="1707301"/>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105" name="Rectangle 104">
            <a:extLst>
              <a:ext uri="{FF2B5EF4-FFF2-40B4-BE49-F238E27FC236}">
                <a16:creationId xmlns:a16="http://schemas.microsoft.com/office/drawing/2014/main" id="{3980CE78-AF90-0CFD-6442-81834B29304F}"/>
              </a:ext>
            </a:extLst>
          </p:cNvPr>
          <p:cNvSpPr/>
          <p:nvPr/>
        </p:nvSpPr>
        <p:spPr>
          <a:xfrm>
            <a:off x="6776978" y="2793585"/>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106" name="Rectangle 105">
            <a:extLst>
              <a:ext uri="{FF2B5EF4-FFF2-40B4-BE49-F238E27FC236}">
                <a16:creationId xmlns:a16="http://schemas.microsoft.com/office/drawing/2014/main" id="{733854BF-2BBE-FA2F-32C0-F83A81F3285A}"/>
              </a:ext>
            </a:extLst>
          </p:cNvPr>
          <p:cNvSpPr/>
          <p:nvPr/>
        </p:nvSpPr>
        <p:spPr>
          <a:xfrm>
            <a:off x="5962265" y="2793585"/>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70%</a:t>
            </a:r>
          </a:p>
        </p:txBody>
      </p:sp>
      <p:sp>
        <p:nvSpPr>
          <p:cNvPr id="107" name="Rectangle 106">
            <a:extLst>
              <a:ext uri="{FF2B5EF4-FFF2-40B4-BE49-F238E27FC236}">
                <a16:creationId xmlns:a16="http://schemas.microsoft.com/office/drawing/2014/main" id="{4D25FC1E-30BB-D322-3ECC-82C3F8E88095}"/>
              </a:ext>
            </a:extLst>
          </p:cNvPr>
          <p:cNvSpPr/>
          <p:nvPr/>
        </p:nvSpPr>
        <p:spPr>
          <a:xfrm>
            <a:off x="7591692" y="2250442"/>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108" name="Rectangle 107">
            <a:extLst>
              <a:ext uri="{FF2B5EF4-FFF2-40B4-BE49-F238E27FC236}">
                <a16:creationId xmlns:a16="http://schemas.microsoft.com/office/drawing/2014/main" id="{4218FECA-68F4-9985-B961-759C9CC692D4}"/>
              </a:ext>
            </a:extLst>
          </p:cNvPr>
          <p:cNvSpPr/>
          <p:nvPr/>
        </p:nvSpPr>
        <p:spPr>
          <a:xfrm>
            <a:off x="5962265" y="1707301"/>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109" name="Rectangle 108">
            <a:extLst>
              <a:ext uri="{FF2B5EF4-FFF2-40B4-BE49-F238E27FC236}">
                <a16:creationId xmlns:a16="http://schemas.microsoft.com/office/drawing/2014/main" id="{5C6AEC68-092F-3D4C-E200-A8EF18084F6E}"/>
              </a:ext>
            </a:extLst>
          </p:cNvPr>
          <p:cNvSpPr/>
          <p:nvPr/>
        </p:nvSpPr>
        <p:spPr>
          <a:xfrm>
            <a:off x="6776978" y="1707301"/>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110" name="Rectangle 109">
            <a:extLst>
              <a:ext uri="{FF2B5EF4-FFF2-40B4-BE49-F238E27FC236}">
                <a16:creationId xmlns:a16="http://schemas.microsoft.com/office/drawing/2014/main" id="{48867489-895E-5F2D-DADE-FEE892994806}"/>
              </a:ext>
            </a:extLst>
          </p:cNvPr>
          <p:cNvSpPr/>
          <p:nvPr/>
        </p:nvSpPr>
        <p:spPr>
          <a:xfrm>
            <a:off x="5962265" y="2250442"/>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111" name="AutoShape 281">
            <a:extLst>
              <a:ext uri="{FF2B5EF4-FFF2-40B4-BE49-F238E27FC236}">
                <a16:creationId xmlns:a16="http://schemas.microsoft.com/office/drawing/2014/main" id="{08083EF6-B88C-3943-F1C8-97286138AAA2}"/>
              </a:ext>
            </a:extLst>
          </p:cNvPr>
          <p:cNvSpPr>
            <a:spLocks noChangeArrowheads="1"/>
          </p:cNvSpPr>
          <p:nvPr/>
        </p:nvSpPr>
        <p:spPr bwMode="auto">
          <a:xfrm rot="10800000">
            <a:off x="5826479" y="1124779"/>
            <a:ext cx="2715712" cy="582520"/>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solidFill>
            <a:schemeClr val="tx1">
              <a:lumMod val="75000"/>
              <a:lumOff val="25000"/>
            </a:schemeClr>
          </a:solidFill>
          <a:ln w="9525">
            <a:solidFill>
              <a:schemeClr val="tx1"/>
            </a:solidFill>
            <a:miter lim="800000"/>
            <a:headEnd/>
            <a:tailEnd/>
          </a:ln>
        </p:spPr>
        <p:txBody>
          <a:bodyPr wrap="none" lIns="91426" tIns="45713" rIns="91426" bIns="45713" anchor="ctr"/>
          <a:lstStyle/>
          <a:p>
            <a:pPr algn="ctr"/>
            <a:endParaRPr lang="en-US" dirty="0"/>
          </a:p>
        </p:txBody>
      </p:sp>
      <p:sp>
        <p:nvSpPr>
          <p:cNvPr id="10" name="TextBox 9">
            <a:extLst>
              <a:ext uri="{FF2B5EF4-FFF2-40B4-BE49-F238E27FC236}">
                <a16:creationId xmlns:a16="http://schemas.microsoft.com/office/drawing/2014/main" id="{97C0AA57-B786-9901-9BF4-E5C890B0C7C1}"/>
              </a:ext>
            </a:extLst>
          </p:cNvPr>
          <p:cNvSpPr txBox="1"/>
          <p:nvPr/>
        </p:nvSpPr>
        <p:spPr>
          <a:xfrm>
            <a:off x="239872" y="964784"/>
            <a:ext cx="5367908" cy="2911301"/>
          </a:xfrm>
          <a:prstGeom prst="rect">
            <a:avLst/>
          </a:prstGeom>
          <a:noFill/>
        </p:spPr>
        <p:txBody>
          <a:bodyPr wrap="square" rtlCol="0">
            <a:spAutoFit/>
          </a:bodyPr>
          <a:lstStyle/>
          <a:p>
            <a:pPr>
              <a:spcBef>
                <a:spcPts val="600"/>
              </a:spcBef>
            </a:pPr>
            <a:r>
              <a:rPr lang="en-US" dirty="0">
                <a:solidFill>
                  <a:schemeClr val="tx1">
                    <a:lumMod val="75000"/>
                    <a:lumOff val="25000"/>
                  </a:schemeClr>
                </a:solidFill>
              </a:rPr>
              <a:t>Owners may change a designation in the following circumstances (Treasury Regulation 1.42-19(d)):</a:t>
            </a:r>
          </a:p>
          <a:p>
            <a:pPr marL="342900" indent="-342900">
              <a:spcBef>
                <a:spcPts val="600"/>
              </a:spcBef>
              <a:buFont typeface="+mj-lt"/>
              <a:buAutoNum type="arabicParenR"/>
            </a:pPr>
            <a:r>
              <a:rPr lang="en-US" sz="1600" dirty="0">
                <a:solidFill>
                  <a:schemeClr val="tx1">
                    <a:lumMod val="75000"/>
                    <a:lumOff val="25000"/>
                  </a:schemeClr>
                </a:solidFill>
              </a:rPr>
              <a:t>As allowed under future IRS guidance</a:t>
            </a:r>
          </a:p>
          <a:p>
            <a:pPr marL="342900" indent="-342900">
              <a:spcBef>
                <a:spcPts val="600"/>
              </a:spcBef>
              <a:buFont typeface="+mj-lt"/>
              <a:buAutoNum type="arabicParenR"/>
            </a:pPr>
            <a:r>
              <a:rPr lang="en-US" sz="1600" dirty="0">
                <a:solidFill>
                  <a:schemeClr val="tx1">
                    <a:lumMod val="75000"/>
                    <a:lumOff val="25000"/>
                  </a:schemeClr>
                </a:solidFill>
              </a:rPr>
              <a:t>As allowed under the allocating agency’s policy</a:t>
            </a:r>
          </a:p>
          <a:p>
            <a:pPr marL="342900" indent="-342900">
              <a:spcBef>
                <a:spcPts val="600"/>
              </a:spcBef>
              <a:buFont typeface="+mj-lt"/>
              <a:buAutoNum type="arabicParenR"/>
            </a:pPr>
            <a:r>
              <a:rPr lang="en-US" sz="1600" dirty="0">
                <a:solidFill>
                  <a:schemeClr val="tx1">
                    <a:lumMod val="75000"/>
                    <a:lumOff val="25000"/>
                  </a:schemeClr>
                </a:solidFill>
              </a:rPr>
              <a:t>Certain laws (e.g., the Fair Housing Amendments Act)</a:t>
            </a:r>
          </a:p>
          <a:p>
            <a:pPr marL="342900" indent="-342900">
              <a:spcBef>
                <a:spcPts val="600"/>
              </a:spcBef>
              <a:buFont typeface="+mj-lt"/>
              <a:buAutoNum type="arabicParenR"/>
            </a:pPr>
            <a:r>
              <a:rPr lang="en-US" sz="1600" dirty="0">
                <a:solidFill>
                  <a:schemeClr val="tx1">
                    <a:lumMod val="75000"/>
                    <a:lumOff val="25000"/>
                  </a:schemeClr>
                </a:solidFill>
              </a:rPr>
              <a:t>Tenant movement</a:t>
            </a:r>
          </a:p>
          <a:p>
            <a:pPr marL="342900" indent="-342900">
              <a:spcBef>
                <a:spcPts val="600"/>
              </a:spcBef>
              <a:buFont typeface="+mj-lt"/>
              <a:buAutoNum type="arabicParenR"/>
            </a:pPr>
            <a:r>
              <a:rPr lang="en-US" sz="1600" dirty="0">
                <a:solidFill>
                  <a:schemeClr val="tx1">
                    <a:lumMod val="75000"/>
                    <a:lumOff val="25000"/>
                  </a:schemeClr>
                </a:solidFill>
              </a:rPr>
              <a:t>Restoring compliance with average income requirements </a:t>
            </a:r>
            <a:r>
              <a:rPr lang="en-US" sz="1600" dirty="0">
                <a:solidFill>
                  <a:schemeClr val="accent1"/>
                </a:solidFill>
              </a:rPr>
              <a:t>(examples on this later)</a:t>
            </a:r>
          </a:p>
          <a:p>
            <a:pPr>
              <a:spcBef>
                <a:spcPts val="600"/>
              </a:spcBef>
            </a:pPr>
            <a:endParaRPr lang="en-US" dirty="0">
              <a:solidFill>
                <a:schemeClr val="tx1">
                  <a:lumMod val="75000"/>
                  <a:lumOff val="25000"/>
                </a:schemeClr>
              </a:solidFill>
            </a:endParaRPr>
          </a:p>
        </p:txBody>
      </p:sp>
    </p:spTree>
    <p:extLst>
      <p:ext uri="{BB962C8B-B14F-4D97-AF65-F5344CB8AC3E}">
        <p14:creationId xmlns:p14="http://schemas.microsoft.com/office/powerpoint/2010/main" val="17823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0.00031 C -0.00243 0.00031 -0.01233 0.00062 -0.01268 0.00185 L -0.03073 0.00432 L -0.04705 0.01265 L -0.06042 0.02407 L -0.0684 0.03765 L -0.07153 0.04876 L -0.07049 0.06049 L -0.06667 0.07129 L -0.05955 0.08117 L -0.04653 0.09259 L -0.03438 0.09815 L -0.02031 0.10308 L -0.01146 0.10463 L 0.00052 0.10586 " pathEditMode="relative" rAng="0" ptsTypes="AAAAAAAAAAAAAAA">
                                      <p:cBhvr>
                                        <p:cTn id="6" dur="1000" fill="hold"/>
                                        <p:tgtEl>
                                          <p:spTgt spid="108"/>
                                        </p:tgtEl>
                                        <p:attrNameLst>
                                          <p:attrName>ppt_x</p:attrName>
                                          <p:attrName>ppt_y</p:attrName>
                                        </p:attrNameLst>
                                      </p:cBhvr>
                                      <p:rCtr x="-3559" y="5278"/>
                                    </p:animMotion>
                                  </p:childTnLst>
                                </p:cTn>
                              </p:par>
                              <p:par>
                                <p:cTn id="7" presetID="0" presetClass="path" presetSubtype="0" accel="50000" decel="50000" fill="hold" grpId="0" nodeType="withEffect">
                                  <p:stCondLst>
                                    <p:cond delay="0"/>
                                  </p:stCondLst>
                                  <p:childTnLst>
                                    <p:animMotion origin="layout" path="M 2.22222E-6 -2.09877E-6 L 0.00677 -2.09877E-6 L 0.01979 -0.00216 L 0.03229 -0.00586 L 0.04653 -0.01296 L 0.05833 -0.02222 L 0.06528 -0.03148 L 0.07048 -0.04321 L 0.07153 -0.05555 L 0.06944 -0.06636 L 0.06267 -0.0787 L 0.05364 -0.08765 L 0.0401 -0.09722 L 0.02673 -0.10216 L 0.01406 -0.10524 L 2.22222E-6 -0.10555 " pathEditMode="relative" rAng="0" ptsTypes="AAAAAAAAAAAAAAAA">
                                      <p:cBhvr>
                                        <p:cTn id="8" dur="1000" fill="hold"/>
                                        <p:tgtEl>
                                          <p:spTgt spid="110"/>
                                        </p:tgtEl>
                                        <p:attrNameLst>
                                          <p:attrName>ppt_x</p:attrName>
                                          <p:attrName>ppt_y</p:attrName>
                                        </p:attrNameLst>
                                      </p:cBhvr>
                                      <p:rCtr x="3576" y="-5278"/>
                                    </p:animMotion>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98"/>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108"/>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10"/>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8.33333E-7 3.33333E-6 C -0.00243 3.33333E-6 -0.01233 3.33333E-6 -0.01267 0.00123 L -0.03073 0.0037 L -0.04705 0.01203 L -0.06042 0.02314 L -0.0684 0.03673 L -0.07153 0.04784 L -0.07049 0.05987 L -0.06667 0.07068 L -0.05955 0.08055 L -0.04653 0.09228 L -0.03438 0.09753 L -0.02031 0.10216 L -0.01146 0.10432 L 0.00035 0.10555 " pathEditMode="relative" rAng="0" ptsTypes="AAAAAAAAAAAAAAA">
                                      <p:cBhvr>
                                        <p:cTn id="21" dur="1000" fill="hold"/>
                                        <p:tgtEl>
                                          <p:spTgt spid="107"/>
                                        </p:tgtEl>
                                        <p:attrNameLst>
                                          <p:attrName>ppt_x</p:attrName>
                                          <p:attrName>ppt_y</p:attrName>
                                        </p:attrNameLst>
                                      </p:cBhvr>
                                      <p:rCtr x="-3559" y="5278"/>
                                    </p:animMotion>
                                  </p:childTnLst>
                                </p:cTn>
                              </p:par>
                              <p:par>
                                <p:cTn id="22" presetID="0" presetClass="path" presetSubtype="0" accel="50000" decel="50000" fill="hold" grpId="0" nodeType="withEffect">
                                  <p:stCondLst>
                                    <p:cond delay="0"/>
                                  </p:stCondLst>
                                  <p:childTnLst>
                                    <p:animMotion origin="layout" path="M 3.61111E-6 2.34568E-6 L 0.00677 2.34568E-6 L 0.01979 -0.00278 L 0.03229 -0.00618 L 0.04652 -0.01358 L 0.05833 -0.02315 L 0.06527 -0.0321 L 0.07048 -0.04414 L 0.07152 -0.05648 L 0.06944 -0.06729 L 0.06267 -0.07963 L 0.05364 -0.08858 L 0.0401 -0.09753 L 0.02673 -0.10309 L 0.01406 -0.10556 L 3.61111E-6 -0.10556 " pathEditMode="relative" rAng="0" ptsTypes="AAAAAAAAAAAAAAAA">
                                      <p:cBhvr>
                                        <p:cTn id="23" dur="1000" fill="hold"/>
                                        <p:tgtEl>
                                          <p:spTgt spid="101"/>
                                        </p:tgtEl>
                                        <p:attrNameLst>
                                          <p:attrName>ppt_x</p:attrName>
                                          <p:attrName>ppt_y</p:attrName>
                                        </p:attrNameLst>
                                      </p:cBhvr>
                                      <p:rCtr x="3576" y="-5278"/>
                                    </p:animMotion>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0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uiExpand="1" animBg="1"/>
      <p:bldP spid="97" grpId="0" uiExpand="1" animBg="1"/>
      <p:bldP spid="98" grpId="0" uiExpand="1" animBg="1"/>
      <p:bldP spid="101" grpId="0" uiExpand="1" animBg="1"/>
      <p:bldP spid="101" grpId="1" uiExpand="1" animBg="1"/>
      <p:bldP spid="102" grpId="0" uiExpand="1" animBg="1"/>
      <p:bldP spid="107" grpId="0" uiExpand="1" animBg="1"/>
      <p:bldP spid="107" grpId="1" uiExpand="1" animBg="1"/>
      <p:bldP spid="108" grpId="0" uiExpand="1" animBg="1"/>
      <p:bldP spid="108" grpId="1" uiExpand="1" animBg="1"/>
      <p:bldP spid="110" grpId="0" uiExpand="1" animBg="1"/>
      <p:bldP spid="110" grpId="1" uiExpan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8D00-2C67-4E3E-82ED-4E241FFE6EB8}"/>
              </a:ext>
            </a:extLst>
          </p:cNvPr>
          <p:cNvSpPr>
            <a:spLocks noGrp="1"/>
          </p:cNvSpPr>
          <p:nvPr>
            <p:ph type="title"/>
          </p:nvPr>
        </p:nvSpPr>
        <p:spPr/>
        <p:txBody>
          <a:bodyPr/>
          <a:lstStyle/>
          <a:p>
            <a:r>
              <a:rPr lang="en-US" dirty="0"/>
              <a:t>Making and Changing Designations</a:t>
            </a:r>
          </a:p>
        </p:txBody>
      </p:sp>
      <p:sp>
        <p:nvSpPr>
          <p:cNvPr id="3" name="Content Placeholder 2">
            <a:extLst>
              <a:ext uri="{FF2B5EF4-FFF2-40B4-BE49-F238E27FC236}">
                <a16:creationId xmlns:a16="http://schemas.microsoft.com/office/drawing/2014/main" id="{4A259B43-B30F-4DD8-8E0F-D4159C3D133D}"/>
              </a:ext>
            </a:extLst>
          </p:cNvPr>
          <p:cNvSpPr>
            <a:spLocks noGrp="1"/>
          </p:cNvSpPr>
          <p:nvPr>
            <p:ph idx="1"/>
          </p:nvPr>
        </p:nvSpPr>
        <p:spPr>
          <a:xfrm>
            <a:off x="293664" y="1116353"/>
            <a:ext cx="5147766" cy="3553410"/>
          </a:xfrm>
        </p:spPr>
        <p:txBody>
          <a:bodyPr/>
          <a:lstStyle/>
          <a:p>
            <a:pPr marL="114300" marR="296545" indent="0">
              <a:spcBef>
                <a:spcPts val="0"/>
              </a:spcBef>
              <a:spcAft>
                <a:spcPts val="0"/>
              </a:spcAft>
              <a:buNone/>
            </a:pPr>
            <a:endParaRPr lang="en-US" dirty="0">
              <a:effectLst/>
              <a:ea typeface="Arial" panose="020B0604020202020204" pitchFamily="34" charset="0"/>
            </a:endParaRPr>
          </a:p>
          <a:p>
            <a:pPr marL="0" marR="0" indent="0">
              <a:spcBef>
                <a:spcPts val="0"/>
              </a:spcBef>
              <a:spcAft>
                <a:spcPts val="0"/>
              </a:spcAft>
              <a:buNone/>
            </a:pPr>
            <a:r>
              <a:rPr lang="en-US" dirty="0">
                <a:effectLst/>
                <a:ea typeface="Arial" panose="020B0604020202020204" pitchFamily="34" charset="0"/>
              </a:rPr>
              <a:t>When a unit’s designation changes, an owners must:</a:t>
            </a:r>
            <a:endParaRPr lang="en-US" sz="2800" dirty="0">
              <a:effectLst/>
              <a:ea typeface="Arial" panose="020B0604020202020204" pitchFamily="34" charset="0"/>
            </a:endParaRPr>
          </a:p>
          <a:p>
            <a:pPr marL="342900" marR="0" lvl="0" indent="-342900">
              <a:spcBef>
                <a:spcPts val="1200"/>
              </a:spcBef>
              <a:spcAft>
                <a:spcPts val="0"/>
              </a:spcAft>
              <a:buFont typeface="Symbol" panose="05050102010706020507" pitchFamily="18" charset="2"/>
              <a:buChar char=""/>
            </a:pPr>
            <a:r>
              <a:rPr lang="en-US" sz="1800" dirty="0">
                <a:effectLst/>
                <a:ea typeface="Arial" panose="020B0604020202020204" pitchFamily="34" charset="0"/>
              </a:rPr>
              <a:t>Record the change in its books and records</a:t>
            </a:r>
            <a:endParaRPr lang="en-US" sz="2000" dirty="0">
              <a:effectLst/>
              <a:ea typeface="Arial" panose="020B0604020202020204" pitchFamily="34" charset="0"/>
            </a:endParaRPr>
          </a:p>
          <a:p>
            <a:pPr marL="342900" marR="0" lvl="0" indent="-342900">
              <a:spcBef>
                <a:spcPts val="1200"/>
              </a:spcBef>
              <a:spcAft>
                <a:spcPts val="0"/>
              </a:spcAft>
              <a:buFont typeface="Symbol" panose="05050102010706020507" pitchFamily="18" charset="2"/>
              <a:buChar char=""/>
            </a:pPr>
            <a:r>
              <a:rPr lang="en-US" sz="1800" dirty="0">
                <a:effectLst/>
                <a:ea typeface="Arial" panose="020B0604020202020204" pitchFamily="34" charset="0"/>
              </a:rPr>
              <a:t>Communicate change to the agenc</a:t>
            </a:r>
            <a:r>
              <a:rPr lang="en-US" sz="1800" dirty="0">
                <a:ea typeface="Arial" panose="020B0604020202020204" pitchFamily="34" charset="0"/>
              </a:rPr>
              <a:t>y</a:t>
            </a:r>
            <a:endParaRPr lang="en-US" sz="2000" dirty="0">
              <a:effectLst/>
              <a:ea typeface="Arial" panose="020B0604020202020204" pitchFamily="34" charset="0"/>
            </a:endParaRPr>
          </a:p>
        </p:txBody>
      </p:sp>
      <p:grpSp>
        <p:nvGrpSpPr>
          <p:cNvPr id="84" name="Group 83">
            <a:extLst>
              <a:ext uri="{FF2B5EF4-FFF2-40B4-BE49-F238E27FC236}">
                <a16:creationId xmlns:a16="http://schemas.microsoft.com/office/drawing/2014/main" id="{4998F70E-D0E0-5BD9-1C9D-BE62BBC3573B}"/>
              </a:ext>
            </a:extLst>
          </p:cNvPr>
          <p:cNvGrpSpPr/>
          <p:nvPr/>
        </p:nvGrpSpPr>
        <p:grpSpPr>
          <a:xfrm>
            <a:off x="5962266" y="1707301"/>
            <a:ext cx="2444141" cy="1629427"/>
            <a:chOff x="3247787" y="1969828"/>
            <a:chExt cx="2444141" cy="1629427"/>
          </a:xfrm>
        </p:grpSpPr>
        <p:sp>
          <p:nvSpPr>
            <p:cNvPr id="85" name="Rectangle 84">
              <a:extLst>
                <a:ext uri="{FF2B5EF4-FFF2-40B4-BE49-F238E27FC236}">
                  <a16:creationId xmlns:a16="http://schemas.microsoft.com/office/drawing/2014/main" id="{EEEC3DC4-FBEE-B4DA-E465-1BE703B44A85}"/>
                </a:ext>
              </a:extLst>
            </p:cNvPr>
            <p:cNvSpPr/>
            <p:nvPr/>
          </p:nvSpPr>
          <p:spPr>
            <a:xfrm>
              <a:off x="4062500"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FF5784D9-D027-497D-BCCE-523C6C55EC9F}"/>
                </a:ext>
              </a:extLst>
            </p:cNvPr>
            <p:cNvSpPr/>
            <p:nvPr/>
          </p:nvSpPr>
          <p:spPr>
            <a:xfrm>
              <a:off x="4877214"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9A31DF9B-6A87-6389-E251-1692E30F7CAC}"/>
                </a:ext>
              </a:extLst>
            </p:cNvPr>
            <p:cNvSpPr/>
            <p:nvPr/>
          </p:nvSpPr>
          <p:spPr bwMode="auto">
            <a:xfrm>
              <a:off x="3247787" y="1969828"/>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88" name="Rectangle 87">
              <a:extLst>
                <a:ext uri="{FF2B5EF4-FFF2-40B4-BE49-F238E27FC236}">
                  <a16:creationId xmlns:a16="http://schemas.microsoft.com/office/drawing/2014/main" id="{3D567685-2132-7913-D2DE-DACD1A6162EB}"/>
                </a:ext>
              </a:extLst>
            </p:cNvPr>
            <p:cNvSpPr/>
            <p:nvPr/>
          </p:nvSpPr>
          <p:spPr>
            <a:xfrm>
              <a:off x="3247787"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C4313F8D-0521-4024-7812-C2B03A74D6E5}"/>
                </a:ext>
              </a:extLst>
            </p:cNvPr>
            <p:cNvSpPr/>
            <p:nvPr/>
          </p:nvSpPr>
          <p:spPr>
            <a:xfrm>
              <a:off x="4877214"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3B720996-8ECC-3850-E54B-BA6BDD60842D}"/>
                </a:ext>
              </a:extLst>
            </p:cNvPr>
            <p:cNvSpPr/>
            <p:nvPr/>
          </p:nvSpPr>
          <p:spPr>
            <a:xfrm>
              <a:off x="3247787"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77737CEB-88D5-04BF-976F-278398697554}"/>
                </a:ext>
              </a:extLst>
            </p:cNvPr>
            <p:cNvSpPr/>
            <p:nvPr/>
          </p:nvSpPr>
          <p:spPr>
            <a:xfrm>
              <a:off x="4062500"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256303C5-F459-60ED-90E2-15167508C2B6}"/>
                </a:ext>
              </a:extLst>
            </p:cNvPr>
            <p:cNvSpPr/>
            <p:nvPr/>
          </p:nvSpPr>
          <p:spPr>
            <a:xfrm>
              <a:off x="4877214"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AFAB0308-4D3A-D68A-171B-D3C6B8398344}"/>
                </a:ext>
              </a:extLst>
            </p:cNvPr>
            <p:cNvSpPr/>
            <p:nvPr/>
          </p:nvSpPr>
          <p:spPr>
            <a:xfrm>
              <a:off x="3247787"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3137214E-3D29-E731-0B67-636496D0E08C}"/>
                </a:ext>
              </a:extLst>
            </p:cNvPr>
            <p:cNvSpPr/>
            <p:nvPr/>
          </p:nvSpPr>
          <p:spPr>
            <a:xfrm>
              <a:off x="4062500"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6F98FE47-0084-C8C7-5718-75D084AD6852}"/>
              </a:ext>
            </a:extLst>
          </p:cNvPr>
          <p:cNvSpPr/>
          <p:nvPr/>
        </p:nvSpPr>
        <p:spPr>
          <a:xfrm>
            <a:off x="7591692" y="2250442"/>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95" name="Rectangle 94">
            <a:extLst>
              <a:ext uri="{FF2B5EF4-FFF2-40B4-BE49-F238E27FC236}">
                <a16:creationId xmlns:a16="http://schemas.microsoft.com/office/drawing/2014/main" id="{572A464A-17FB-BD10-8708-52923D6F1E54}"/>
              </a:ext>
            </a:extLst>
          </p:cNvPr>
          <p:cNvSpPr/>
          <p:nvPr/>
        </p:nvSpPr>
        <p:spPr bwMode="auto">
          <a:xfrm>
            <a:off x="5962266" y="1707301"/>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defRPr/>
            </a:pPr>
            <a:endParaRPr lang="en-US" dirty="0"/>
          </a:p>
        </p:txBody>
      </p:sp>
      <p:sp>
        <p:nvSpPr>
          <p:cNvPr id="96" name="Rectangle 95">
            <a:extLst>
              <a:ext uri="{FF2B5EF4-FFF2-40B4-BE49-F238E27FC236}">
                <a16:creationId xmlns:a16="http://schemas.microsoft.com/office/drawing/2014/main" id="{A106D330-EEB1-2FFE-1A49-CF3428DFDC36}"/>
              </a:ext>
            </a:extLst>
          </p:cNvPr>
          <p:cNvSpPr/>
          <p:nvPr/>
        </p:nvSpPr>
        <p:spPr>
          <a:xfrm>
            <a:off x="7591692" y="2250442"/>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97" name="Rectangle 96">
            <a:extLst>
              <a:ext uri="{FF2B5EF4-FFF2-40B4-BE49-F238E27FC236}">
                <a16:creationId xmlns:a16="http://schemas.microsoft.com/office/drawing/2014/main" id="{D5C9AC3E-C0A3-6C37-A632-8D557DD25C24}"/>
              </a:ext>
            </a:extLst>
          </p:cNvPr>
          <p:cNvSpPr/>
          <p:nvPr/>
        </p:nvSpPr>
        <p:spPr>
          <a:xfrm>
            <a:off x="7591692" y="2793585"/>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98" name="Rectangle 97">
            <a:extLst>
              <a:ext uri="{FF2B5EF4-FFF2-40B4-BE49-F238E27FC236}">
                <a16:creationId xmlns:a16="http://schemas.microsoft.com/office/drawing/2014/main" id="{02DBFA34-133C-6F18-45F0-BAE22251B0C4}"/>
              </a:ext>
            </a:extLst>
          </p:cNvPr>
          <p:cNvSpPr/>
          <p:nvPr/>
        </p:nvSpPr>
        <p:spPr>
          <a:xfrm>
            <a:off x="5962265" y="2250442"/>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99" name="Rectangle 98">
            <a:extLst>
              <a:ext uri="{FF2B5EF4-FFF2-40B4-BE49-F238E27FC236}">
                <a16:creationId xmlns:a16="http://schemas.microsoft.com/office/drawing/2014/main" id="{1C480711-ED12-5588-22F2-333C882EAFFE}"/>
              </a:ext>
            </a:extLst>
          </p:cNvPr>
          <p:cNvSpPr/>
          <p:nvPr/>
        </p:nvSpPr>
        <p:spPr>
          <a:xfrm>
            <a:off x="6776978" y="2250442"/>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20%</a:t>
            </a:r>
          </a:p>
        </p:txBody>
      </p:sp>
      <p:sp>
        <p:nvSpPr>
          <p:cNvPr id="100" name="Rectangle 99">
            <a:extLst>
              <a:ext uri="{FF2B5EF4-FFF2-40B4-BE49-F238E27FC236}">
                <a16:creationId xmlns:a16="http://schemas.microsoft.com/office/drawing/2014/main" id="{F93AD114-8C8B-53FA-4A6D-69F79155B7EA}"/>
              </a:ext>
            </a:extLst>
          </p:cNvPr>
          <p:cNvSpPr/>
          <p:nvPr/>
        </p:nvSpPr>
        <p:spPr>
          <a:xfrm>
            <a:off x="5962265" y="2793585"/>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102" name="Rectangle 101">
            <a:extLst>
              <a:ext uri="{FF2B5EF4-FFF2-40B4-BE49-F238E27FC236}">
                <a16:creationId xmlns:a16="http://schemas.microsoft.com/office/drawing/2014/main" id="{1CD44112-E4DE-6580-88D5-6E656C667B0A}"/>
              </a:ext>
            </a:extLst>
          </p:cNvPr>
          <p:cNvSpPr/>
          <p:nvPr/>
        </p:nvSpPr>
        <p:spPr>
          <a:xfrm>
            <a:off x="5962265" y="1707301"/>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103" name="Rectangle 102">
            <a:extLst>
              <a:ext uri="{FF2B5EF4-FFF2-40B4-BE49-F238E27FC236}">
                <a16:creationId xmlns:a16="http://schemas.microsoft.com/office/drawing/2014/main" id="{9F72E131-9493-D245-2EF2-7E13A7282CF4}"/>
              </a:ext>
            </a:extLst>
          </p:cNvPr>
          <p:cNvSpPr/>
          <p:nvPr/>
        </p:nvSpPr>
        <p:spPr>
          <a:xfrm>
            <a:off x="6776978" y="1707301"/>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104" name="Rectangle 103">
            <a:extLst>
              <a:ext uri="{FF2B5EF4-FFF2-40B4-BE49-F238E27FC236}">
                <a16:creationId xmlns:a16="http://schemas.microsoft.com/office/drawing/2014/main" id="{0933F48C-4037-4859-0AC9-DF4B18A11B2F}"/>
              </a:ext>
            </a:extLst>
          </p:cNvPr>
          <p:cNvSpPr/>
          <p:nvPr/>
        </p:nvSpPr>
        <p:spPr>
          <a:xfrm>
            <a:off x="7591692" y="1707301"/>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105" name="Rectangle 104">
            <a:extLst>
              <a:ext uri="{FF2B5EF4-FFF2-40B4-BE49-F238E27FC236}">
                <a16:creationId xmlns:a16="http://schemas.microsoft.com/office/drawing/2014/main" id="{3980CE78-AF90-0CFD-6442-81834B29304F}"/>
              </a:ext>
            </a:extLst>
          </p:cNvPr>
          <p:cNvSpPr/>
          <p:nvPr/>
        </p:nvSpPr>
        <p:spPr>
          <a:xfrm>
            <a:off x="6776978" y="2793585"/>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106" name="Rectangle 105">
            <a:extLst>
              <a:ext uri="{FF2B5EF4-FFF2-40B4-BE49-F238E27FC236}">
                <a16:creationId xmlns:a16="http://schemas.microsoft.com/office/drawing/2014/main" id="{733854BF-2BBE-FA2F-32C0-F83A81F3285A}"/>
              </a:ext>
            </a:extLst>
          </p:cNvPr>
          <p:cNvSpPr/>
          <p:nvPr/>
        </p:nvSpPr>
        <p:spPr>
          <a:xfrm>
            <a:off x="5962265" y="2793585"/>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70%</a:t>
            </a:r>
          </a:p>
        </p:txBody>
      </p:sp>
      <p:sp>
        <p:nvSpPr>
          <p:cNvPr id="109" name="Rectangle 108">
            <a:extLst>
              <a:ext uri="{FF2B5EF4-FFF2-40B4-BE49-F238E27FC236}">
                <a16:creationId xmlns:a16="http://schemas.microsoft.com/office/drawing/2014/main" id="{5C6AEC68-092F-3D4C-E200-A8EF18084F6E}"/>
              </a:ext>
            </a:extLst>
          </p:cNvPr>
          <p:cNvSpPr/>
          <p:nvPr/>
        </p:nvSpPr>
        <p:spPr>
          <a:xfrm>
            <a:off x="6776978" y="1707301"/>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111" name="AutoShape 281">
            <a:extLst>
              <a:ext uri="{FF2B5EF4-FFF2-40B4-BE49-F238E27FC236}">
                <a16:creationId xmlns:a16="http://schemas.microsoft.com/office/drawing/2014/main" id="{08083EF6-B88C-3943-F1C8-97286138AAA2}"/>
              </a:ext>
            </a:extLst>
          </p:cNvPr>
          <p:cNvSpPr>
            <a:spLocks noChangeArrowheads="1"/>
          </p:cNvSpPr>
          <p:nvPr/>
        </p:nvSpPr>
        <p:spPr bwMode="auto">
          <a:xfrm rot="10800000">
            <a:off x="5826479" y="1124779"/>
            <a:ext cx="2715712" cy="582520"/>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solidFill>
            <a:schemeClr val="tx1">
              <a:lumMod val="75000"/>
              <a:lumOff val="25000"/>
            </a:schemeClr>
          </a:solidFill>
          <a:ln w="9525">
            <a:solidFill>
              <a:schemeClr val="tx1"/>
            </a:solidFill>
            <a:miter lim="800000"/>
            <a:headEnd/>
            <a:tailEnd/>
          </a:ln>
        </p:spPr>
        <p:txBody>
          <a:bodyPr wrap="none" lIns="91426" tIns="45713" rIns="91426" bIns="45713" anchor="ctr"/>
          <a:lstStyle/>
          <a:p>
            <a:pPr algn="ctr"/>
            <a:endParaRPr lang="en-US" dirty="0"/>
          </a:p>
        </p:txBody>
      </p:sp>
    </p:spTree>
    <p:extLst>
      <p:ext uri="{BB962C8B-B14F-4D97-AF65-F5344CB8AC3E}">
        <p14:creationId xmlns:p14="http://schemas.microsoft.com/office/powerpoint/2010/main" val="15513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4A57-28C3-DCA9-FF98-1F0BA6036963}"/>
              </a:ext>
            </a:extLst>
          </p:cNvPr>
          <p:cNvSpPr>
            <a:spLocks noGrp="1"/>
          </p:cNvSpPr>
          <p:nvPr>
            <p:ph type="title"/>
          </p:nvPr>
        </p:nvSpPr>
        <p:spPr/>
        <p:txBody>
          <a:bodyPr/>
          <a:lstStyle/>
          <a:p>
            <a:r>
              <a:rPr lang="en-US" dirty="0"/>
              <a:t>Designating Units - WSHFC</a:t>
            </a:r>
          </a:p>
        </p:txBody>
      </p:sp>
      <p:pic>
        <p:nvPicPr>
          <p:cNvPr id="4" name="Content Placeholder 3">
            <a:extLst>
              <a:ext uri="{FF2B5EF4-FFF2-40B4-BE49-F238E27FC236}">
                <a16:creationId xmlns:a16="http://schemas.microsoft.com/office/drawing/2014/main" id="{C663677A-7578-1FF8-B907-E4677FABD1B7}"/>
              </a:ext>
            </a:extLst>
          </p:cNvPr>
          <p:cNvPicPr>
            <a:picLocks noGrp="1" noChangeAspect="1"/>
          </p:cNvPicPr>
          <p:nvPr>
            <p:ph idx="1"/>
          </p:nvPr>
        </p:nvPicPr>
        <p:blipFill>
          <a:blip r:embed="rId2"/>
          <a:stretch>
            <a:fillRect/>
          </a:stretch>
        </p:blipFill>
        <p:spPr>
          <a:xfrm>
            <a:off x="5990095" y="1749290"/>
            <a:ext cx="3257550" cy="1428750"/>
          </a:xfrm>
          <a:prstGeom prst="rect">
            <a:avLst/>
          </a:prstGeom>
        </p:spPr>
      </p:pic>
      <p:sp>
        <p:nvSpPr>
          <p:cNvPr id="5" name="Content Placeholder 2">
            <a:extLst>
              <a:ext uri="{FF2B5EF4-FFF2-40B4-BE49-F238E27FC236}">
                <a16:creationId xmlns:a16="http://schemas.microsoft.com/office/drawing/2014/main" id="{7ECFF4C9-B453-FD43-0B7A-EE19C07BB2A6}"/>
              </a:ext>
            </a:extLst>
          </p:cNvPr>
          <p:cNvSpPr txBox="1">
            <a:spLocks/>
          </p:cNvSpPr>
          <p:nvPr/>
        </p:nvSpPr>
        <p:spPr bwMode="auto">
          <a:xfrm>
            <a:off x="223273" y="795045"/>
            <a:ext cx="5766822" cy="355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ts val="600"/>
              </a:spcBef>
              <a:spcAft>
                <a:spcPct val="0"/>
              </a:spcAft>
              <a:buFont typeface="Arial" charset="0"/>
              <a:buChar char="•"/>
              <a:defRPr lang="en-US" sz="2400" kern="1200">
                <a:solidFill>
                  <a:srgbClr val="404040"/>
                </a:solidFill>
                <a:latin typeface="+mn-lt"/>
                <a:ea typeface="+mn-ea"/>
                <a:cs typeface="+mn-cs"/>
              </a:defRPr>
            </a:lvl1pPr>
            <a:lvl2pPr marL="742950" indent="-285750" algn="l" rtl="0" fontAlgn="base">
              <a:spcBef>
                <a:spcPts val="600"/>
              </a:spcBef>
              <a:spcAft>
                <a:spcPct val="0"/>
              </a:spcAft>
              <a:buFont typeface="Arial" charset="0"/>
              <a:buChar char="–"/>
              <a:defRPr lang="en-US" sz="1600" kern="1200">
                <a:solidFill>
                  <a:srgbClr val="404040"/>
                </a:solidFill>
                <a:latin typeface="+mn-lt"/>
                <a:ea typeface="+mn-ea"/>
                <a:cs typeface="+mn-cs"/>
              </a:defRPr>
            </a:lvl2pPr>
            <a:lvl3pPr marL="1143000" indent="-228600" algn="l" rtl="0" fontAlgn="base">
              <a:spcBef>
                <a:spcPts val="600"/>
              </a:spcBef>
              <a:spcAft>
                <a:spcPct val="0"/>
              </a:spcAft>
              <a:buFont typeface="Arial" charset="0"/>
              <a:buChar char="•"/>
              <a:defRPr lang="en-US" sz="1400" kern="1200">
                <a:solidFill>
                  <a:srgbClr val="404040"/>
                </a:solidFill>
                <a:latin typeface="+mn-lt"/>
                <a:ea typeface="+mn-ea"/>
                <a:cs typeface="+mn-cs"/>
              </a:defRPr>
            </a:lvl3pPr>
            <a:lvl4pPr marL="1600200" indent="-228600" algn="l" rtl="0" fontAlgn="base">
              <a:spcBef>
                <a:spcPts val="600"/>
              </a:spcBef>
              <a:spcAft>
                <a:spcPct val="0"/>
              </a:spcAft>
              <a:buFont typeface="Arial" charset="0"/>
              <a:buChar char="–"/>
              <a:defRPr lang="en-US" sz="1200" kern="1200">
                <a:solidFill>
                  <a:srgbClr val="404040"/>
                </a:solidFill>
                <a:latin typeface="+mn-lt"/>
                <a:ea typeface="+mn-ea"/>
                <a:cs typeface="+mn-cs"/>
              </a:defRPr>
            </a:lvl4pPr>
            <a:lvl5pPr marL="2057400" indent="-228600" algn="l" rtl="0" fontAlgn="base">
              <a:spcBef>
                <a:spcPts val="600"/>
              </a:spcBef>
              <a:spcAft>
                <a:spcPct val="0"/>
              </a:spcAft>
              <a:buFont typeface="Arial" charset="0"/>
              <a:buChar char="»"/>
              <a:defRPr lang="en-US" sz="1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296545" indent="0">
              <a:spcBef>
                <a:spcPts val="0"/>
              </a:spcBef>
              <a:spcAft>
                <a:spcPts val="0"/>
              </a:spcAft>
              <a:buFont typeface="Arial" charset="0"/>
              <a:buNone/>
            </a:pPr>
            <a:endParaRPr lang="en-US" sz="1400" dirty="0">
              <a:ea typeface="Arial" panose="020B0604020202020204" pitchFamily="34" charset="0"/>
            </a:endParaRPr>
          </a:p>
          <a:p>
            <a:pPr>
              <a:spcBef>
                <a:spcPts val="0"/>
              </a:spcBef>
              <a:spcAft>
                <a:spcPts val="0"/>
              </a:spcAft>
            </a:pPr>
            <a:r>
              <a:rPr lang="en-US" sz="1400" dirty="0"/>
              <a:t>The Commission does not require Owners to pre-assign a specific AMI to each unit in the Regulatory Agreement for an IA project. </a:t>
            </a:r>
          </a:p>
          <a:p>
            <a:pPr>
              <a:spcBef>
                <a:spcPts val="0"/>
              </a:spcBef>
              <a:spcAft>
                <a:spcPts val="0"/>
              </a:spcAft>
            </a:pPr>
            <a:r>
              <a:rPr lang="en-US" sz="1400" dirty="0"/>
              <a:t>Owners may regularly modify AMI assignments across the project as long as the project wide AMI average is maintained at or below 60% of AMI. </a:t>
            </a:r>
          </a:p>
          <a:p>
            <a:pPr>
              <a:spcBef>
                <a:spcPts val="0"/>
              </a:spcBef>
              <a:spcAft>
                <a:spcPts val="0"/>
              </a:spcAft>
            </a:pPr>
            <a:r>
              <a:rPr lang="en-US" sz="1400" dirty="0"/>
              <a:t>Unit designations may not be changed to a higher designation during a qualified household’s lease term unless the designation is made to correct previous noncompliance concerning the household’s income qualification. </a:t>
            </a:r>
          </a:p>
          <a:p>
            <a:pPr>
              <a:spcBef>
                <a:spcPts val="0"/>
              </a:spcBef>
              <a:spcAft>
                <a:spcPts val="0"/>
              </a:spcAft>
            </a:pPr>
            <a:r>
              <a:rPr lang="en-US" sz="1400" dirty="0"/>
              <a:t>The Commission does not require that Owners reassign households to a different AMI based on household income at the time of recertification. </a:t>
            </a:r>
          </a:p>
          <a:p>
            <a:pPr>
              <a:spcBef>
                <a:spcPts val="0"/>
              </a:spcBef>
              <a:spcAft>
                <a:spcPts val="0"/>
              </a:spcAft>
            </a:pPr>
            <a:r>
              <a:rPr lang="en-US" sz="1400" dirty="0"/>
              <a:t>If the Owner makes additional low income set-aside commitments as part of their tax credit application, then those units must be rented at the prescribed AMI for the duration of the regulatory period. </a:t>
            </a:r>
            <a:endParaRPr lang="en-US" sz="1400" dirty="0">
              <a:ea typeface="Arial" panose="020B0604020202020204" pitchFamily="34" charset="0"/>
            </a:endParaRPr>
          </a:p>
        </p:txBody>
      </p:sp>
    </p:spTree>
    <p:extLst>
      <p:ext uri="{BB962C8B-B14F-4D97-AF65-F5344CB8AC3E}">
        <p14:creationId xmlns:p14="http://schemas.microsoft.com/office/powerpoint/2010/main" val="24155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45A8CE32-AAAC-4B25-AEDD-354AB3C48A38}"/>
              </a:ext>
            </a:extLst>
          </p:cNvPr>
          <p:cNvGrpSpPr/>
          <p:nvPr/>
        </p:nvGrpSpPr>
        <p:grpSpPr>
          <a:xfrm>
            <a:off x="679229" y="2633475"/>
            <a:ext cx="622231" cy="347396"/>
            <a:chOff x="2413150" y="3496263"/>
            <a:chExt cx="622231" cy="347396"/>
          </a:xfrm>
        </p:grpSpPr>
        <p:sp>
          <p:nvSpPr>
            <p:cNvPr id="11" name="Rectangle 10">
              <a:extLst>
                <a:ext uri="{FF2B5EF4-FFF2-40B4-BE49-F238E27FC236}">
                  <a16:creationId xmlns:a16="http://schemas.microsoft.com/office/drawing/2014/main" id="{542E9826-9C62-4FAC-AB03-155B6294951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72" name="Picture 71" descr="Picture1.png">
              <a:extLst>
                <a:ext uri="{FF2B5EF4-FFF2-40B4-BE49-F238E27FC236}">
                  <a16:creationId xmlns:a16="http://schemas.microsoft.com/office/drawing/2014/main" id="{58C9E8B1-2539-49E6-A60B-253DB9CE5499}"/>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77" name="TextBox 76">
              <a:extLst>
                <a:ext uri="{FF2B5EF4-FFF2-40B4-BE49-F238E27FC236}">
                  <a16:creationId xmlns:a16="http://schemas.microsoft.com/office/drawing/2014/main" id="{638479B5-FF89-4153-BF9C-72B55425C073}"/>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85" name="Group 84">
            <a:extLst>
              <a:ext uri="{FF2B5EF4-FFF2-40B4-BE49-F238E27FC236}">
                <a16:creationId xmlns:a16="http://schemas.microsoft.com/office/drawing/2014/main" id="{8BE73213-E926-4D61-A798-EEEBC7883BDE}"/>
              </a:ext>
            </a:extLst>
          </p:cNvPr>
          <p:cNvGrpSpPr/>
          <p:nvPr/>
        </p:nvGrpSpPr>
        <p:grpSpPr>
          <a:xfrm>
            <a:off x="1238540" y="2633475"/>
            <a:ext cx="622231" cy="347396"/>
            <a:chOff x="2413150" y="3496263"/>
            <a:chExt cx="622231" cy="347396"/>
          </a:xfrm>
        </p:grpSpPr>
        <p:sp>
          <p:nvSpPr>
            <p:cNvPr id="86" name="Rectangle 85">
              <a:extLst>
                <a:ext uri="{FF2B5EF4-FFF2-40B4-BE49-F238E27FC236}">
                  <a16:creationId xmlns:a16="http://schemas.microsoft.com/office/drawing/2014/main" id="{9F5E568D-85AF-4A77-BA39-08A6B07173A7}"/>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87" name="Picture 86" descr="Picture1.png">
              <a:extLst>
                <a:ext uri="{FF2B5EF4-FFF2-40B4-BE49-F238E27FC236}">
                  <a16:creationId xmlns:a16="http://schemas.microsoft.com/office/drawing/2014/main" id="{B3DCA0B7-3FF3-4A19-8196-8E6905E407BE}"/>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88" name="TextBox 87">
              <a:extLst>
                <a:ext uri="{FF2B5EF4-FFF2-40B4-BE49-F238E27FC236}">
                  <a16:creationId xmlns:a16="http://schemas.microsoft.com/office/drawing/2014/main" id="{F211509A-D57B-4B79-B2B2-890650BA9D92}"/>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89" name="Group 88">
            <a:extLst>
              <a:ext uri="{FF2B5EF4-FFF2-40B4-BE49-F238E27FC236}">
                <a16:creationId xmlns:a16="http://schemas.microsoft.com/office/drawing/2014/main" id="{27D4B75E-EC39-4194-A607-DA096B779B4E}"/>
              </a:ext>
            </a:extLst>
          </p:cNvPr>
          <p:cNvGrpSpPr/>
          <p:nvPr/>
        </p:nvGrpSpPr>
        <p:grpSpPr>
          <a:xfrm>
            <a:off x="1797851" y="2633475"/>
            <a:ext cx="622231" cy="347396"/>
            <a:chOff x="2413150" y="3496263"/>
            <a:chExt cx="622231" cy="347396"/>
          </a:xfrm>
        </p:grpSpPr>
        <p:sp>
          <p:nvSpPr>
            <p:cNvPr id="90" name="Rectangle 89">
              <a:extLst>
                <a:ext uri="{FF2B5EF4-FFF2-40B4-BE49-F238E27FC236}">
                  <a16:creationId xmlns:a16="http://schemas.microsoft.com/office/drawing/2014/main" id="{F2EDA803-2EA5-4082-8F78-96475A5DD921}"/>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91" name="Picture 90" descr="Picture1.png">
              <a:extLst>
                <a:ext uri="{FF2B5EF4-FFF2-40B4-BE49-F238E27FC236}">
                  <a16:creationId xmlns:a16="http://schemas.microsoft.com/office/drawing/2014/main" id="{2E972E31-90B9-40AE-AEF5-2B024B3A598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92" name="TextBox 91">
              <a:extLst>
                <a:ext uri="{FF2B5EF4-FFF2-40B4-BE49-F238E27FC236}">
                  <a16:creationId xmlns:a16="http://schemas.microsoft.com/office/drawing/2014/main" id="{151D171D-89C1-488E-96D4-DAC73DCB645C}"/>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93" name="Group 92">
            <a:extLst>
              <a:ext uri="{FF2B5EF4-FFF2-40B4-BE49-F238E27FC236}">
                <a16:creationId xmlns:a16="http://schemas.microsoft.com/office/drawing/2014/main" id="{BA60D004-72EA-417F-986C-712F041CAB1A}"/>
              </a:ext>
            </a:extLst>
          </p:cNvPr>
          <p:cNvGrpSpPr/>
          <p:nvPr/>
        </p:nvGrpSpPr>
        <p:grpSpPr>
          <a:xfrm>
            <a:off x="2357162" y="2633475"/>
            <a:ext cx="622231" cy="347396"/>
            <a:chOff x="2413150" y="3496263"/>
            <a:chExt cx="622231" cy="347396"/>
          </a:xfrm>
        </p:grpSpPr>
        <p:sp>
          <p:nvSpPr>
            <p:cNvPr id="94" name="Rectangle 93">
              <a:extLst>
                <a:ext uri="{FF2B5EF4-FFF2-40B4-BE49-F238E27FC236}">
                  <a16:creationId xmlns:a16="http://schemas.microsoft.com/office/drawing/2014/main" id="{55009133-F436-4B47-97D2-B92886D18E08}"/>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95" name="Picture 94" descr="Picture1.png">
              <a:extLst>
                <a:ext uri="{FF2B5EF4-FFF2-40B4-BE49-F238E27FC236}">
                  <a16:creationId xmlns:a16="http://schemas.microsoft.com/office/drawing/2014/main" id="{C3EA8EE7-F2D8-408B-BC10-53AF7FD4F781}"/>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96" name="TextBox 95">
              <a:extLst>
                <a:ext uri="{FF2B5EF4-FFF2-40B4-BE49-F238E27FC236}">
                  <a16:creationId xmlns:a16="http://schemas.microsoft.com/office/drawing/2014/main" id="{3716E62F-8BA5-44FF-82C0-9C127B794EBD}"/>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97" name="Group 96">
            <a:extLst>
              <a:ext uri="{FF2B5EF4-FFF2-40B4-BE49-F238E27FC236}">
                <a16:creationId xmlns:a16="http://schemas.microsoft.com/office/drawing/2014/main" id="{2E301E84-2C7E-4534-964E-C4AD0A4AAF32}"/>
              </a:ext>
            </a:extLst>
          </p:cNvPr>
          <p:cNvGrpSpPr/>
          <p:nvPr/>
        </p:nvGrpSpPr>
        <p:grpSpPr>
          <a:xfrm>
            <a:off x="2916473" y="2633475"/>
            <a:ext cx="622231" cy="347396"/>
            <a:chOff x="2413150" y="3496263"/>
            <a:chExt cx="622231" cy="347396"/>
          </a:xfrm>
        </p:grpSpPr>
        <p:sp>
          <p:nvSpPr>
            <p:cNvPr id="98" name="Rectangle 97">
              <a:extLst>
                <a:ext uri="{FF2B5EF4-FFF2-40B4-BE49-F238E27FC236}">
                  <a16:creationId xmlns:a16="http://schemas.microsoft.com/office/drawing/2014/main" id="{861D891B-40BA-42E1-B256-7FE4876106CF}"/>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99" name="Picture 98" descr="Picture1.png">
              <a:extLst>
                <a:ext uri="{FF2B5EF4-FFF2-40B4-BE49-F238E27FC236}">
                  <a16:creationId xmlns:a16="http://schemas.microsoft.com/office/drawing/2014/main" id="{2FBE5A33-9A34-43A0-9A05-CB575E2E14D2}"/>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00" name="TextBox 99">
              <a:extLst>
                <a:ext uri="{FF2B5EF4-FFF2-40B4-BE49-F238E27FC236}">
                  <a16:creationId xmlns:a16="http://schemas.microsoft.com/office/drawing/2014/main" id="{17853A14-2368-441B-A554-E414EB3AF1FA}"/>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21" name="Group 120">
            <a:extLst>
              <a:ext uri="{FF2B5EF4-FFF2-40B4-BE49-F238E27FC236}">
                <a16:creationId xmlns:a16="http://schemas.microsoft.com/office/drawing/2014/main" id="{0E6E4810-8755-4ABC-BCE5-6E8A7EF33BAF}"/>
              </a:ext>
            </a:extLst>
          </p:cNvPr>
          <p:cNvGrpSpPr/>
          <p:nvPr/>
        </p:nvGrpSpPr>
        <p:grpSpPr>
          <a:xfrm>
            <a:off x="3478427" y="2633475"/>
            <a:ext cx="622231" cy="347396"/>
            <a:chOff x="2413150" y="3496263"/>
            <a:chExt cx="622231" cy="347396"/>
          </a:xfrm>
        </p:grpSpPr>
        <p:sp>
          <p:nvSpPr>
            <p:cNvPr id="122" name="Rectangle 121">
              <a:extLst>
                <a:ext uri="{FF2B5EF4-FFF2-40B4-BE49-F238E27FC236}">
                  <a16:creationId xmlns:a16="http://schemas.microsoft.com/office/drawing/2014/main" id="{59C0A214-80F0-4F2D-BE55-E9BAE2814405}"/>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23" name="Picture 122" descr="Picture1.png">
              <a:extLst>
                <a:ext uri="{FF2B5EF4-FFF2-40B4-BE49-F238E27FC236}">
                  <a16:creationId xmlns:a16="http://schemas.microsoft.com/office/drawing/2014/main" id="{4930BB33-4B11-4890-A46A-02BE444DD13A}"/>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24" name="TextBox 123">
              <a:extLst>
                <a:ext uri="{FF2B5EF4-FFF2-40B4-BE49-F238E27FC236}">
                  <a16:creationId xmlns:a16="http://schemas.microsoft.com/office/drawing/2014/main" id="{DDAF4658-BDF9-4C84-B8D0-A794490CF68F}"/>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125" name="Group 124">
            <a:extLst>
              <a:ext uri="{FF2B5EF4-FFF2-40B4-BE49-F238E27FC236}">
                <a16:creationId xmlns:a16="http://schemas.microsoft.com/office/drawing/2014/main" id="{0057DB47-958C-45D2-ACCD-4BCB2978FFFA}"/>
              </a:ext>
            </a:extLst>
          </p:cNvPr>
          <p:cNvGrpSpPr/>
          <p:nvPr/>
        </p:nvGrpSpPr>
        <p:grpSpPr>
          <a:xfrm>
            <a:off x="4037738" y="2633475"/>
            <a:ext cx="622231" cy="347396"/>
            <a:chOff x="2413150" y="3496263"/>
            <a:chExt cx="622231" cy="347396"/>
          </a:xfrm>
        </p:grpSpPr>
        <p:sp>
          <p:nvSpPr>
            <p:cNvPr id="126" name="Rectangle 125">
              <a:extLst>
                <a:ext uri="{FF2B5EF4-FFF2-40B4-BE49-F238E27FC236}">
                  <a16:creationId xmlns:a16="http://schemas.microsoft.com/office/drawing/2014/main" id="{DE8A1B5B-ED12-4367-B319-FAE5AF4175EB}"/>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27" name="Picture 126" descr="Picture1.png">
              <a:extLst>
                <a:ext uri="{FF2B5EF4-FFF2-40B4-BE49-F238E27FC236}">
                  <a16:creationId xmlns:a16="http://schemas.microsoft.com/office/drawing/2014/main" id="{3F8A83E8-1F5A-44C5-AED8-D746E7688D0C}"/>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28" name="TextBox 127">
              <a:extLst>
                <a:ext uri="{FF2B5EF4-FFF2-40B4-BE49-F238E27FC236}">
                  <a16:creationId xmlns:a16="http://schemas.microsoft.com/office/drawing/2014/main" id="{A4D7D778-D4D0-4ED6-9714-B77AC1AB5A1F}"/>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129" name="Group 128">
            <a:extLst>
              <a:ext uri="{FF2B5EF4-FFF2-40B4-BE49-F238E27FC236}">
                <a16:creationId xmlns:a16="http://schemas.microsoft.com/office/drawing/2014/main" id="{949F1A51-F79E-47DA-A1A5-1BCEA0893288}"/>
              </a:ext>
            </a:extLst>
          </p:cNvPr>
          <p:cNvGrpSpPr/>
          <p:nvPr/>
        </p:nvGrpSpPr>
        <p:grpSpPr>
          <a:xfrm>
            <a:off x="4597049" y="2633475"/>
            <a:ext cx="622232" cy="347396"/>
            <a:chOff x="2413149" y="3496263"/>
            <a:chExt cx="622232" cy="347396"/>
          </a:xfrm>
        </p:grpSpPr>
        <p:sp>
          <p:nvSpPr>
            <p:cNvPr id="130" name="Rectangle 129">
              <a:extLst>
                <a:ext uri="{FF2B5EF4-FFF2-40B4-BE49-F238E27FC236}">
                  <a16:creationId xmlns:a16="http://schemas.microsoft.com/office/drawing/2014/main" id="{61498E13-258F-4AAF-8EF1-BF4AD693B91E}"/>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31" name="Picture 130" descr="Picture1.png">
              <a:extLst>
                <a:ext uri="{FF2B5EF4-FFF2-40B4-BE49-F238E27FC236}">
                  <a16:creationId xmlns:a16="http://schemas.microsoft.com/office/drawing/2014/main" id="{9F4BE9B2-1A82-4D15-8291-4EE687117D7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32" name="TextBox 131">
              <a:extLst>
                <a:ext uri="{FF2B5EF4-FFF2-40B4-BE49-F238E27FC236}">
                  <a16:creationId xmlns:a16="http://schemas.microsoft.com/office/drawing/2014/main" id="{CCE62BD3-3F2C-4DCD-8346-9BE0A07DA162}"/>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133" name="Group 132">
            <a:extLst>
              <a:ext uri="{FF2B5EF4-FFF2-40B4-BE49-F238E27FC236}">
                <a16:creationId xmlns:a16="http://schemas.microsoft.com/office/drawing/2014/main" id="{8E72107F-F623-438E-81A5-1458EA451AA3}"/>
              </a:ext>
            </a:extLst>
          </p:cNvPr>
          <p:cNvGrpSpPr/>
          <p:nvPr/>
        </p:nvGrpSpPr>
        <p:grpSpPr>
          <a:xfrm>
            <a:off x="679229" y="2341027"/>
            <a:ext cx="622231" cy="347396"/>
            <a:chOff x="2413150" y="3496263"/>
            <a:chExt cx="622231" cy="347396"/>
          </a:xfrm>
        </p:grpSpPr>
        <p:sp>
          <p:nvSpPr>
            <p:cNvPr id="134" name="Rectangle 133">
              <a:extLst>
                <a:ext uri="{FF2B5EF4-FFF2-40B4-BE49-F238E27FC236}">
                  <a16:creationId xmlns:a16="http://schemas.microsoft.com/office/drawing/2014/main" id="{4EDD287A-8E4E-496A-9F1F-6708EF2BF06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35" name="Picture 134" descr="Picture1.png">
              <a:extLst>
                <a:ext uri="{FF2B5EF4-FFF2-40B4-BE49-F238E27FC236}">
                  <a16:creationId xmlns:a16="http://schemas.microsoft.com/office/drawing/2014/main" id="{1AEA5D26-DFCA-4160-8D23-7E853612201C}"/>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36" name="TextBox 135">
              <a:extLst>
                <a:ext uri="{FF2B5EF4-FFF2-40B4-BE49-F238E27FC236}">
                  <a16:creationId xmlns:a16="http://schemas.microsoft.com/office/drawing/2014/main" id="{EA1E028D-86FC-4AA6-9E3A-50140A4690C0}"/>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37" name="Group 136">
            <a:extLst>
              <a:ext uri="{FF2B5EF4-FFF2-40B4-BE49-F238E27FC236}">
                <a16:creationId xmlns:a16="http://schemas.microsoft.com/office/drawing/2014/main" id="{A3D4B5BA-0004-4AB1-9ACC-905499A7C404}"/>
              </a:ext>
            </a:extLst>
          </p:cNvPr>
          <p:cNvGrpSpPr/>
          <p:nvPr/>
        </p:nvGrpSpPr>
        <p:grpSpPr>
          <a:xfrm>
            <a:off x="1238540" y="2341027"/>
            <a:ext cx="622231" cy="347396"/>
            <a:chOff x="2413150" y="3496263"/>
            <a:chExt cx="622231" cy="347396"/>
          </a:xfrm>
        </p:grpSpPr>
        <p:sp>
          <p:nvSpPr>
            <p:cNvPr id="138" name="Rectangle 137">
              <a:extLst>
                <a:ext uri="{FF2B5EF4-FFF2-40B4-BE49-F238E27FC236}">
                  <a16:creationId xmlns:a16="http://schemas.microsoft.com/office/drawing/2014/main" id="{42B5AF74-F81C-487B-B45E-401A562405C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39" name="Picture 138" descr="Picture1.png">
              <a:extLst>
                <a:ext uri="{FF2B5EF4-FFF2-40B4-BE49-F238E27FC236}">
                  <a16:creationId xmlns:a16="http://schemas.microsoft.com/office/drawing/2014/main" id="{B6E3321D-EDD2-4B48-BBFD-40F045A9D60D}"/>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40" name="TextBox 139">
              <a:extLst>
                <a:ext uri="{FF2B5EF4-FFF2-40B4-BE49-F238E27FC236}">
                  <a16:creationId xmlns:a16="http://schemas.microsoft.com/office/drawing/2014/main" id="{CE1BE6E3-D05C-40FA-A5BE-8A61D8BA717E}"/>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41" name="Group 140">
            <a:extLst>
              <a:ext uri="{FF2B5EF4-FFF2-40B4-BE49-F238E27FC236}">
                <a16:creationId xmlns:a16="http://schemas.microsoft.com/office/drawing/2014/main" id="{D2C0F420-22E5-4B71-AC58-067E9F1BD45E}"/>
              </a:ext>
            </a:extLst>
          </p:cNvPr>
          <p:cNvGrpSpPr/>
          <p:nvPr/>
        </p:nvGrpSpPr>
        <p:grpSpPr>
          <a:xfrm>
            <a:off x="1797851" y="2341027"/>
            <a:ext cx="622231" cy="347396"/>
            <a:chOff x="2413150" y="3496263"/>
            <a:chExt cx="622231" cy="347396"/>
          </a:xfrm>
        </p:grpSpPr>
        <p:sp>
          <p:nvSpPr>
            <p:cNvPr id="142" name="Rectangle 141">
              <a:extLst>
                <a:ext uri="{FF2B5EF4-FFF2-40B4-BE49-F238E27FC236}">
                  <a16:creationId xmlns:a16="http://schemas.microsoft.com/office/drawing/2014/main" id="{E249BC3B-7668-47E8-8C08-37D0235E43D9}"/>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43" name="Picture 142" descr="Picture1.png">
              <a:extLst>
                <a:ext uri="{FF2B5EF4-FFF2-40B4-BE49-F238E27FC236}">
                  <a16:creationId xmlns:a16="http://schemas.microsoft.com/office/drawing/2014/main" id="{A702904E-476F-4159-B4BB-5EFD27149F8A}"/>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44" name="TextBox 143">
              <a:extLst>
                <a:ext uri="{FF2B5EF4-FFF2-40B4-BE49-F238E27FC236}">
                  <a16:creationId xmlns:a16="http://schemas.microsoft.com/office/drawing/2014/main" id="{54D249FD-4A84-4027-ACC9-CF8AD52145B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45" name="Group 144">
            <a:extLst>
              <a:ext uri="{FF2B5EF4-FFF2-40B4-BE49-F238E27FC236}">
                <a16:creationId xmlns:a16="http://schemas.microsoft.com/office/drawing/2014/main" id="{A9973740-3A64-45BC-8E38-83387D545925}"/>
              </a:ext>
            </a:extLst>
          </p:cNvPr>
          <p:cNvGrpSpPr/>
          <p:nvPr/>
        </p:nvGrpSpPr>
        <p:grpSpPr>
          <a:xfrm>
            <a:off x="2357162" y="2341027"/>
            <a:ext cx="622231" cy="347396"/>
            <a:chOff x="2413150" y="3496263"/>
            <a:chExt cx="622231" cy="347396"/>
          </a:xfrm>
        </p:grpSpPr>
        <p:sp>
          <p:nvSpPr>
            <p:cNvPr id="146" name="Rectangle 145">
              <a:extLst>
                <a:ext uri="{FF2B5EF4-FFF2-40B4-BE49-F238E27FC236}">
                  <a16:creationId xmlns:a16="http://schemas.microsoft.com/office/drawing/2014/main" id="{6818EBAE-2FF5-4CC4-B3FD-C42852EEE8AB}"/>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47" name="Picture 146" descr="Picture1.png">
              <a:extLst>
                <a:ext uri="{FF2B5EF4-FFF2-40B4-BE49-F238E27FC236}">
                  <a16:creationId xmlns:a16="http://schemas.microsoft.com/office/drawing/2014/main" id="{44C0DE93-93EA-4301-88EC-4D5B60E17711}"/>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48" name="TextBox 147">
              <a:extLst>
                <a:ext uri="{FF2B5EF4-FFF2-40B4-BE49-F238E27FC236}">
                  <a16:creationId xmlns:a16="http://schemas.microsoft.com/office/drawing/2014/main" id="{3CEF9D37-E174-4E50-A4F8-2AA272F97DF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49" name="Group 148">
            <a:extLst>
              <a:ext uri="{FF2B5EF4-FFF2-40B4-BE49-F238E27FC236}">
                <a16:creationId xmlns:a16="http://schemas.microsoft.com/office/drawing/2014/main" id="{BB93AB4C-B07E-4B9C-BFEB-F30D3543B192}"/>
              </a:ext>
            </a:extLst>
          </p:cNvPr>
          <p:cNvGrpSpPr/>
          <p:nvPr/>
        </p:nvGrpSpPr>
        <p:grpSpPr>
          <a:xfrm>
            <a:off x="2916473" y="2341027"/>
            <a:ext cx="622231" cy="347396"/>
            <a:chOff x="2413150" y="3496263"/>
            <a:chExt cx="622231" cy="347396"/>
          </a:xfrm>
        </p:grpSpPr>
        <p:sp>
          <p:nvSpPr>
            <p:cNvPr id="150" name="Rectangle 149">
              <a:extLst>
                <a:ext uri="{FF2B5EF4-FFF2-40B4-BE49-F238E27FC236}">
                  <a16:creationId xmlns:a16="http://schemas.microsoft.com/office/drawing/2014/main" id="{FE27FA89-C3A9-44DD-9551-803CAB3649A9}"/>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51" name="Picture 150" descr="Picture1.png">
              <a:extLst>
                <a:ext uri="{FF2B5EF4-FFF2-40B4-BE49-F238E27FC236}">
                  <a16:creationId xmlns:a16="http://schemas.microsoft.com/office/drawing/2014/main" id="{C84088C4-7EEC-4465-AFDE-76DEF299965E}"/>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52" name="TextBox 151">
              <a:extLst>
                <a:ext uri="{FF2B5EF4-FFF2-40B4-BE49-F238E27FC236}">
                  <a16:creationId xmlns:a16="http://schemas.microsoft.com/office/drawing/2014/main" id="{D077CE4B-5723-412F-ACE4-0252B13B6E63}"/>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53" name="Group 152">
            <a:extLst>
              <a:ext uri="{FF2B5EF4-FFF2-40B4-BE49-F238E27FC236}">
                <a16:creationId xmlns:a16="http://schemas.microsoft.com/office/drawing/2014/main" id="{A667A012-A89F-4BA8-888C-53BF64B2FAD4}"/>
              </a:ext>
            </a:extLst>
          </p:cNvPr>
          <p:cNvGrpSpPr/>
          <p:nvPr/>
        </p:nvGrpSpPr>
        <p:grpSpPr>
          <a:xfrm>
            <a:off x="3478427" y="2341027"/>
            <a:ext cx="622231" cy="347396"/>
            <a:chOff x="2413150" y="3496263"/>
            <a:chExt cx="622231" cy="347396"/>
          </a:xfrm>
        </p:grpSpPr>
        <p:sp>
          <p:nvSpPr>
            <p:cNvPr id="154" name="Rectangle 153">
              <a:extLst>
                <a:ext uri="{FF2B5EF4-FFF2-40B4-BE49-F238E27FC236}">
                  <a16:creationId xmlns:a16="http://schemas.microsoft.com/office/drawing/2014/main" id="{620FDEB1-EA3D-49C5-94C3-4965BD9EB4C1}"/>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55" name="Picture 154" descr="Picture1.png">
              <a:extLst>
                <a:ext uri="{FF2B5EF4-FFF2-40B4-BE49-F238E27FC236}">
                  <a16:creationId xmlns:a16="http://schemas.microsoft.com/office/drawing/2014/main" id="{2DB02375-71F6-4BC2-B785-3C8D2B2C0BF6}"/>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56" name="TextBox 155">
              <a:extLst>
                <a:ext uri="{FF2B5EF4-FFF2-40B4-BE49-F238E27FC236}">
                  <a16:creationId xmlns:a16="http://schemas.microsoft.com/office/drawing/2014/main" id="{D93BA7F1-5B56-44E4-A69E-FC03AA229F6C}"/>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157" name="Group 156">
            <a:extLst>
              <a:ext uri="{FF2B5EF4-FFF2-40B4-BE49-F238E27FC236}">
                <a16:creationId xmlns:a16="http://schemas.microsoft.com/office/drawing/2014/main" id="{A73B5B90-98EC-46AD-A359-E8E0A3324C67}"/>
              </a:ext>
            </a:extLst>
          </p:cNvPr>
          <p:cNvGrpSpPr/>
          <p:nvPr/>
        </p:nvGrpSpPr>
        <p:grpSpPr>
          <a:xfrm>
            <a:off x="4037738" y="2341027"/>
            <a:ext cx="622231" cy="347396"/>
            <a:chOff x="2413150" y="3496263"/>
            <a:chExt cx="622231" cy="347396"/>
          </a:xfrm>
        </p:grpSpPr>
        <p:sp>
          <p:nvSpPr>
            <p:cNvPr id="158" name="Rectangle 157">
              <a:extLst>
                <a:ext uri="{FF2B5EF4-FFF2-40B4-BE49-F238E27FC236}">
                  <a16:creationId xmlns:a16="http://schemas.microsoft.com/office/drawing/2014/main" id="{AC79252C-5A34-4D69-86C2-A702C02547A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59" name="Picture 158" descr="Picture1.png">
              <a:extLst>
                <a:ext uri="{FF2B5EF4-FFF2-40B4-BE49-F238E27FC236}">
                  <a16:creationId xmlns:a16="http://schemas.microsoft.com/office/drawing/2014/main" id="{D124B549-A5B5-49A3-8727-0FD8B4D29E8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60" name="TextBox 159">
              <a:extLst>
                <a:ext uri="{FF2B5EF4-FFF2-40B4-BE49-F238E27FC236}">
                  <a16:creationId xmlns:a16="http://schemas.microsoft.com/office/drawing/2014/main" id="{72980131-055C-4513-9710-FE14ABE88F5F}"/>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161" name="Group 160">
            <a:extLst>
              <a:ext uri="{FF2B5EF4-FFF2-40B4-BE49-F238E27FC236}">
                <a16:creationId xmlns:a16="http://schemas.microsoft.com/office/drawing/2014/main" id="{A1A454B9-5818-48E5-A9B1-BC06DE9D31AC}"/>
              </a:ext>
            </a:extLst>
          </p:cNvPr>
          <p:cNvGrpSpPr/>
          <p:nvPr/>
        </p:nvGrpSpPr>
        <p:grpSpPr>
          <a:xfrm>
            <a:off x="4597049" y="2341027"/>
            <a:ext cx="622232" cy="347396"/>
            <a:chOff x="2413149" y="3496263"/>
            <a:chExt cx="622232" cy="347396"/>
          </a:xfrm>
        </p:grpSpPr>
        <p:sp>
          <p:nvSpPr>
            <p:cNvPr id="162" name="Rectangle 161">
              <a:extLst>
                <a:ext uri="{FF2B5EF4-FFF2-40B4-BE49-F238E27FC236}">
                  <a16:creationId xmlns:a16="http://schemas.microsoft.com/office/drawing/2014/main" id="{443CA18A-2E58-4C2D-A8B0-A31DB9399263}"/>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63" name="Picture 162" descr="Picture1.png">
              <a:extLst>
                <a:ext uri="{FF2B5EF4-FFF2-40B4-BE49-F238E27FC236}">
                  <a16:creationId xmlns:a16="http://schemas.microsoft.com/office/drawing/2014/main" id="{6123DE68-8AEE-4C2F-ABB5-0DCFD243B644}"/>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64" name="TextBox 163">
              <a:extLst>
                <a:ext uri="{FF2B5EF4-FFF2-40B4-BE49-F238E27FC236}">
                  <a16:creationId xmlns:a16="http://schemas.microsoft.com/office/drawing/2014/main" id="{B52140F4-8C8F-435A-B26D-45B163A39F0E}"/>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165" name="Group 164">
            <a:extLst>
              <a:ext uri="{FF2B5EF4-FFF2-40B4-BE49-F238E27FC236}">
                <a16:creationId xmlns:a16="http://schemas.microsoft.com/office/drawing/2014/main" id="{290245C5-2374-482C-9734-9B1655CBB880}"/>
              </a:ext>
            </a:extLst>
          </p:cNvPr>
          <p:cNvGrpSpPr/>
          <p:nvPr/>
        </p:nvGrpSpPr>
        <p:grpSpPr>
          <a:xfrm>
            <a:off x="679229" y="2048581"/>
            <a:ext cx="622231" cy="347396"/>
            <a:chOff x="2413150" y="3496263"/>
            <a:chExt cx="622231" cy="347396"/>
          </a:xfrm>
        </p:grpSpPr>
        <p:sp>
          <p:nvSpPr>
            <p:cNvPr id="166" name="Rectangle 165">
              <a:extLst>
                <a:ext uri="{FF2B5EF4-FFF2-40B4-BE49-F238E27FC236}">
                  <a16:creationId xmlns:a16="http://schemas.microsoft.com/office/drawing/2014/main" id="{7317C3DB-9C0B-4CC9-9FC0-825F9E2D39CD}"/>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67" name="Picture 166" descr="Picture1.png">
              <a:extLst>
                <a:ext uri="{FF2B5EF4-FFF2-40B4-BE49-F238E27FC236}">
                  <a16:creationId xmlns:a16="http://schemas.microsoft.com/office/drawing/2014/main" id="{2B9B083A-5495-464B-AD9E-D9827AA3D152}"/>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68" name="TextBox 167">
              <a:extLst>
                <a:ext uri="{FF2B5EF4-FFF2-40B4-BE49-F238E27FC236}">
                  <a16:creationId xmlns:a16="http://schemas.microsoft.com/office/drawing/2014/main" id="{1B7998C0-D9B6-4EF5-986F-F0C7AD26DE9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69" name="Group 168">
            <a:extLst>
              <a:ext uri="{FF2B5EF4-FFF2-40B4-BE49-F238E27FC236}">
                <a16:creationId xmlns:a16="http://schemas.microsoft.com/office/drawing/2014/main" id="{935D9C73-FFD8-4846-8D8A-BE6DBED3B884}"/>
              </a:ext>
            </a:extLst>
          </p:cNvPr>
          <p:cNvGrpSpPr/>
          <p:nvPr/>
        </p:nvGrpSpPr>
        <p:grpSpPr>
          <a:xfrm>
            <a:off x="1238540" y="2048581"/>
            <a:ext cx="622231" cy="347396"/>
            <a:chOff x="2413150" y="3496263"/>
            <a:chExt cx="622231" cy="347396"/>
          </a:xfrm>
        </p:grpSpPr>
        <p:sp>
          <p:nvSpPr>
            <p:cNvPr id="170" name="Rectangle 169">
              <a:extLst>
                <a:ext uri="{FF2B5EF4-FFF2-40B4-BE49-F238E27FC236}">
                  <a16:creationId xmlns:a16="http://schemas.microsoft.com/office/drawing/2014/main" id="{5DEA5AB7-0A8F-4E7A-BCD5-CA7E4DE7FAFF}"/>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71" name="Picture 170" descr="Picture1.png">
              <a:extLst>
                <a:ext uri="{FF2B5EF4-FFF2-40B4-BE49-F238E27FC236}">
                  <a16:creationId xmlns:a16="http://schemas.microsoft.com/office/drawing/2014/main" id="{3C81A4F9-B4BA-4255-8F75-83B9CFEF3EA7}"/>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72" name="TextBox 171">
              <a:extLst>
                <a:ext uri="{FF2B5EF4-FFF2-40B4-BE49-F238E27FC236}">
                  <a16:creationId xmlns:a16="http://schemas.microsoft.com/office/drawing/2014/main" id="{FA681354-D061-4780-856D-198AE250D1EC}"/>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73" name="Group 172">
            <a:extLst>
              <a:ext uri="{FF2B5EF4-FFF2-40B4-BE49-F238E27FC236}">
                <a16:creationId xmlns:a16="http://schemas.microsoft.com/office/drawing/2014/main" id="{1F06544F-E03D-46CE-8C96-16091B7C479C}"/>
              </a:ext>
            </a:extLst>
          </p:cNvPr>
          <p:cNvGrpSpPr/>
          <p:nvPr/>
        </p:nvGrpSpPr>
        <p:grpSpPr>
          <a:xfrm>
            <a:off x="1797851" y="2048581"/>
            <a:ext cx="622231" cy="347396"/>
            <a:chOff x="2413150" y="3496263"/>
            <a:chExt cx="622231" cy="347396"/>
          </a:xfrm>
        </p:grpSpPr>
        <p:sp>
          <p:nvSpPr>
            <p:cNvPr id="174" name="Rectangle 173">
              <a:extLst>
                <a:ext uri="{FF2B5EF4-FFF2-40B4-BE49-F238E27FC236}">
                  <a16:creationId xmlns:a16="http://schemas.microsoft.com/office/drawing/2014/main" id="{9792EA2C-6A26-4363-8B8D-7B1D0555EFFA}"/>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75" name="Picture 174" descr="Picture1.png">
              <a:extLst>
                <a:ext uri="{FF2B5EF4-FFF2-40B4-BE49-F238E27FC236}">
                  <a16:creationId xmlns:a16="http://schemas.microsoft.com/office/drawing/2014/main" id="{BC16C746-9596-4264-9B0C-D98022415A85}"/>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76" name="TextBox 175">
              <a:extLst>
                <a:ext uri="{FF2B5EF4-FFF2-40B4-BE49-F238E27FC236}">
                  <a16:creationId xmlns:a16="http://schemas.microsoft.com/office/drawing/2014/main" id="{6192FF86-FE3E-4F2C-85FC-79C3A2479117}"/>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77" name="Group 176">
            <a:extLst>
              <a:ext uri="{FF2B5EF4-FFF2-40B4-BE49-F238E27FC236}">
                <a16:creationId xmlns:a16="http://schemas.microsoft.com/office/drawing/2014/main" id="{5108F43A-8448-4E6C-BC7B-056DCAF28920}"/>
              </a:ext>
            </a:extLst>
          </p:cNvPr>
          <p:cNvGrpSpPr/>
          <p:nvPr/>
        </p:nvGrpSpPr>
        <p:grpSpPr>
          <a:xfrm>
            <a:off x="2357162" y="2048581"/>
            <a:ext cx="622231" cy="347396"/>
            <a:chOff x="2413150" y="3496263"/>
            <a:chExt cx="622231" cy="347396"/>
          </a:xfrm>
        </p:grpSpPr>
        <p:sp>
          <p:nvSpPr>
            <p:cNvPr id="178" name="Rectangle 177">
              <a:extLst>
                <a:ext uri="{FF2B5EF4-FFF2-40B4-BE49-F238E27FC236}">
                  <a16:creationId xmlns:a16="http://schemas.microsoft.com/office/drawing/2014/main" id="{3CCFA489-920E-45DB-B6FA-0E7B46ED73BF}"/>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79" name="Picture 178" descr="Picture1.png">
              <a:extLst>
                <a:ext uri="{FF2B5EF4-FFF2-40B4-BE49-F238E27FC236}">
                  <a16:creationId xmlns:a16="http://schemas.microsoft.com/office/drawing/2014/main" id="{4CC07C43-4BF2-4815-9E4F-A4DA971DB49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80" name="TextBox 179">
              <a:extLst>
                <a:ext uri="{FF2B5EF4-FFF2-40B4-BE49-F238E27FC236}">
                  <a16:creationId xmlns:a16="http://schemas.microsoft.com/office/drawing/2014/main" id="{1C734B3B-8468-4A04-8C8C-1C69F849B48E}"/>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81" name="Group 180">
            <a:extLst>
              <a:ext uri="{FF2B5EF4-FFF2-40B4-BE49-F238E27FC236}">
                <a16:creationId xmlns:a16="http://schemas.microsoft.com/office/drawing/2014/main" id="{C2B54BD9-F9FC-40DA-9C01-34ABCC8A2C40}"/>
              </a:ext>
            </a:extLst>
          </p:cNvPr>
          <p:cNvGrpSpPr/>
          <p:nvPr/>
        </p:nvGrpSpPr>
        <p:grpSpPr>
          <a:xfrm>
            <a:off x="2916473" y="2048581"/>
            <a:ext cx="622231" cy="347396"/>
            <a:chOff x="2413150" y="3496263"/>
            <a:chExt cx="622231" cy="347396"/>
          </a:xfrm>
        </p:grpSpPr>
        <p:sp>
          <p:nvSpPr>
            <p:cNvPr id="182" name="Rectangle 181">
              <a:extLst>
                <a:ext uri="{FF2B5EF4-FFF2-40B4-BE49-F238E27FC236}">
                  <a16:creationId xmlns:a16="http://schemas.microsoft.com/office/drawing/2014/main" id="{50CA619B-8DE1-410E-8C72-296FBB5581E2}"/>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83" name="Picture 182" descr="Picture1.png">
              <a:extLst>
                <a:ext uri="{FF2B5EF4-FFF2-40B4-BE49-F238E27FC236}">
                  <a16:creationId xmlns:a16="http://schemas.microsoft.com/office/drawing/2014/main" id="{96755821-CF5A-4693-9FF3-E9C3FDE6EB1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84" name="TextBox 183">
              <a:extLst>
                <a:ext uri="{FF2B5EF4-FFF2-40B4-BE49-F238E27FC236}">
                  <a16:creationId xmlns:a16="http://schemas.microsoft.com/office/drawing/2014/main" id="{5D8CC3D0-E576-4312-90D6-4F639958AC2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85" name="Group 184">
            <a:extLst>
              <a:ext uri="{FF2B5EF4-FFF2-40B4-BE49-F238E27FC236}">
                <a16:creationId xmlns:a16="http://schemas.microsoft.com/office/drawing/2014/main" id="{4931565E-CFB1-48D0-A163-191E41399589}"/>
              </a:ext>
            </a:extLst>
          </p:cNvPr>
          <p:cNvGrpSpPr/>
          <p:nvPr/>
        </p:nvGrpSpPr>
        <p:grpSpPr>
          <a:xfrm>
            <a:off x="3478427" y="2048581"/>
            <a:ext cx="622231" cy="347396"/>
            <a:chOff x="2413150" y="3496263"/>
            <a:chExt cx="622231" cy="347396"/>
          </a:xfrm>
        </p:grpSpPr>
        <p:sp>
          <p:nvSpPr>
            <p:cNvPr id="186" name="Rectangle 185">
              <a:extLst>
                <a:ext uri="{FF2B5EF4-FFF2-40B4-BE49-F238E27FC236}">
                  <a16:creationId xmlns:a16="http://schemas.microsoft.com/office/drawing/2014/main" id="{08744204-66C3-4291-BC35-F157C0DD8501}"/>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87" name="Picture 186" descr="Picture1.png">
              <a:extLst>
                <a:ext uri="{FF2B5EF4-FFF2-40B4-BE49-F238E27FC236}">
                  <a16:creationId xmlns:a16="http://schemas.microsoft.com/office/drawing/2014/main" id="{D3E8B29A-3155-4081-A1E4-BB90AF73F06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88" name="TextBox 187">
              <a:extLst>
                <a:ext uri="{FF2B5EF4-FFF2-40B4-BE49-F238E27FC236}">
                  <a16:creationId xmlns:a16="http://schemas.microsoft.com/office/drawing/2014/main" id="{7C78D6EB-994A-45FB-88A6-856BA5122C5E}"/>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189" name="Group 188">
            <a:extLst>
              <a:ext uri="{FF2B5EF4-FFF2-40B4-BE49-F238E27FC236}">
                <a16:creationId xmlns:a16="http://schemas.microsoft.com/office/drawing/2014/main" id="{D8704207-B92C-475C-988E-482704294B57}"/>
              </a:ext>
            </a:extLst>
          </p:cNvPr>
          <p:cNvGrpSpPr/>
          <p:nvPr/>
        </p:nvGrpSpPr>
        <p:grpSpPr>
          <a:xfrm>
            <a:off x="4037738" y="2048581"/>
            <a:ext cx="622231" cy="347396"/>
            <a:chOff x="2413150" y="3496263"/>
            <a:chExt cx="622231" cy="347396"/>
          </a:xfrm>
        </p:grpSpPr>
        <p:sp>
          <p:nvSpPr>
            <p:cNvPr id="190" name="Rectangle 189">
              <a:extLst>
                <a:ext uri="{FF2B5EF4-FFF2-40B4-BE49-F238E27FC236}">
                  <a16:creationId xmlns:a16="http://schemas.microsoft.com/office/drawing/2014/main" id="{D73C3A5C-8991-42EE-A114-BE22ECE9785C}"/>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91" name="Picture 190" descr="Picture1.png">
              <a:extLst>
                <a:ext uri="{FF2B5EF4-FFF2-40B4-BE49-F238E27FC236}">
                  <a16:creationId xmlns:a16="http://schemas.microsoft.com/office/drawing/2014/main" id="{3F39D27A-3DFD-4EC1-93E8-116393DD5256}"/>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92" name="TextBox 191">
              <a:extLst>
                <a:ext uri="{FF2B5EF4-FFF2-40B4-BE49-F238E27FC236}">
                  <a16:creationId xmlns:a16="http://schemas.microsoft.com/office/drawing/2014/main" id="{57894538-C5DA-4EC0-BB1E-A3970F6FEDDC}"/>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193" name="Group 192">
            <a:extLst>
              <a:ext uri="{FF2B5EF4-FFF2-40B4-BE49-F238E27FC236}">
                <a16:creationId xmlns:a16="http://schemas.microsoft.com/office/drawing/2014/main" id="{74E5F569-F4C3-4037-9694-4909F360846D}"/>
              </a:ext>
            </a:extLst>
          </p:cNvPr>
          <p:cNvGrpSpPr/>
          <p:nvPr/>
        </p:nvGrpSpPr>
        <p:grpSpPr>
          <a:xfrm>
            <a:off x="4597049" y="2048581"/>
            <a:ext cx="622232" cy="347396"/>
            <a:chOff x="2413149" y="3496263"/>
            <a:chExt cx="622232" cy="347396"/>
          </a:xfrm>
        </p:grpSpPr>
        <p:sp>
          <p:nvSpPr>
            <p:cNvPr id="194" name="Rectangle 193">
              <a:extLst>
                <a:ext uri="{FF2B5EF4-FFF2-40B4-BE49-F238E27FC236}">
                  <a16:creationId xmlns:a16="http://schemas.microsoft.com/office/drawing/2014/main" id="{FB70E3DB-EB42-411D-B7E3-96230EB705FA}"/>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95" name="Picture 194" descr="Picture1.png">
              <a:extLst>
                <a:ext uri="{FF2B5EF4-FFF2-40B4-BE49-F238E27FC236}">
                  <a16:creationId xmlns:a16="http://schemas.microsoft.com/office/drawing/2014/main" id="{BB65B44B-D466-491F-A517-2F507426623B}"/>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96" name="TextBox 195">
              <a:extLst>
                <a:ext uri="{FF2B5EF4-FFF2-40B4-BE49-F238E27FC236}">
                  <a16:creationId xmlns:a16="http://schemas.microsoft.com/office/drawing/2014/main" id="{5E7FB24C-6B75-4BD6-894E-7CFAE8EC311E}"/>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197" name="Group 196">
            <a:extLst>
              <a:ext uri="{FF2B5EF4-FFF2-40B4-BE49-F238E27FC236}">
                <a16:creationId xmlns:a16="http://schemas.microsoft.com/office/drawing/2014/main" id="{0176E1A8-19D3-4609-8D3D-CEBDB743D0C7}"/>
              </a:ext>
            </a:extLst>
          </p:cNvPr>
          <p:cNvGrpSpPr/>
          <p:nvPr/>
        </p:nvGrpSpPr>
        <p:grpSpPr>
          <a:xfrm>
            <a:off x="679229" y="1756134"/>
            <a:ext cx="622231" cy="347396"/>
            <a:chOff x="2413150" y="3496263"/>
            <a:chExt cx="622231" cy="347396"/>
          </a:xfrm>
        </p:grpSpPr>
        <p:sp>
          <p:nvSpPr>
            <p:cNvPr id="198" name="Rectangle 197">
              <a:extLst>
                <a:ext uri="{FF2B5EF4-FFF2-40B4-BE49-F238E27FC236}">
                  <a16:creationId xmlns:a16="http://schemas.microsoft.com/office/drawing/2014/main" id="{F47FE2BE-A32C-4B67-BB9D-1188F09163DD}"/>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99" name="Picture 198" descr="Picture1.png">
              <a:extLst>
                <a:ext uri="{FF2B5EF4-FFF2-40B4-BE49-F238E27FC236}">
                  <a16:creationId xmlns:a16="http://schemas.microsoft.com/office/drawing/2014/main" id="{7320F066-40C1-4097-8A19-B0C9F7E1DC82}"/>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00" name="TextBox 199">
              <a:extLst>
                <a:ext uri="{FF2B5EF4-FFF2-40B4-BE49-F238E27FC236}">
                  <a16:creationId xmlns:a16="http://schemas.microsoft.com/office/drawing/2014/main" id="{3BA8F9B2-478B-4BAC-9ED1-7EA6404B638D}"/>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01" name="Group 200">
            <a:extLst>
              <a:ext uri="{FF2B5EF4-FFF2-40B4-BE49-F238E27FC236}">
                <a16:creationId xmlns:a16="http://schemas.microsoft.com/office/drawing/2014/main" id="{F0BEE061-15A3-43B2-B617-0E04A2893C54}"/>
              </a:ext>
            </a:extLst>
          </p:cNvPr>
          <p:cNvGrpSpPr/>
          <p:nvPr/>
        </p:nvGrpSpPr>
        <p:grpSpPr>
          <a:xfrm>
            <a:off x="1238540" y="1756134"/>
            <a:ext cx="622231" cy="347396"/>
            <a:chOff x="2413150" y="3496263"/>
            <a:chExt cx="622231" cy="347396"/>
          </a:xfrm>
        </p:grpSpPr>
        <p:sp>
          <p:nvSpPr>
            <p:cNvPr id="202" name="Rectangle 201">
              <a:extLst>
                <a:ext uri="{FF2B5EF4-FFF2-40B4-BE49-F238E27FC236}">
                  <a16:creationId xmlns:a16="http://schemas.microsoft.com/office/drawing/2014/main" id="{D9993273-2E48-4589-8CBB-1E1223C514F5}"/>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03" name="Picture 202" descr="Picture1.png">
              <a:extLst>
                <a:ext uri="{FF2B5EF4-FFF2-40B4-BE49-F238E27FC236}">
                  <a16:creationId xmlns:a16="http://schemas.microsoft.com/office/drawing/2014/main" id="{C528F3B5-480A-47C5-B06F-B670D71DB50D}"/>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04" name="TextBox 203">
              <a:extLst>
                <a:ext uri="{FF2B5EF4-FFF2-40B4-BE49-F238E27FC236}">
                  <a16:creationId xmlns:a16="http://schemas.microsoft.com/office/drawing/2014/main" id="{5DF079B3-F6A1-4EF3-9C6B-BAC695CDD454}"/>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05" name="Group 204">
            <a:extLst>
              <a:ext uri="{FF2B5EF4-FFF2-40B4-BE49-F238E27FC236}">
                <a16:creationId xmlns:a16="http://schemas.microsoft.com/office/drawing/2014/main" id="{37FE8E4E-26A0-410B-9AD6-55A8EE50DB7C}"/>
              </a:ext>
            </a:extLst>
          </p:cNvPr>
          <p:cNvGrpSpPr/>
          <p:nvPr/>
        </p:nvGrpSpPr>
        <p:grpSpPr>
          <a:xfrm>
            <a:off x="1797851" y="1756134"/>
            <a:ext cx="622231" cy="347396"/>
            <a:chOff x="2413150" y="3496263"/>
            <a:chExt cx="622231" cy="347396"/>
          </a:xfrm>
        </p:grpSpPr>
        <p:sp>
          <p:nvSpPr>
            <p:cNvPr id="206" name="Rectangle 205">
              <a:extLst>
                <a:ext uri="{FF2B5EF4-FFF2-40B4-BE49-F238E27FC236}">
                  <a16:creationId xmlns:a16="http://schemas.microsoft.com/office/drawing/2014/main" id="{F5AA3F13-6BBC-4DF3-9065-9600AED407E9}"/>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07" name="Picture 206" descr="Picture1.png">
              <a:extLst>
                <a:ext uri="{FF2B5EF4-FFF2-40B4-BE49-F238E27FC236}">
                  <a16:creationId xmlns:a16="http://schemas.microsoft.com/office/drawing/2014/main" id="{87150351-321C-4C89-803C-EE0F1E2FD861}"/>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08" name="TextBox 207">
              <a:extLst>
                <a:ext uri="{FF2B5EF4-FFF2-40B4-BE49-F238E27FC236}">
                  <a16:creationId xmlns:a16="http://schemas.microsoft.com/office/drawing/2014/main" id="{C979B0A7-289F-4CC2-B151-C849657BA459}"/>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09" name="Group 208">
            <a:extLst>
              <a:ext uri="{FF2B5EF4-FFF2-40B4-BE49-F238E27FC236}">
                <a16:creationId xmlns:a16="http://schemas.microsoft.com/office/drawing/2014/main" id="{53FEE730-7D99-417E-AEC7-4AB6979438BB}"/>
              </a:ext>
            </a:extLst>
          </p:cNvPr>
          <p:cNvGrpSpPr/>
          <p:nvPr/>
        </p:nvGrpSpPr>
        <p:grpSpPr>
          <a:xfrm>
            <a:off x="2357162" y="1756134"/>
            <a:ext cx="622231" cy="347396"/>
            <a:chOff x="2413150" y="3496263"/>
            <a:chExt cx="622231" cy="347396"/>
          </a:xfrm>
        </p:grpSpPr>
        <p:sp>
          <p:nvSpPr>
            <p:cNvPr id="210" name="Rectangle 209">
              <a:extLst>
                <a:ext uri="{FF2B5EF4-FFF2-40B4-BE49-F238E27FC236}">
                  <a16:creationId xmlns:a16="http://schemas.microsoft.com/office/drawing/2014/main" id="{8674AA2C-BB21-422D-B712-714E687F7022}"/>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11" name="Picture 210" descr="Picture1.png">
              <a:extLst>
                <a:ext uri="{FF2B5EF4-FFF2-40B4-BE49-F238E27FC236}">
                  <a16:creationId xmlns:a16="http://schemas.microsoft.com/office/drawing/2014/main" id="{5E55FB1E-64FE-491D-9F9A-D22E84F5B71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12" name="TextBox 211">
              <a:extLst>
                <a:ext uri="{FF2B5EF4-FFF2-40B4-BE49-F238E27FC236}">
                  <a16:creationId xmlns:a16="http://schemas.microsoft.com/office/drawing/2014/main" id="{F309A5A4-A89B-46E5-A747-9F28FC616E61}"/>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13" name="Group 212">
            <a:extLst>
              <a:ext uri="{FF2B5EF4-FFF2-40B4-BE49-F238E27FC236}">
                <a16:creationId xmlns:a16="http://schemas.microsoft.com/office/drawing/2014/main" id="{A0DE3C3D-23AE-48F1-92CF-3D43C03A6D5A}"/>
              </a:ext>
            </a:extLst>
          </p:cNvPr>
          <p:cNvGrpSpPr/>
          <p:nvPr/>
        </p:nvGrpSpPr>
        <p:grpSpPr>
          <a:xfrm>
            <a:off x="2916473" y="1756134"/>
            <a:ext cx="622231" cy="347396"/>
            <a:chOff x="2413150" y="3496263"/>
            <a:chExt cx="622231" cy="347396"/>
          </a:xfrm>
        </p:grpSpPr>
        <p:sp>
          <p:nvSpPr>
            <p:cNvPr id="214" name="Rectangle 213">
              <a:extLst>
                <a:ext uri="{FF2B5EF4-FFF2-40B4-BE49-F238E27FC236}">
                  <a16:creationId xmlns:a16="http://schemas.microsoft.com/office/drawing/2014/main" id="{9EC4004D-8514-48FB-A7D7-B92D90A46BB4}"/>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15" name="Picture 214" descr="Picture1.png">
              <a:extLst>
                <a:ext uri="{FF2B5EF4-FFF2-40B4-BE49-F238E27FC236}">
                  <a16:creationId xmlns:a16="http://schemas.microsoft.com/office/drawing/2014/main" id="{4DED1F77-ABC4-4DDF-A779-C6B75848167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16" name="TextBox 215">
              <a:extLst>
                <a:ext uri="{FF2B5EF4-FFF2-40B4-BE49-F238E27FC236}">
                  <a16:creationId xmlns:a16="http://schemas.microsoft.com/office/drawing/2014/main" id="{BC3D3CA9-7F13-4B96-AF48-2764C570DE62}"/>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17" name="Group 216">
            <a:extLst>
              <a:ext uri="{FF2B5EF4-FFF2-40B4-BE49-F238E27FC236}">
                <a16:creationId xmlns:a16="http://schemas.microsoft.com/office/drawing/2014/main" id="{61B07CDA-04F4-450B-B154-3236A19BC927}"/>
              </a:ext>
            </a:extLst>
          </p:cNvPr>
          <p:cNvGrpSpPr/>
          <p:nvPr/>
        </p:nvGrpSpPr>
        <p:grpSpPr>
          <a:xfrm>
            <a:off x="3478427" y="1756134"/>
            <a:ext cx="622231" cy="347396"/>
            <a:chOff x="2413150" y="3496263"/>
            <a:chExt cx="622231" cy="347396"/>
          </a:xfrm>
        </p:grpSpPr>
        <p:sp>
          <p:nvSpPr>
            <p:cNvPr id="218" name="Rectangle 217">
              <a:extLst>
                <a:ext uri="{FF2B5EF4-FFF2-40B4-BE49-F238E27FC236}">
                  <a16:creationId xmlns:a16="http://schemas.microsoft.com/office/drawing/2014/main" id="{E92AA8DF-4176-40E0-8458-3E896CC27999}"/>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19" name="Picture 218" descr="Picture1.png">
              <a:extLst>
                <a:ext uri="{FF2B5EF4-FFF2-40B4-BE49-F238E27FC236}">
                  <a16:creationId xmlns:a16="http://schemas.microsoft.com/office/drawing/2014/main" id="{C5E22C98-AD55-4377-B933-8AEB87E213CE}"/>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20" name="TextBox 219">
              <a:extLst>
                <a:ext uri="{FF2B5EF4-FFF2-40B4-BE49-F238E27FC236}">
                  <a16:creationId xmlns:a16="http://schemas.microsoft.com/office/drawing/2014/main" id="{248833D4-3BAC-41DA-947D-DFC14D328583}"/>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221" name="Group 220">
            <a:extLst>
              <a:ext uri="{FF2B5EF4-FFF2-40B4-BE49-F238E27FC236}">
                <a16:creationId xmlns:a16="http://schemas.microsoft.com/office/drawing/2014/main" id="{2505791A-236E-4379-8C6C-1CB0673FF8A7}"/>
              </a:ext>
            </a:extLst>
          </p:cNvPr>
          <p:cNvGrpSpPr/>
          <p:nvPr/>
        </p:nvGrpSpPr>
        <p:grpSpPr>
          <a:xfrm>
            <a:off x="4037738" y="1756134"/>
            <a:ext cx="622231" cy="347396"/>
            <a:chOff x="2413150" y="3496263"/>
            <a:chExt cx="622231" cy="347396"/>
          </a:xfrm>
        </p:grpSpPr>
        <p:sp>
          <p:nvSpPr>
            <p:cNvPr id="222" name="Rectangle 221">
              <a:extLst>
                <a:ext uri="{FF2B5EF4-FFF2-40B4-BE49-F238E27FC236}">
                  <a16:creationId xmlns:a16="http://schemas.microsoft.com/office/drawing/2014/main" id="{370C3870-FC6B-4202-98CE-62F90C5FE95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23" name="Picture 222" descr="Picture1.png">
              <a:extLst>
                <a:ext uri="{FF2B5EF4-FFF2-40B4-BE49-F238E27FC236}">
                  <a16:creationId xmlns:a16="http://schemas.microsoft.com/office/drawing/2014/main" id="{E5053859-099B-4386-85AF-563F6AE141F7}"/>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24" name="TextBox 223">
              <a:extLst>
                <a:ext uri="{FF2B5EF4-FFF2-40B4-BE49-F238E27FC236}">
                  <a16:creationId xmlns:a16="http://schemas.microsoft.com/office/drawing/2014/main" id="{1D6F8DCE-E669-496B-8F7A-33CB49B83D74}"/>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225" name="Group 224">
            <a:extLst>
              <a:ext uri="{FF2B5EF4-FFF2-40B4-BE49-F238E27FC236}">
                <a16:creationId xmlns:a16="http://schemas.microsoft.com/office/drawing/2014/main" id="{A486E8F0-26DD-4E8E-AC57-26F31BF37374}"/>
              </a:ext>
            </a:extLst>
          </p:cNvPr>
          <p:cNvGrpSpPr/>
          <p:nvPr/>
        </p:nvGrpSpPr>
        <p:grpSpPr>
          <a:xfrm>
            <a:off x="4597049" y="1756134"/>
            <a:ext cx="622232" cy="347396"/>
            <a:chOff x="2413149" y="3496263"/>
            <a:chExt cx="622232" cy="347396"/>
          </a:xfrm>
        </p:grpSpPr>
        <p:sp>
          <p:nvSpPr>
            <p:cNvPr id="226" name="Rectangle 225">
              <a:extLst>
                <a:ext uri="{FF2B5EF4-FFF2-40B4-BE49-F238E27FC236}">
                  <a16:creationId xmlns:a16="http://schemas.microsoft.com/office/drawing/2014/main" id="{C0EC27C2-8008-407A-AAF2-097BA02271BC}"/>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27" name="Picture 226" descr="Picture1.png">
              <a:extLst>
                <a:ext uri="{FF2B5EF4-FFF2-40B4-BE49-F238E27FC236}">
                  <a16:creationId xmlns:a16="http://schemas.microsoft.com/office/drawing/2014/main" id="{2DEDED83-4294-4125-97F6-E0E074B1DF09}"/>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28" name="TextBox 227">
              <a:extLst>
                <a:ext uri="{FF2B5EF4-FFF2-40B4-BE49-F238E27FC236}">
                  <a16:creationId xmlns:a16="http://schemas.microsoft.com/office/drawing/2014/main" id="{1E6D1392-7763-4E71-AABD-2038BE866A9D}"/>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229" name="Group 228">
            <a:extLst>
              <a:ext uri="{FF2B5EF4-FFF2-40B4-BE49-F238E27FC236}">
                <a16:creationId xmlns:a16="http://schemas.microsoft.com/office/drawing/2014/main" id="{2FA0B2B1-0235-44EF-85AC-6DA8E26D22E8}"/>
              </a:ext>
            </a:extLst>
          </p:cNvPr>
          <p:cNvGrpSpPr/>
          <p:nvPr/>
        </p:nvGrpSpPr>
        <p:grpSpPr>
          <a:xfrm>
            <a:off x="679229" y="1463686"/>
            <a:ext cx="622231" cy="347396"/>
            <a:chOff x="2413150" y="3496263"/>
            <a:chExt cx="622231" cy="347396"/>
          </a:xfrm>
        </p:grpSpPr>
        <p:sp>
          <p:nvSpPr>
            <p:cNvPr id="230" name="Rectangle 229">
              <a:extLst>
                <a:ext uri="{FF2B5EF4-FFF2-40B4-BE49-F238E27FC236}">
                  <a16:creationId xmlns:a16="http://schemas.microsoft.com/office/drawing/2014/main" id="{7CB5BA6A-4591-412F-89AC-032A289BBA5F}"/>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31" name="Picture 230" descr="Picture1.png">
              <a:extLst>
                <a:ext uri="{FF2B5EF4-FFF2-40B4-BE49-F238E27FC236}">
                  <a16:creationId xmlns:a16="http://schemas.microsoft.com/office/drawing/2014/main" id="{EBC5CDB0-2FF2-45E4-9F72-35BD0224009A}"/>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32" name="TextBox 231">
              <a:extLst>
                <a:ext uri="{FF2B5EF4-FFF2-40B4-BE49-F238E27FC236}">
                  <a16:creationId xmlns:a16="http://schemas.microsoft.com/office/drawing/2014/main" id="{31318735-744B-45FE-8C36-20A3D628D75E}"/>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33" name="Group 232">
            <a:extLst>
              <a:ext uri="{FF2B5EF4-FFF2-40B4-BE49-F238E27FC236}">
                <a16:creationId xmlns:a16="http://schemas.microsoft.com/office/drawing/2014/main" id="{0243C4C2-C454-4587-A65F-113D11250F6F}"/>
              </a:ext>
            </a:extLst>
          </p:cNvPr>
          <p:cNvGrpSpPr/>
          <p:nvPr/>
        </p:nvGrpSpPr>
        <p:grpSpPr>
          <a:xfrm>
            <a:off x="1238540" y="1463686"/>
            <a:ext cx="622231" cy="347396"/>
            <a:chOff x="2413150" y="3496263"/>
            <a:chExt cx="622231" cy="347396"/>
          </a:xfrm>
        </p:grpSpPr>
        <p:sp>
          <p:nvSpPr>
            <p:cNvPr id="234" name="Rectangle 233">
              <a:extLst>
                <a:ext uri="{FF2B5EF4-FFF2-40B4-BE49-F238E27FC236}">
                  <a16:creationId xmlns:a16="http://schemas.microsoft.com/office/drawing/2014/main" id="{F1280767-CA6E-4248-8C65-848C204249EC}"/>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35" name="Picture 234" descr="Picture1.png">
              <a:extLst>
                <a:ext uri="{FF2B5EF4-FFF2-40B4-BE49-F238E27FC236}">
                  <a16:creationId xmlns:a16="http://schemas.microsoft.com/office/drawing/2014/main" id="{359DF50C-BFFD-4B38-99D1-7DF9DF5055F9}"/>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36" name="TextBox 235">
              <a:extLst>
                <a:ext uri="{FF2B5EF4-FFF2-40B4-BE49-F238E27FC236}">
                  <a16:creationId xmlns:a16="http://schemas.microsoft.com/office/drawing/2014/main" id="{2AF41E3E-0C0F-4A46-AA45-3DAA27123EF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37" name="Group 236">
            <a:extLst>
              <a:ext uri="{FF2B5EF4-FFF2-40B4-BE49-F238E27FC236}">
                <a16:creationId xmlns:a16="http://schemas.microsoft.com/office/drawing/2014/main" id="{AB8C64D3-A86E-4A6D-9693-0A266CFEAC41}"/>
              </a:ext>
            </a:extLst>
          </p:cNvPr>
          <p:cNvGrpSpPr/>
          <p:nvPr/>
        </p:nvGrpSpPr>
        <p:grpSpPr>
          <a:xfrm>
            <a:off x="1797851" y="1463686"/>
            <a:ext cx="622231" cy="347396"/>
            <a:chOff x="2413150" y="3496263"/>
            <a:chExt cx="622231" cy="347396"/>
          </a:xfrm>
        </p:grpSpPr>
        <p:sp>
          <p:nvSpPr>
            <p:cNvPr id="238" name="Rectangle 237">
              <a:extLst>
                <a:ext uri="{FF2B5EF4-FFF2-40B4-BE49-F238E27FC236}">
                  <a16:creationId xmlns:a16="http://schemas.microsoft.com/office/drawing/2014/main" id="{A6688F18-8EB1-42E4-8697-CA578D3CD4E5}"/>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39" name="Picture 238" descr="Picture1.png">
              <a:extLst>
                <a:ext uri="{FF2B5EF4-FFF2-40B4-BE49-F238E27FC236}">
                  <a16:creationId xmlns:a16="http://schemas.microsoft.com/office/drawing/2014/main" id="{4B4E2C51-D695-46C4-B237-690138D46CBB}"/>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40" name="TextBox 239">
              <a:extLst>
                <a:ext uri="{FF2B5EF4-FFF2-40B4-BE49-F238E27FC236}">
                  <a16:creationId xmlns:a16="http://schemas.microsoft.com/office/drawing/2014/main" id="{3DC9BBE1-6D5B-4667-B91E-3474EDBDD217}"/>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41" name="Group 240">
            <a:extLst>
              <a:ext uri="{FF2B5EF4-FFF2-40B4-BE49-F238E27FC236}">
                <a16:creationId xmlns:a16="http://schemas.microsoft.com/office/drawing/2014/main" id="{80061AAA-C2C7-4379-BFD4-3844C070344D}"/>
              </a:ext>
            </a:extLst>
          </p:cNvPr>
          <p:cNvGrpSpPr/>
          <p:nvPr/>
        </p:nvGrpSpPr>
        <p:grpSpPr>
          <a:xfrm>
            <a:off x="2357162" y="1463686"/>
            <a:ext cx="622231" cy="347396"/>
            <a:chOff x="2413150" y="3496263"/>
            <a:chExt cx="622231" cy="347396"/>
          </a:xfrm>
        </p:grpSpPr>
        <p:sp>
          <p:nvSpPr>
            <p:cNvPr id="242" name="Rectangle 241">
              <a:extLst>
                <a:ext uri="{FF2B5EF4-FFF2-40B4-BE49-F238E27FC236}">
                  <a16:creationId xmlns:a16="http://schemas.microsoft.com/office/drawing/2014/main" id="{11B394E2-7A8E-43D4-AC9E-0BA313CB1469}"/>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43" name="Picture 242" descr="Picture1.png">
              <a:extLst>
                <a:ext uri="{FF2B5EF4-FFF2-40B4-BE49-F238E27FC236}">
                  <a16:creationId xmlns:a16="http://schemas.microsoft.com/office/drawing/2014/main" id="{32A65221-43E2-4E70-B53D-3E5087393DEB}"/>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44" name="TextBox 243">
              <a:extLst>
                <a:ext uri="{FF2B5EF4-FFF2-40B4-BE49-F238E27FC236}">
                  <a16:creationId xmlns:a16="http://schemas.microsoft.com/office/drawing/2014/main" id="{BE862B8A-0E84-4FF1-B034-18DF08E62AD4}"/>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45" name="Group 244">
            <a:extLst>
              <a:ext uri="{FF2B5EF4-FFF2-40B4-BE49-F238E27FC236}">
                <a16:creationId xmlns:a16="http://schemas.microsoft.com/office/drawing/2014/main" id="{D1CF81B0-B3C2-4A08-A372-0E55F7BE2A87}"/>
              </a:ext>
            </a:extLst>
          </p:cNvPr>
          <p:cNvGrpSpPr/>
          <p:nvPr/>
        </p:nvGrpSpPr>
        <p:grpSpPr>
          <a:xfrm>
            <a:off x="2916473" y="1463686"/>
            <a:ext cx="622231" cy="347396"/>
            <a:chOff x="2413150" y="3496263"/>
            <a:chExt cx="622231" cy="347396"/>
          </a:xfrm>
        </p:grpSpPr>
        <p:sp>
          <p:nvSpPr>
            <p:cNvPr id="246" name="Rectangle 245">
              <a:extLst>
                <a:ext uri="{FF2B5EF4-FFF2-40B4-BE49-F238E27FC236}">
                  <a16:creationId xmlns:a16="http://schemas.microsoft.com/office/drawing/2014/main" id="{6A284459-9125-4E1E-AC09-C08C25D209A9}"/>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47" name="Picture 246" descr="Picture1.png">
              <a:extLst>
                <a:ext uri="{FF2B5EF4-FFF2-40B4-BE49-F238E27FC236}">
                  <a16:creationId xmlns:a16="http://schemas.microsoft.com/office/drawing/2014/main" id="{14EBD8CF-775A-420B-8B27-EC9045512F97}"/>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48" name="TextBox 247">
              <a:extLst>
                <a:ext uri="{FF2B5EF4-FFF2-40B4-BE49-F238E27FC236}">
                  <a16:creationId xmlns:a16="http://schemas.microsoft.com/office/drawing/2014/main" id="{CF3F34AD-D650-4298-96DC-C3E7DC4FDC3F}"/>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49" name="Group 248">
            <a:extLst>
              <a:ext uri="{FF2B5EF4-FFF2-40B4-BE49-F238E27FC236}">
                <a16:creationId xmlns:a16="http://schemas.microsoft.com/office/drawing/2014/main" id="{A0B09665-D41E-41F5-A8E3-118307FAD90C}"/>
              </a:ext>
            </a:extLst>
          </p:cNvPr>
          <p:cNvGrpSpPr/>
          <p:nvPr/>
        </p:nvGrpSpPr>
        <p:grpSpPr>
          <a:xfrm>
            <a:off x="3478427" y="1463686"/>
            <a:ext cx="622231" cy="347396"/>
            <a:chOff x="2413150" y="3496263"/>
            <a:chExt cx="622231" cy="347396"/>
          </a:xfrm>
        </p:grpSpPr>
        <p:sp>
          <p:nvSpPr>
            <p:cNvPr id="250" name="Rectangle 249">
              <a:extLst>
                <a:ext uri="{FF2B5EF4-FFF2-40B4-BE49-F238E27FC236}">
                  <a16:creationId xmlns:a16="http://schemas.microsoft.com/office/drawing/2014/main" id="{619A0410-633F-4005-8714-AE51B14B6AE4}"/>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51" name="Picture 250" descr="Picture1.png">
              <a:extLst>
                <a:ext uri="{FF2B5EF4-FFF2-40B4-BE49-F238E27FC236}">
                  <a16:creationId xmlns:a16="http://schemas.microsoft.com/office/drawing/2014/main" id="{698DAF9E-32AE-41C9-87C5-3614671CE67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52" name="TextBox 251">
              <a:extLst>
                <a:ext uri="{FF2B5EF4-FFF2-40B4-BE49-F238E27FC236}">
                  <a16:creationId xmlns:a16="http://schemas.microsoft.com/office/drawing/2014/main" id="{34F1062C-FA89-4A6F-9187-48B64240762E}"/>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253" name="Group 252">
            <a:extLst>
              <a:ext uri="{FF2B5EF4-FFF2-40B4-BE49-F238E27FC236}">
                <a16:creationId xmlns:a16="http://schemas.microsoft.com/office/drawing/2014/main" id="{53B2D69F-BEC5-45CD-9AC8-81F6B53FD832}"/>
              </a:ext>
            </a:extLst>
          </p:cNvPr>
          <p:cNvGrpSpPr/>
          <p:nvPr/>
        </p:nvGrpSpPr>
        <p:grpSpPr>
          <a:xfrm>
            <a:off x="4037738" y="1463686"/>
            <a:ext cx="622231" cy="347396"/>
            <a:chOff x="2413150" y="3496263"/>
            <a:chExt cx="622231" cy="347396"/>
          </a:xfrm>
        </p:grpSpPr>
        <p:sp>
          <p:nvSpPr>
            <p:cNvPr id="254" name="Rectangle 253">
              <a:extLst>
                <a:ext uri="{FF2B5EF4-FFF2-40B4-BE49-F238E27FC236}">
                  <a16:creationId xmlns:a16="http://schemas.microsoft.com/office/drawing/2014/main" id="{51E0F959-8A43-4FB6-B929-729ED0BD529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55" name="Picture 254" descr="Picture1.png">
              <a:extLst>
                <a:ext uri="{FF2B5EF4-FFF2-40B4-BE49-F238E27FC236}">
                  <a16:creationId xmlns:a16="http://schemas.microsoft.com/office/drawing/2014/main" id="{E309A004-1909-4C69-B67A-46C23EF3918C}"/>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56" name="TextBox 255">
              <a:extLst>
                <a:ext uri="{FF2B5EF4-FFF2-40B4-BE49-F238E27FC236}">
                  <a16:creationId xmlns:a16="http://schemas.microsoft.com/office/drawing/2014/main" id="{6FE89D85-336B-474B-A17E-A89E9C37AABA}"/>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257" name="Group 256">
            <a:extLst>
              <a:ext uri="{FF2B5EF4-FFF2-40B4-BE49-F238E27FC236}">
                <a16:creationId xmlns:a16="http://schemas.microsoft.com/office/drawing/2014/main" id="{5B59EF4F-AEA1-461E-BBC1-7A5340999CC0}"/>
              </a:ext>
            </a:extLst>
          </p:cNvPr>
          <p:cNvGrpSpPr/>
          <p:nvPr/>
        </p:nvGrpSpPr>
        <p:grpSpPr>
          <a:xfrm>
            <a:off x="4597049" y="1463686"/>
            <a:ext cx="622232" cy="347396"/>
            <a:chOff x="2413149" y="3496263"/>
            <a:chExt cx="622232" cy="347396"/>
          </a:xfrm>
        </p:grpSpPr>
        <p:sp>
          <p:nvSpPr>
            <p:cNvPr id="258" name="Rectangle 257">
              <a:extLst>
                <a:ext uri="{FF2B5EF4-FFF2-40B4-BE49-F238E27FC236}">
                  <a16:creationId xmlns:a16="http://schemas.microsoft.com/office/drawing/2014/main" id="{486C8600-EDC5-456A-A13D-AA1CDDD02224}"/>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59" name="Picture 258" descr="Picture1.png">
              <a:extLst>
                <a:ext uri="{FF2B5EF4-FFF2-40B4-BE49-F238E27FC236}">
                  <a16:creationId xmlns:a16="http://schemas.microsoft.com/office/drawing/2014/main" id="{1A7DFD62-E3BF-4702-832A-69AE567D143E}"/>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60" name="TextBox 259">
              <a:extLst>
                <a:ext uri="{FF2B5EF4-FFF2-40B4-BE49-F238E27FC236}">
                  <a16:creationId xmlns:a16="http://schemas.microsoft.com/office/drawing/2014/main" id="{3056D747-6706-46A5-9D54-AD60E4E959F1}"/>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aphicFrame>
        <p:nvGraphicFramePr>
          <p:cNvPr id="266" name="Table 265">
            <a:extLst>
              <a:ext uri="{FF2B5EF4-FFF2-40B4-BE49-F238E27FC236}">
                <a16:creationId xmlns:a16="http://schemas.microsoft.com/office/drawing/2014/main" id="{3D6D08A3-D78C-4851-8470-C19064497B7B}"/>
              </a:ext>
            </a:extLst>
          </p:cNvPr>
          <p:cNvGraphicFramePr>
            <a:graphicFrameLocks noGrp="1"/>
          </p:cNvGraphicFramePr>
          <p:nvPr/>
        </p:nvGraphicFramePr>
        <p:xfrm>
          <a:off x="-793422" y="2785363"/>
          <a:ext cx="533400" cy="930595"/>
        </p:xfrm>
        <a:graphic>
          <a:graphicData uri="http://schemas.openxmlformats.org/drawingml/2006/table">
            <a:tbl>
              <a:tblPr/>
              <a:tblGrid>
                <a:gridCol w="133350">
                  <a:extLst>
                    <a:ext uri="{9D8B030D-6E8A-4147-A177-3AD203B41FA5}">
                      <a16:colId xmlns:a16="http://schemas.microsoft.com/office/drawing/2014/main" val="2025345478"/>
                    </a:ext>
                  </a:extLst>
                </a:gridCol>
                <a:gridCol w="400050">
                  <a:extLst>
                    <a:ext uri="{9D8B030D-6E8A-4147-A177-3AD203B41FA5}">
                      <a16:colId xmlns:a16="http://schemas.microsoft.com/office/drawing/2014/main" val="2412346042"/>
                    </a:ext>
                  </a:extLst>
                </a:gridCol>
              </a:tblGrid>
              <a:tr h="186119">
                <a:tc>
                  <a:txBody>
                    <a:bodyPr/>
                    <a:lstStyle/>
                    <a:p>
                      <a:pPr marL="0" marR="0" algn="r">
                        <a:lnSpc>
                          <a:spcPct val="107000"/>
                        </a:lnSpc>
                        <a:spcBef>
                          <a:spcPts val="0"/>
                        </a:spcBef>
                        <a:spcAft>
                          <a:spcPts val="0"/>
                        </a:spcAft>
                      </a:pPr>
                      <a:r>
                        <a:rPr lang="en-US" sz="1200" dirty="0">
                          <a:effectLst/>
                          <a:latin typeface="Times New Roman" panose="02020603050405020304" pitchFamily="18" charset="0"/>
                        </a:rPr>
                        <a:t>0</a:t>
                      </a:r>
                      <a:endParaRPr lang="en-US" sz="1100" dirty="0">
                        <a:effectLst/>
                        <a:latin typeface="Calibri" panose="020F0502020204030204" pitchFamily="34" charset="0"/>
                      </a:endParaRPr>
                    </a:p>
                  </a:txBody>
                  <a:tcPr marL="28575" marR="28575" marT="0" marB="0" anchor="ctr">
                    <a:lnL>
                      <a:noFill/>
                    </a:lnL>
                    <a:lnR>
                      <a:noFill/>
                    </a:lnR>
                    <a:lnT>
                      <a:noFill/>
                    </a:lnT>
                    <a:lnB>
                      <a:noFill/>
                    </a:lnB>
                  </a:tcPr>
                </a:tc>
                <a:tc>
                  <a:txBody>
                    <a:bodyPr/>
                    <a:lstStyle/>
                    <a:p>
                      <a:pPr marL="0" marR="0">
                        <a:lnSpc>
                          <a:spcPct val="107000"/>
                        </a:lnSpc>
                        <a:spcBef>
                          <a:spcPts val="0"/>
                        </a:spcBef>
                        <a:spcAft>
                          <a:spcPts val="0"/>
                        </a:spcAft>
                      </a:pPr>
                      <a:r>
                        <a:rPr lang="en-US" sz="1200">
                          <a:effectLst/>
                          <a:latin typeface="Times New Roman" panose="02020603050405020304" pitchFamily="18" charset="0"/>
                        </a:rPr>
                        <a:t>57.5</a:t>
                      </a:r>
                      <a:endParaRPr lang="en-US" sz="1100">
                        <a:effectLst/>
                        <a:latin typeface="Calibri" panose="020F0502020204030204" pitchFamily="34" charset="0"/>
                      </a:endParaRPr>
                    </a:p>
                  </a:txBody>
                  <a:tcPr marL="28575" marR="28575" marT="0" marB="0" anchor="ctr">
                    <a:lnL>
                      <a:noFill/>
                    </a:lnL>
                    <a:lnR>
                      <a:noFill/>
                    </a:lnR>
                    <a:lnT>
                      <a:noFill/>
                    </a:lnT>
                    <a:lnB>
                      <a:noFill/>
                    </a:lnB>
                  </a:tcPr>
                </a:tc>
                <a:extLst>
                  <a:ext uri="{0D108BD9-81ED-4DB2-BD59-A6C34878D82A}">
                    <a16:rowId xmlns:a16="http://schemas.microsoft.com/office/drawing/2014/main" val="2939500999"/>
                  </a:ext>
                </a:extLst>
              </a:tr>
              <a:tr h="186119">
                <a:tc>
                  <a:txBody>
                    <a:bodyPr/>
                    <a:lstStyle/>
                    <a:p>
                      <a:pPr marL="0" marR="0">
                        <a:lnSpc>
                          <a:spcPct val="107000"/>
                        </a:lnSpc>
                        <a:spcBef>
                          <a:spcPts val="0"/>
                        </a:spcBef>
                        <a:spcAft>
                          <a:spcPts val="0"/>
                        </a:spcAft>
                      </a:pPr>
                      <a:r>
                        <a:rPr lang="en-US" sz="1200">
                          <a:effectLst/>
                          <a:latin typeface="Times New Roman" panose="02020603050405020304" pitchFamily="18" charset="0"/>
                        </a:rPr>
                        <a:t>1</a:t>
                      </a:r>
                      <a:endParaRPr lang="en-US" sz="1100">
                        <a:effectLst/>
                        <a:latin typeface="Calibri" panose="020F0502020204030204" pitchFamily="34" charset="0"/>
                      </a:endParaRPr>
                    </a:p>
                  </a:txBody>
                  <a:tcPr marL="28575" marR="28575" marT="0" marB="0" anchor="ctr">
                    <a:lnL>
                      <a:noFill/>
                    </a:lnL>
                    <a:lnR>
                      <a:noFill/>
                    </a:lnR>
                    <a:lnT>
                      <a:noFill/>
                    </a:lnT>
                    <a:lnB>
                      <a:noFill/>
                    </a:lnB>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rPr>
                        <a:t>58.21</a:t>
                      </a:r>
                      <a:endParaRPr lang="en-US" sz="1100" dirty="0">
                        <a:effectLst/>
                        <a:latin typeface="Calibri" panose="020F0502020204030204" pitchFamily="34" charset="0"/>
                      </a:endParaRPr>
                    </a:p>
                  </a:txBody>
                  <a:tcPr marL="28575" marR="28575" marT="0" marB="0" anchor="ctr">
                    <a:lnL>
                      <a:noFill/>
                    </a:lnL>
                    <a:lnR>
                      <a:noFill/>
                    </a:lnR>
                    <a:lnT>
                      <a:noFill/>
                    </a:lnT>
                    <a:lnB>
                      <a:noFill/>
                    </a:lnB>
                  </a:tcPr>
                </a:tc>
                <a:extLst>
                  <a:ext uri="{0D108BD9-81ED-4DB2-BD59-A6C34878D82A}">
                    <a16:rowId xmlns:a16="http://schemas.microsoft.com/office/drawing/2014/main" val="1255835545"/>
                  </a:ext>
                </a:extLst>
              </a:tr>
              <a:tr h="186119">
                <a:tc>
                  <a:txBody>
                    <a:bodyPr/>
                    <a:lstStyle/>
                    <a:p>
                      <a:pPr marL="0" marR="0">
                        <a:lnSpc>
                          <a:spcPct val="107000"/>
                        </a:lnSpc>
                        <a:spcBef>
                          <a:spcPts val="0"/>
                        </a:spcBef>
                        <a:spcAft>
                          <a:spcPts val="0"/>
                        </a:spcAft>
                      </a:pPr>
                      <a:r>
                        <a:rPr lang="en-US" sz="1200">
                          <a:effectLst/>
                          <a:latin typeface="Times New Roman" panose="02020603050405020304" pitchFamily="18" charset="0"/>
                        </a:rPr>
                        <a:t>2</a:t>
                      </a:r>
                      <a:endParaRPr lang="en-US" sz="1100">
                        <a:effectLst/>
                        <a:latin typeface="Calibri" panose="020F0502020204030204" pitchFamily="34" charset="0"/>
                      </a:endParaRPr>
                    </a:p>
                  </a:txBody>
                  <a:tcPr marL="28575" marR="28575" marT="0" marB="0" anchor="ctr">
                    <a:lnL>
                      <a:noFill/>
                    </a:lnL>
                    <a:lnR>
                      <a:noFill/>
                    </a:lnR>
                    <a:lnT>
                      <a:noFill/>
                    </a:lnT>
                    <a:lnB>
                      <a:noFill/>
                    </a:lnB>
                  </a:tcPr>
                </a:tc>
                <a:tc>
                  <a:txBody>
                    <a:bodyPr/>
                    <a:lstStyle/>
                    <a:p>
                      <a:pPr marL="0" marR="0">
                        <a:lnSpc>
                          <a:spcPct val="107000"/>
                        </a:lnSpc>
                        <a:spcBef>
                          <a:spcPts val="0"/>
                        </a:spcBef>
                        <a:spcAft>
                          <a:spcPts val="0"/>
                        </a:spcAft>
                      </a:pPr>
                      <a:r>
                        <a:rPr lang="en-US" sz="1200">
                          <a:effectLst/>
                          <a:latin typeface="Times New Roman" panose="02020603050405020304" pitchFamily="18" charset="0"/>
                        </a:rPr>
                        <a:t>58.95</a:t>
                      </a:r>
                      <a:endParaRPr lang="en-US" sz="1100">
                        <a:effectLst/>
                        <a:latin typeface="Calibri" panose="020F0502020204030204" pitchFamily="34" charset="0"/>
                      </a:endParaRPr>
                    </a:p>
                  </a:txBody>
                  <a:tcPr marL="28575" marR="28575" marT="0" marB="0" anchor="ctr">
                    <a:lnL>
                      <a:noFill/>
                    </a:lnL>
                    <a:lnR>
                      <a:noFill/>
                    </a:lnR>
                    <a:lnT>
                      <a:noFill/>
                    </a:lnT>
                    <a:lnB>
                      <a:noFill/>
                    </a:lnB>
                  </a:tcPr>
                </a:tc>
                <a:extLst>
                  <a:ext uri="{0D108BD9-81ED-4DB2-BD59-A6C34878D82A}">
                    <a16:rowId xmlns:a16="http://schemas.microsoft.com/office/drawing/2014/main" val="3265678373"/>
                  </a:ext>
                </a:extLst>
              </a:tr>
              <a:tr h="186119">
                <a:tc>
                  <a:txBody>
                    <a:bodyPr/>
                    <a:lstStyle/>
                    <a:p>
                      <a:pPr marL="0" marR="0">
                        <a:lnSpc>
                          <a:spcPct val="107000"/>
                        </a:lnSpc>
                        <a:spcBef>
                          <a:spcPts val="0"/>
                        </a:spcBef>
                        <a:spcAft>
                          <a:spcPts val="0"/>
                        </a:spcAft>
                      </a:pPr>
                      <a:r>
                        <a:rPr lang="en-US" sz="1200">
                          <a:effectLst/>
                          <a:latin typeface="Times New Roman" panose="02020603050405020304" pitchFamily="18" charset="0"/>
                        </a:rPr>
                        <a:t>3</a:t>
                      </a:r>
                      <a:endParaRPr lang="en-US" sz="1100">
                        <a:effectLst/>
                        <a:latin typeface="Calibri" panose="020F0502020204030204" pitchFamily="34" charset="0"/>
                      </a:endParaRPr>
                    </a:p>
                  </a:txBody>
                  <a:tcPr marL="28575" marR="28575" marT="0" marB="0" anchor="ctr">
                    <a:lnL>
                      <a:noFill/>
                    </a:lnL>
                    <a:lnR>
                      <a:noFill/>
                    </a:lnR>
                    <a:lnT>
                      <a:noFill/>
                    </a:lnT>
                    <a:lnB>
                      <a:noFill/>
                    </a:lnB>
                  </a:tcPr>
                </a:tc>
                <a:tc>
                  <a:txBody>
                    <a:bodyPr/>
                    <a:lstStyle/>
                    <a:p>
                      <a:pPr marL="0" marR="0">
                        <a:lnSpc>
                          <a:spcPct val="107000"/>
                        </a:lnSpc>
                        <a:spcBef>
                          <a:spcPts val="0"/>
                        </a:spcBef>
                        <a:spcAft>
                          <a:spcPts val="0"/>
                        </a:spcAft>
                      </a:pPr>
                      <a:r>
                        <a:rPr lang="en-US" sz="1200">
                          <a:effectLst/>
                          <a:latin typeface="Times New Roman" panose="02020603050405020304" pitchFamily="18" charset="0"/>
                        </a:rPr>
                        <a:t>59.73</a:t>
                      </a:r>
                      <a:endParaRPr lang="en-US" sz="1100">
                        <a:effectLst/>
                        <a:latin typeface="Calibri" panose="020F0502020204030204" pitchFamily="34" charset="0"/>
                      </a:endParaRPr>
                    </a:p>
                  </a:txBody>
                  <a:tcPr marL="28575" marR="28575" marT="0" marB="0" anchor="ctr">
                    <a:lnL>
                      <a:noFill/>
                    </a:lnL>
                    <a:lnR>
                      <a:noFill/>
                    </a:lnR>
                    <a:lnT>
                      <a:noFill/>
                    </a:lnT>
                    <a:lnB>
                      <a:noFill/>
                    </a:lnB>
                  </a:tcPr>
                </a:tc>
                <a:extLst>
                  <a:ext uri="{0D108BD9-81ED-4DB2-BD59-A6C34878D82A}">
                    <a16:rowId xmlns:a16="http://schemas.microsoft.com/office/drawing/2014/main" val="1447329694"/>
                  </a:ext>
                </a:extLst>
              </a:tr>
              <a:tr h="186119">
                <a:tc>
                  <a:txBody>
                    <a:bodyPr/>
                    <a:lstStyle/>
                    <a:p>
                      <a:pPr marL="0" marR="0">
                        <a:lnSpc>
                          <a:spcPct val="107000"/>
                        </a:lnSpc>
                        <a:spcBef>
                          <a:spcPts val="0"/>
                        </a:spcBef>
                        <a:spcAft>
                          <a:spcPts val="0"/>
                        </a:spcAft>
                      </a:pPr>
                      <a:r>
                        <a:rPr lang="en-US" sz="1200">
                          <a:effectLst/>
                          <a:latin typeface="Times New Roman" panose="02020603050405020304" pitchFamily="18" charset="0"/>
                        </a:rPr>
                        <a:t>4</a:t>
                      </a:r>
                      <a:endParaRPr lang="en-US" sz="1100">
                        <a:effectLst/>
                        <a:latin typeface="Calibri" panose="020F0502020204030204" pitchFamily="34" charset="0"/>
                      </a:endParaRPr>
                    </a:p>
                  </a:txBody>
                  <a:tcPr marL="28575" marR="28575" marT="0" marB="0" anchor="ctr">
                    <a:lnL>
                      <a:noFill/>
                    </a:lnL>
                    <a:lnR>
                      <a:noFill/>
                    </a:lnR>
                    <a:lnT>
                      <a:noFill/>
                    </a:lnT>
                    <a:lnB>
                      <a:noFill/>
                    </a:lnB>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rPr>
                        <a:t>30.56</a:t>
                      </a:r>
                      <a:endParaRPr lang="en-US" sz="1100" dirty="0">
                        <a:effectLst/>
                        <a:latin typeface="Calibri" panose="020F0502020204030204" pitchFamily="34" charset="0"/>
                      </a:endParaRPr>
                    </a:p>
                  </a:txBody>
                  <a:tcPr marL="28575" marR="28575" marT="0" marB="0" anchor="ctr">
                    <a:lnL>
                      <a:noFill/>
                    </a:lnL>
                    <a:lnR>
                      <a:noFill/>
                    </a:lnR>
                    <a:lnT>
                      <a:noFill/>
                    </a:lnT>
                    <a:lnB>
                      <a:noFill/>
                    </a:lnB>
                  </a:tcPr>
                </a:tc>
                <a:extLst>
                  <a:ext uri="{0D108BD9-81ED-4DB2-BD59-A6C34878D82A}">
                    <a16:rowId xmlns:a16="http://schemas.microsoft.com/office/drawing/2014/main" val="3311917912"/>
                  </a:ext>
                </a:extLst>
              </a:tr>
            </a:tbl>
          </a:graphicData>
        </a:graphic>
      </p:graphicFrame>
      <p:sp>
        <p:nvSpPr>
          <p:cNvPr id="268" name="Title 1">
            <a:extLst>
              <a:ext uri="{FF2B5EF4-FFF2-40B4-BE49-F238E27FC236}">
                <a16:creationId xmlns:a16="http://schemas.microsoft.com/office/drawing/2014/main" id="{BB607050-1AC2-4A2F-BF82-627848A16E3C}"/>
              </a:ext>
            </a:extLst>
          </p:cNvPr>
          <p:cNvSpPr txBox="1">
            <a:spLocks/>
          </p:cNvSpPr>
          <p:nvPr/>
        </p:nvSpPr>
        <p:spPr>
          <a:xfrm>
            <a:off x="457200" y="0"/>
            <a:ext cx="8229600" cy="571500"/>
          </a:xfrm>
          <a:prstGeom prst="rect">
            <a:avLst/>
          </a:prstGeom>
        </p:spPr>
        <p:txBody>
          <a:bodyPr/>
          <a:lstStyle>
            <a:lvl1pPr algn="ctr" rtl="0" fontAlgn="base">
              <a:spcBef>
                <a:spcPct val="0"/>
              </a:spcBef>
              <a:spcAft>
                <a:spcPct val="0"/>
              </a:spcAft>
              <a:defRPr lang="en-US" sz="2400" kern="1200" dirty="0">
                <a:solidFill>
                  <a:srgbClr val="404040"/>
                </a:solidFill>
                <a:latin typeface="+mj-lt"/>
                <a:ea typeface="+mj-ea"/>
                <a:cs typeface="+mj-cs"/>
              </a:defRPr>
            </a:lvl1pPr>
            <a:lvl2pPr algn="l" rtl="0" fontAlgn="base">
              <a:spcBef>
                <a:spcPct val="0"/>
              </a:spcBef>
              <a:spcAft>
                <a:spcPct val="0"/>
              </a:spcAft>
              <a:defRPr sz="2400">
                <a:solidFill>
                  <a:srgbClr val="404040"/>
                </a:solidFill>
                <a:latin typeface="Franklin Gothic Demi" pitchFamily="34" charset="0"/>
              </a:defRPr>
            </a:lvl2pPr>
            <a:lvl3pPr algn="l" rtl="0" fontAlgn="base">
              <a:spcBef>
                <a:spcPct val="0"/>
              </a:spcBef>
              <a:spcAft>
                <a:spcPct val="0"/>
              </a:spcAft>
              <a:defRPr sz="2400">
                <a:solidFill>
                  <a:srgbClr val="404040"/>
                </a:solidFill>
                <a:latin typeface="Franklin Gothic Demi" pitchFamily="34" charset="0"/>
              </a:defRPr>
            </a:lvl3pPr>
            <a:lvl4pPr algn="l" rtl="0" fontAlgn="base">
              <a:spcBef>
                <a:spcPct val="0"/>
              </a:spcBef>
              <a:spcAft>
                <a:spcPct val="0"/>
              </a:spcAft>
              <a:defRPr sz="2400">
                <a:solidFill>
                  <a:srgbClr val="404040"/>
                </a:solidFill>
                <a:latin typeface="Franklin Gothic Demi" pitchFamily="34" charset="0"/>
              </a:defRPr>
            </a:lvl4pPr>
            <a:lvl5pPr algn="l" rtl="0" fontAlgn="base">
              <a:spcBef>
                <a:spcPct val="0"/>
              </a:spcBef>
              <a:spcAft>
                <a:spcPct val="0"/>
              </a:spcAft>
              <a:defRPr sz="2400">
                <a:solidFill>
                  <a:srgbClr val="404040"/>
                </a:solidFill>
                <a:latin typeface="Franklin Gothic Demi" pitchFamily="34" charset="0"/>
              </a:defRPr>
            </a:lvl5pPr>
            <a:lvl6pPr marL="457200" algn="l" rtl="0" fontAlgn="base">
              <a:spcBef>
                <a:spcPct val="0"/>
              </a:spcBef>
              <a:spcAft>
                <a:spcPct val="0"/>
              </a:spcAft>
              <a:defRPr sz="2400">
                <a:solidFill>
                  <a:srgbClr val="404040"/>
                </a:solidFill>
                <a:latin typeface="Franklin Gothic Demi" pitchFamily="34" charset="0"/>
              </a:defRPr>
            </a:lvl6pPr>
            <a:lvl7pPr marL="914400" algn="l" rtl="0" fontAlgn="base">
              <a:spcBef>
                <a:spcPct val="0"/>
              </a:spcBef>
              <a:spcAft>
                <a:spcPct val="0"/>
              </a:spcAft>
              <a:defRPr sz="2400">
                <a:solidFill>
                  <a:srgbClr val="404040"/>
                </a:solidFill>
                <a:latin typeface="Franklin Gothic Demi" pitchFamily="34" charset="0"/>
              </a:defRPr>
            </a:lvl7pPr>
            <a:lvl8pPr marL="1371600" algn="l" rtl="0" fontAlgn="base">
              <a:spcBef>
                <a:spcPct val="0"/>
              </a:spcBef>
              <a:spcAft>
                <a:spcPct val="0"/>
              </a:spcAft>
              <a:defRPr sz="2400">
                <a:solidFill>
                  <a:srgbClr val="404040"/>
                </a:solidFill>
                <a:latin typeface="Franklin Gothic Demi" pitchFamily="34" charset="0"/>
              </a:defRPr>
            </a:lvl8pPr>
            <a:lvl9pPr marL="1828800" algn="l" rtl="0" fontAlgn="base">
              <a:spcBef>
                <a:spcPct val="0"/>
              </a:spcBef>
              <a:spcAft>
                <a:spcPct val="0"/>
              </a:spcAft>
              <a:defRPr sz="2400">
                <a:solidFill>
                  <a:srgbClr val="404040"/>
                </a:solidFill>
                <a:latin typeface="Franklin Gothic Demi" pitchFamily="34" charset="0"/>
              </a:defRPr>
            </a:lvl9pPr>
          </a:lstStyle>
          <a:p>
            <a:r>
              <a:rPr lang="en-US" dirty="0"/>
              <a:t>Designating Units – WSHFC Example</a:t>
            </a:r>
          </a:p>
        </p:txBody>
      </p:sp>
      <p:sp>
        <p:nvSpPr>
          <p:cNvPr id="269" name="TextBox 268">
            <a:extLst>
              <a:ext uri="{FF2B5EF4-FFF2-40B4-BE49-F238E27FC236}">
                <a16:creationId xmlns:a16="http://schemas.microsoft.com/office/drawing/2014/main" id="{53257E2B-CC35-4245-8A26-64C0C8FE581D}"/>
              </a:ext>
            </a:extLst>
          </p:cNvPr>
          <p:cNvSpPr txBox="1"/>
          <p:nvPr/>
        </p:nvSpPr>
        <p:spPr>
          <a:xfrm>
            <a:off x="1041883" y="5510862"/>
            <a:ext cx="6766532" cy="369332"/>
          </a:xfrm>
          <a:prstGeom prst="rect">
            <a:avLst/>
          </a:prstGeom>
          <a:noFill/>
        </p:spPr>
        <p:txBody>
          <a:bodyPr wrap="none" rtlCol="0">
            <a:spAutoFit/>
          </a:bodyPr>
          <a:lstStyle/>
          <a:p>
            <a:r>
              <a:rPr lang="en-US" dirty="0">
                <a:solidFill>
                  <a:schemeClr val="tx1">
                    <a:lumMod val="75000"/>
                    <a:lumOff val="25000"/>
                  </a:schemeClr>
                </a:solidFill>
              </a:rPr>
              <a:t>Difference between 30% and 57.5% = $330K of Debt (for 30 units)</a:t>
            </a:r>
          </a:p>
        </p:txBody>
      </p:sp>
      <p:sp>
        <p:nvSpPr>
          <p:cNvPr id="270" name="TextBox 269">
            <a:extLst>
              <a:ext uri="{FF2B5EF4-FFF2-40B4-BE49-F238E27FC236}">
                <a16:creationId xmlns:a16="http://schemas.microsoft.com/office/drawing/2014/main" id="{C11CF8A2-AE8D-43AA-8E86-34BCCB824DFF}"/>
              </a:ext>
            </a:extLst>
          </p:cNvPr>
          <p:cNvSpPr txBox="1"/>
          <p:nvPr/>
        </p:nvSpPr>
        <p:spPr>
          <a:xfrm>
            <a:off x="1041087" y="5897276"/>
            <a:ext cx="5185907" cy="369332"/>
          </a:xfrm>
          <a:prstGeom prst="rect">
            <a:avLst/>
          </a:prstGeom>
          <a:noFill/>
        </p:spPr>
        <p:txBody>
          <a:bodyPr wrap="none" rtlCol="0">
            <a:spAutoFit/>
          </a:bodyPr>
          <a:lstStyle/>
          <a:p>
            <a:r>
              <a:rPr lang="en-US" dirty="0">
                <a:solidFill>
                  <a:schemeClr val="tx1">
                    <a:lumMod val="75000"/>
                    <a:lumOff val="25000"/>
                  </a:schemeClr>
                </a:solidFill>
              </a:rPr>
              <a:t>For a 200-unit property: 5 x $330K = $1.75 million</a:t>
            </a:r>
          </a:p>
        </p:txBody>
      </p:sp>
      <p:sp>
        <p:nvSpPr>
          <p:cNvPr id="279" name="TextBox 278">
            <a:extLst>
              <a:ext uri="{FF2B5EF4-FFF2-40B4-BE49-F238E27FC236}">
                <a16:creationId xmlns:a16="http://schemas.microsoft.com/office/drawing/2014/main" id="{79DF956D-56A8-4224-91AF-1C2F3D8DC274}"/>
              </a:ext>
            </a:extLst>
          </p:cNvPr>
          <p:cNvSpPr txBox="1"/>
          <p:nvPr/>
        </p:nvSpPr>
        <p:spPr>
          <a:xfrm>
            <a:off x="-1509418" y="857397"/>
            <a:ext cx="1571080" cy="507831"/>
          </a:xfrm>
          <a:prstGeom prst="rect">
            <a:avLst/>
          </a:prstGeom>
          <a:noFill/>
        </p:spPr>
        <p:txBody>
          <a:bodyPr wrap="square" rtlCol="0">
            <a:spAutoFit/>
          </a:bodyPr>
          <a:lstStyle/>
          <a:p>
            <a:r>
              <a:rPr lang="en-US" sz="2700" b="1" dirty="0">
                <a:solidFill>
                  <a:schemeClr val="bg1">
                    <a:lumMod val="95000"/>
                  </a:schemeClr>
                </a:solidFill>
              </a:rPr>
              <a:t>58.21%</a:t>
            </a:r>
          </a:p>
        </p:txBody>
      </p:sp>
      <p:sp>
        <p:nvSpPr>
          <p:cNvPr id="280" name="TextBox 279">
            <a:extLst>
              <a:ext uri="{FF2B5EF4-FFF2-40B4-BE49-F238E27FC236}">
                <a16:creationId xmlns:a16="http://schemas.microsoft.com/office/drawing/2014/main" id="{CD5C8E4D-4888-4985-B9FD-8CA82C736C07}"/>
              </a:ext>
            </a:extLst>
          </p:cNvPr>
          <p:cNvSpPr txBox="1"/>
          <p:nvPr/>
        </p:nvSpPr>
        <p:spPr>
          <a:xfrm>
            <a:off x="-1509418" y="1206403"/>
            <a:ext cx="1571080" cy="507831"/>
          </a:xfrm>
          <a:prstGeom prst="rect">
            <a:avLst/>
          </a:prstGeom>
          <a:noFill/>
        </p:spPr>
        <p:txBody>
          <a:bodyPr wrap="square" rtlCol="0">
            <a:spAutoFit/>
          </a:bodyPr>
          <a:lstStyle/>
          <a:p>
            <a:r>
              <a:rPr lang="en-US" sz="2700" b="1" dirty="0">
                <a:solidFill>
                  <a:schemeClr val="bg1">
                    <a:lumMod val="95000"/>
                  </a:schemeClr>
                </a:solidFill>
              </a:rPr>
              <a:t>58.95%</a:t>
            </a:r>
          </a:p>
        </p:txBody>
      </p:sp>
      <p:sp>
        <p:nvSpPr>
          <p:cNvPr id="281" name="TextBox 280">
            <a:extLst>
              <a:ext uri="{FF2B5EF4-FFF2-40B4-BE49-F238E27FC236}">
                <a16:creationId xmlns:a16="http://schemas.microsoft.com/office/drawing/2014/main" id="{B941CDE3-B390-4B44-8567-F008142CFA1F}"/>
              </a:ext>
            </a:extLst>
          </p:cNvPr>
          <p:cNvSpPr txBox="1"/>
          <p:nvPr/>
        </p:nvSpPr>
        <p:spPr>
          <a:xfrm>
            <a:off x="-1509418" y="1555409"/>
            <a:ext cx="1571080" cy="507831"/>
          </a:xfrm>
          <a:prstGeom prst="rect">
            <a:avLst/>
          </a:prstGeom>
          <a:noFill/>
        </p:spPr>
        <p:txBody>
          <a:bodyPr wrap="square" rtlCol="0">
            <a:spAutoFit/>
          </a:bodyPr>
          <a:lstStyle/>
          <a:p>
            <a:r>
              <a:rPr lang="en-US" sz="2700" b="1" dirty="0">
                <a:solidFill>
                  <a:schemeClr val="bg1">
                    <a:lumMod val="95000"/>
                  </a:schemeClr>
                </a:solidFill>
              </a:rPr>
              <a:t>59.73%</a:t>
            </a:r>
          </a:p>
        </p:txBody>
      </p:sp>
      <p:sp>
        <p:nvSpPr>
          <p:cNvPr id="282" name="TextBox 281">
            <a:extLst>
              <a:ext uri="{FF2B5EF4-FFF2-40B4-BE49-F238E27FC236}">
                <a16:creationId xmlns:a16="http://schemas.microsoft.com/office/drawing/2014/main" id="{144005CA-559F-4730-B0CA-5E0DCC66D865}"/>
              </a:ext>
            </a:extLst>
          </p:cNvPr>
          <p:cNvSpPr txBox="1"/>
          <p:nvPr/>
        </p:nvSpPr>
        <p:spPr>
          <a:xfrm>
            <a:off x="-1509418" y="1904415"/>
            <a:ext cx="1571080" cy="507831"/>
          </a:xfrm>
          <a:prstGeom prst="rect">
            <a:avLst/>
          </a:prstGeom>
          <a:noFill/>
        </p:spPr>
        <p:txBody>
          <a:bodyPr wrap="square" rtlCol="0">
            <a:spAutoFit/>
          </a:bodyPr>
          <a:lstStyle/>
          <a:p>
            <a:r>
              <a:rPr lang="en-US" sz="2700" b="1" dirty="0">
                <a:solidFill>
                  <a:srgbClr val="FE6202"/>
                </a:solidFill>
              </a:rPr>
              <a:t>30.56%</a:t>
            </a:r>
          </a:p>
        </p:txBody>
      </p:sp>
      <p:sp>
        <p:nvSpPr>
          <p:cNvPr id="13" name="AutoShape 281">
            <a:extLst>
              <a:ext uri="{FF2B5EF4-FFF2-40B4-BE49-F238E27FC236}">
                <a16:creationId xmlns:a16="http://schemas.microsoft.com/office/drawing/2014/main" id="{A4AD7C69-6583-465B-A8C9-AC642FC6FFE6}"/>
              </a:ext>
            </a:extLst>
          </p:cNvPr>
          <p:cNvSpPr>
            <a:spLocks noChangeArrowheads="1"/>
          </p:cNvSpPr>
          <p:nvPr/>
        </p:nvSpPr>
        <p:spPr bwMode="auto">
          <a:xfrm rot="10800000">
            <a:off x="531604" y="850707"/>
            <a:ext cx="6036173" cy="640606"/>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p:spPr>
        <p:txBody>
          <a:bodyPr wrap="none" anchor="ctr"/>
          <a:lstStyle/>
          <a:p>
            <a:pPr defTabSz="685783"/>
            <a:endParaRPr lang="en-US">
              <a:solidFill>
                <a:prstClr val="black"/>
              </a:solidFill>
              <a:latin typeface="Franklin Gothic Medium"/>
            </a:endParaRPr>
          </a:p>
        </p:txBody>
      </p:sp>
      <p:sp>
        <p:nvSpPr>
          <p:cNvPr id="261" name="TextBox 260">
            <a:extLst>
              <a:ext uri="{FF2B5EF4-FFF2-40B4-BE49-F238E27FC236}">
                <a16:creationId xmlns:a16="http://schemas.microsoft.com/office/drawing/2014/main" id="{83715C82-EEAC-476B-86D2-B9257FA824AB}"/>
              </a:ext>
            </a:extLst>
          </p:cNvPr>
          <p:cNvSpPr txBox="1"/>
          <p:nvPr/>
        </p:nvSpPr>
        <p:spPr>
          <a:xfrm>
            <a:off x="2129722" y="917661"/>
            <a:ext cx="1160081" cy="507831"/>
          </a:xfrm>
          <a:prstGeom prst="rect">
            <a:avLst/>
          </a:prstGeom>
          <a:noFill/>
        </p:spPr>
        <p:txBody>
          <a:bodyPr wrap="square" rtlCol="0">
            <a:spAutoFit/>
          </a:bodyPr>
          <a:lstStyle/>
          <a:p>
            <a:r>
              <a:rPr lang="en-US" sz="2700" b="1" dirty="0">
                <a:solidFill>
                  <a:schemeClr val="bg1">
                    <a:lumMod val="95000"/>
                  </a:schemeClr>
                </a:solidFill>
              </a:rPr>
              <a:t>AVG:</a:t>
            </a:r>
          </a:p>
        </p:txBody>
      </p:sp>
      <p:sp>
        <p:nvSpPr>
          <p:cNvPr id="316" name="TextBox 315">
            <a:extLst>
              <a:ext uri="{FF2B5EF4-FFF2-40B4-BE49-F238E27FC236}">
                <a16:creationId xmlns:a16="http://schemas.microsoft.com/office/drawing/2014/main" id="{8C54821E-BA95-406A-900C-56E89A3DB430}"/>
              </a:ext>
            </a:extLst>
          </p:cNvPr>
          <p:cNvSpPr txBox="1"/>
          <p:nvPr/>
        </p:nvSpPr>
        <p:spPr>
          <a:xfrm>
            <a:off x="6478255" y="1890331"/>
            <a:ext cx="2467499"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100 total units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Agreed to set aside 50% of units at 30%</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Rest of units can be anything to average 60% of less</a:t>
            </a:r>
          </a:p>
        </p:txBody>
      </p:sp>
      <p:grpSp>
        <p:nvGrpSpPr>
          <p:cNvPr id="2" name="Group 1">
            <a:extLst>
              <a:ext uri="{FF2B5EF4-FFF2-40B4-BE49-F238E27FC236}">
                <a16:creationId xmlns:a16="http://schemas.microsoft.com/office/drawing/2014/main" id="{8BAD08C0-65B8-84B9-F755-584806DA74F0}"/>
              </a:ext>
            </a:extLst>
          </p:cNvPr>
          <p:cNvGrpSpPr/>
          <p:nvPr/>
        </p:nvGrpSpPr>
        <p:grpSpPr>
          <a:xfrm>
            <a:off x="679229" y="4128259"/>
            <a:ext cx="622231" cy="347396"/>
            <a:chOff x="2413150" y="3496263"/>
            <a:chExt cx="622231" cy="347396"/>
          </a:xfrm>
        </p:grpSpPr>
        <p:sp>
          <p:nvSpPr>
            <p:cNvPr id="3" name="Rectangle 2">
              <a:extLst>
                <a:ext uri="{FF2B5EF4-FFF2-40B4-BE49-F238E27FC236}">
                  <a16:creationId xmlns:a16="http://schemas.microsoft.com/office/drawing/2014/main" id="{6FE46E53-3CB7-C3D9-57A5-7F67B009982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 name="Picture 3" descr="Picture1.png">
              <a:extLst>
                <a:ext uri="{FF2B5EF4-FFF2-40B4-BE49-F238E27FC236}">
                  <a16:creationId xmlns:a16="http://schemas.microsoft.com/office/drawing/2014/main" id="{27FE6AA6-2C00-B4CE-A822-28462F7F46F5}"/>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5" name="TextBox 4">
              <a:extLst>
                <a:ext uri="{FF2B5EF4-FFF2-40B4-BE49-F238E27FC236}">
                  <a16:creationId xmlns:a16="http://schemas.microsoft.com/office/drawing/2014/main" id="{CD96368E-EB0F-5DD1-BECA-01EBF764BD08}"/>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6" name="Group 5">
            <a:extLst>
              <a:ext uri="{FF2B5EF4-FFF2-40B4-BE49-F238E27FC236}">
                <a16:creationId xmlns:a16="http://schemas.microsoft.com/office/drawing/2014/main" id="{6A7F8BE4-22BB-C6EB-7548-0365048D7D12}"/>
              </a:ext>
            </a:extLst>
          </p:cNvPr>
          <p:cNvGrpSpPr/>
          <p:nvPr/>
        </p:nvGrpSpPr>
        <p:grpSpPr>
          <a:xfrm>
            <a:off x="1238540" y="4128259"/>
            <a:ext cx="622231" cy="347396"/>
            <a:chOff x="2413150" y="3496263"/>
            <a:chExt cx="622231" cy="347396"/>
          </a:xfrm>
        </p:grpSpPr>
        <p:sp>
          <p:nvSpPr>
            <p:cNvPr id="7" name="Rectangle 6">
              <a:extLst>
                <a:ext uri="{FF2B5EF4-FFF2-40B4-BE49-F238E27FC236}">
                  <a16:creationId xmlns:a16="http://schemas.microsoft.com/office/drawing/2014/main" id="{F0E2BE9A-5551-E6E8-47CB-233211A3115D}"/>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8" name="Picture 7" descr="Picture1.png">
              <a:extLst>
                <a:ext uri="{FF2B5EF4-FFF2-40B4-BE49-F238E27FC236}">
                  <a16:creationId xmlns:a16="http://schemas.microsoft.com/office/drawing/2014/main" id="{8150D107-4153-4533-AD07-846FF06C1D1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9" name="TextBox 8">
              <a:extLst>
                <a:ext uri="{FF2B5EF4-FFF2-40B4-BE49-F238E27FC236}">
                  <a16:creationId xmlns:a16="http://schemas.microsoft.com/office/drawing/2014/main" id="{4B88E176-EAE8-BE27-D75B-6FDAAA67EE86}"/>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0" name="Group 9">
            <a:extLst>
              <a:ext uri="{FF2B5EF4-FFF2-40B4-BE49-F238E27FC236}">
                <a16:creationId xmlns:a16="http://schemas.microsoft.com/office/drawing/2014/main" id="{82915F45-9DEF-F288-3C7F-0D9CB368083D}"/>
              </a:ext>
            </a:extLst>
          </p:cNvPr>
          <p:cNvGrpSpPr/>
          <p:nvPr/>
        </p:nvGrpSpPr>
        <p:grpSpPr>
          <a:xfrm>
            <a:off x="1797851" y="4128259"/>
            <a:ext cx="622231" cy="347396"/>
            <a:chOff x="2413150" y="3496263"/>
            <a:chExt cx="622231" cy="347396"/>
          </a:xfrm>
        </p:grpSpPr>
        <p:sp>
          <p:nvSpPr>
            <p:cNvPr id="12" name="Rectangle 11">
              <a:extLst>
                <a:ext uri="{FF2B5EF4-FFF2-40B4-BE49-F238E27FC236}">
                  <a16:creationId xmlns:a16="http://schemas.microsoft.com/office/drawing/2014/main" id="{FD064CD0-CC9D-3E0C-9E07-349A1C393B15}"/>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4" name="Picture 13" descr="Picture1.png">
              <a:extLst>
                <a:ext uri="{FF2B5EF4-FFF2-40B4-BE49-F238E27FC236}">
                  <a16:creationId xmlns:a16="http://schemas.microsoft.com/office/drawing/2014/main" id="{36E200D1-5A12-386A-64BE-C042B4519BC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5" name="TextBox 14">
              <a:extLst>
                <a:ext uri="{FF2B5EF4-FFF2-40B4-BE49-F238E27FC236}">
                  <a16:creationId xmlns:a16="http://schemas.microsoft.com/office/drawing/2014/main" id="{1BD0D92B-B5B6-DFDF-0C02-BA0E97239349}"/>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6" name="Group 15">
            <a:extLst>
              <a:ext uri="{FF2B5EF4-FFF2-40B4-BE49-F238E27FC236}">
                <a16:creationId xmlns:a16="http://schemas.microsoft.com/office/drawing/2014/main" id="{21190C26-C41F-EF59-1BE2-7CFBF9B56707}"/>
              </a:ext>
            </a:extLst>
          </p:cNvPr>
          <p:cNvGrpSpPr/>
          <p:nvPr/>
        </p:nvGrpSpPr>
        <p:grpSpPr>
          <a:xfrm>
            <a:off x="2357162" y="4128259"/>
            <a:ext cx="622231" cy="347396"/>
            <a:chOff x="2413150" y="3496263"/>
            <a:chExt cx="622231" cy="347396"/>
          </a:xfrm>
        </p:grpSpPr>
        <p:sp>
          <p:nvSpPr>
            <p:cNvPr id="17" name="Rectangle 16">
              <a:extLst>
                <a:ext uri="{FF2B5EF4-FFF2-40B4-BE49-F238E27FC236}">
                  <a16:creationId xmlns:a16="http://schemas.microsoft.com/office/drawing/2014/main" id="{D07EF502-3E6E-65BB-D597-D89A102AFA25}"/>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8" name="Picture 17" descr="Picture1.png">
              <a:extLst>
                <a:ext uri="{FF2B5EF4-FFF2-40B4-BE49-F238E27FC236}">
                  <a16:creationId xmlns:a16="http://schemas.microsoft.com/office/drawing/2014/main" id="{383A334E-6F3C-CDF9-6A22-A5994109F7C0}"/>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9" name="TextBox 18">
              <a:extLst>
                <a:ext uri="{FF2B5EF4-FFF2-40B4-BE49-F238E27FC236}">
                  <a16:creationId xmlns:a16="http://schemas.microsoft.com/office/drawing/2014/main" id="{5274DBA3-9A3A-D511-64A8-8BC3AC24B9F4}"/>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0" name="Group 19">
            <a:extLst>
              <a:ext uri="{FF2B5EF4-FFF2-40B4-BE49-F238E27FC236}">
                <a16:creationId xmlns:a16="http://schemas.microsoft.com/office/drawing/2014/main" id="{AE360299-912B-30AD-FAD5-BE7C15841569}"/>
              </a:ext>
            </a:extLst>
          </p:cNvPr>
          <p:cNvGrpSpPr/>
          <p:nvPr/>
        </p:nvGrpSpPr>
        <p:grpSpPr>
          <a:xfrm>
            <a:off x="2916473" y="4128259"/>
            <a:ext cx="622231" cy="347396"/>
            <a:chOff x="2413150" y="3496263"/>
            <a:chExt cx="622231" cy="347396"/>
          </a:xfrm>
        </p:grpSpPr>
        <p:sp>
          <p:nvSpPr>
            <p:cNvPr id="21" name="Rectangle 20">
              <a:extLst>
                <a:ext uri="{FF2B5EF4-FFF2-40B4-BE49-F238E27FC236}">
                  <a16:creationId xmlns:a16="http://schemas.microsoft.com/office/drawing/2014/main" id="{BA111F19-A057-630F-8B96-7035CEE50BEB}"/>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2" name="Picture 21" descr="Picture1.png">
              <a:extLst>
                <a:ext uri="{FF2B5EF4-FFF2-40B4-BE49-F238E27FC236}">
                  <a16:creationId xmlns:a16="http://schemas.microsoft.com/office/drawing/2014/main" id="{ECA85EA9-2464-0106-A864-151765F1BDA0}"/>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3" name="TextBox 22">
              <a:extLst>
                <a:ext uri="{FF2B5EF4-FFF2-40B4-BE49-F238E27FC236}">
                  <a16:creationId xmlns:a16="http://schemas.microsoft.com/office/drawing/2014/main" id="{78FB3056-0246-60C1-12EE-D0942A5C3C87}"/>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24" name="Group 23">
            <a:extLst>
              <a:ext uri="{FF2B5EF4-FFF2-40B4-BE49-F238E27FC236}">
                <a16:creationId xmlns:a16="http://schemas.microsoft.com/office/drawing/2014/main" id="{7D902130-E284-0365-8919-665143E2A7C6}"/>
              </a:ext>
            </a:extLst>
          </p:cNvPr>
          <p:cNvGrpSpPr/>
          <p:nvPr/>
        </p:nvGrpSpPr>
        <p:grpSpPr>
          <a:xfrm>
            <a:off x="3478427" y="4128259"/>
            <a:ext cx="622231" cy="347396"/>
            <a:chOff x="2413150" y="3496263"/>
            <a:chExt cx="622231" cy="347396"/>
          </a:xfrm>
        </p:grpSpPr>
        <p:sp>
          <p:nvSpPr>
            <p:cNvPr id="25" name="Rectangle 24">
              <a:extLst>
                <a:ext uri="{FF2B5EF4-FFF2-40B4-BE49-F238E27FC236}">
                  <a16:creationId xmlns:a16="http://schemas.microsoft.com/office/drawing/2014/main" id="{4A301CC7-0439-D942-35DD-648A47B1B8BB}"/>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6" name="Picture 25" descr="Picture1.png">
              <a:extLst>
                <a:ext uri="{FF2B5EF4-FFF2-40B4-BE49-F238E27FC236}">
                  <a16:creationId xmlns:a16="http://schemas.microsoft.com/office/drawing/2014/main" id="{FD3D2EF7-6A3B-375D-28AF-A92E885E42B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7" name="TextBox 26">
              <a:extLst>
                <a:ext uri="{FF2B5EF4-FFF2-40B4-BE49-F238E27FC236}">
                  <a16:creationId xmlns:a16="http://schemas.microsoft.com/office/drawing/2014/main" id="{8B016530-B403-0CDD-8261-BF58FAED4AE8}"/>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28" name="Group 27">
            <a:extLst>
              <a:ext uri="{FF2B5EF4-FFF2-40B4-BE49-F238E27FC236}">
                <a16:creationId xmlns:a16="http://schemas.microsoft.com/office/drawing/2014/main" id="{40DC2C6C-D28E-2EE0-08A5-32B0C99BEAF9}"/>
              </a:ext>
            </a:extLst>
          </p:cNvPr>
          <p:cNvGrpSpPr/>
          <p:nvPr/>
        </p:nvGrpSpPr>
        <p:grpSpPr>
          <a:xfrm>
            <a:off x="4037738" y="4128259"/>
            <a:ext cx="622231" cy="347396"/>
            <a:chOff x="2413150" y="3496263"/>
            <a:chExt cx="622231" cy="347396"/>
          </a:xfrm>
        </p:grpSpPr>
        <p:sp>
          <p:nvSpPr>
            <p:cNvPr id="29" name="Rectangle 28">
              <a:extLst>
                <a:ext uri="{FF2B5EF4-FFF2-40B4-BE49-F238E27FC236}">
                  <a16:creationId xmlns:a16="http://schemas.microsoft.com/office/drawing/2014/main" id="{169A0742-852F-6603-8DF8-9F7201F75B9C}"/>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0" name="Picture 29" descr="Picture1.png">
              <a:extLst>
                <a:ext uri="{FF2B5EF4-FFF2-40B4-BE49-F238E27FC236}">
                  <a16:creationId xmlns:a16="http://schemas.microsoft.com/office/drawing/2014/main" id="{BF27BD98-11F9-CE6E-749D-CC2F120F24A1}"/>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1" name="TextBox 30">
              <a:extLst>
                <a:ext uri="{FF2B5EF4-FFF2-40B4-BE49-F238E27FC236}">
                  <a16:creationId xmlns:a16="http://schemas.microsoft.com/office/drawing/2014/main" id="{C87F1240-D8A3-9D90-1E43-F40930A63999}"/>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264" name="Group 263">
            <a:extLst>
              <a:ext uri="{FF2B5EF4-FFF2-40B4-BE49-F238E27FC236}">
                <a16:creationId xmlns:a16="http://schemas.microsoft.com/office/drawing/2014/main" id="{5F958F48-E351-6CD3-61EE-9B37AA3CD332}"/>
              </a:ext>
            </a:extLst>
          </p:cNvPr>
          <p:cNvGrpSpPr/>
          <p:nvPr/>
        </p:nvGrpSpPr>
        <p:grpSpPr>
          <a:xfrm>
            <a:off x="4597049" y="4128259"/>
            <a:ext cx="622232" cy="347396"/>
            <a:chOff x="2413149" y="3496263"/>
            <a:chExt cx="622232" cy="347396"/>
          </a:xfrm>
        </p:grpSpPr>
        <p:sp>
          <p:nvSpPr>
            <p:cNvPr id="265" name="Rectangle 264">
              <a:extLst>
                <a:ext uri="{FF2B5EF4-FFF2-40B4-BE49-F238E27FC236}">
                  <a16:creationId xmlns:a16="http://schemas.microsoft.com/office/drawing/2014/main" id="{12E3ADAD-17FC-3024-9CF3-834A543FA7FF}"/>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67" name="Picture 266" descr="Picture1.png">
              <a:extLst>
                <a:ext uri="{FF2B5EF4-FFF2-40B4-BE49-F238E27FC236}">
                  <a16:creationId xmlns:a16="http://schemas.microsoft.com/office/drawing/2014/main" id="{26ADBCAA-6C20-98E3-ED81-E0A13DE369F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83" name="TextBox 282">
              <a:extLst>
                <a:ext uri="{FF2B5EF4-FFF2-40B4-BE49-F238E27FC236}">
                  <a16:creationId xmlns:a16="http://schemas.microsoft.com/office/drawing/2014/main" id="{59DF5CD0-4ADA-427B-5C3C-080A5DF95199}"/>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284" name="Group 283">
            <a:extLst>
              <a:ext uri="{FF2B5EF4-FFF2-40B4-BE49-F238E27FC236}">
                <a16:creationId xmlns:a16="http://schemas.microsoft.com/office/drawing/2014/main" id="{5CADF1C8-1267-EB4C-EDC2-09D21A4F7BD7}"/>
              </a:ext>
            </a:extLst>
          </p:cNvPr>
          <p:cNvGrpSpPr/>
          <p:nvPr/>
        </p:nvGrpSpPr>
        <p:grpSpPr>
          <a:xfrm>
            <a:off x="679229" y="3835812"/>
            <a:ext cx="622231" cy="347396"/>
            <a:chOff x="2413150" y="3496263"/>
            <a:chExt cx="622231" cy="347396"/>
          </a:xfrm>
        </p:grpSpPr>
        <p:sp>
          <p:nvSpPr>
            <p:cNvPr id="285" name="Rectangle 284">
              <a:extLst>
                <a:ext uri="{FF2B5EF4-FFF2-40B4-BE49-F238E27FC236}">
                  <a16:creationId xmlns:a16="http://schemas.microsoft.com/office/drawing/2014/main" id="{BC990AB4-AAF1-6D5C-0486-D5438ED09AE1}"/>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286" name="Picture 285" descr="Picture1.png">
              <a:extLst>
                <a:ext uri="{FF2B5EF4-FFF2-40B4-BE49-F238E27FC236}">
                  <a16:creationId xmlns:a16="http://schemas.microsoft.com/office/drawing/2014/main" id="{CB43A49E-F363-597A-E22B-8493959247BA}"/>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287" name="TextBox 286">
              <a:extLst>
                <a:ext uri="{FF2B5EF4-FFF2-40B4-BE49-F238E27FC236}">
                  <a16:creationId xmlns:a16="http://schemas.microsoft.com/office/drawing/2014/main" id="{3292981C-B67C-9364-45CE-16E6FCFB50D8}"/>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64" name="Group 63">
            <a:extLst>
              <a:ext uri="{FF2B5EF4-FFF2-40B4-BE49-F238E27FC236}">
                <a16:creationId xmlns:a16="http://schemas.microsoft.com/office/drawing/2014/main" id="{C20687E9-2D77-BA18-3D70-AB4C5384E460}"/>
              </a:ext>
            </a:extLst>
          </p:cNvPr>
          <p:cNvGrpSpPr/>
          <p:nvPr/>
        </p:nvGrpSpPr>
        <p:grpSpPr>
          <a:xfrm>
            <a:off x="1238540" y="3835812"/>
            <a:ext cx="622231" cy="347396"/>
            <a:chOff x="2413150" y="3496263"/>
            <a:chExt cx="622231" cy="347396"/>
          </a:xfrm>
        </p:grpSpPr>
        <p:sp>
          <p:nvSpPr>
            <p:cNvPr id="65" name="Rectangle 64">
              <a:extLst>
                <a:ext uri="{FF2B5EF4-FFF2-40B4-BE49-F238E27FC236}">
                  <a16:creationId xmlns:a16="http://schemas.microsoft.com/office/drawing/2014/main" id="{B5FF1896-BBFB-157B-A1FA-387FD4A8C93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66" name="Picture 65" descr="Picture1.png">
              <a:extLst>
                <a:ext uri="{FF2B5EF4-FFF2-40B4-BE49-F238E27FC236}">
                  <a16:creationId xmlns:a16="http://schemas.microsoft.com/office/drawing/2014/main" id="{6EEC7C4C-9F58-998A-097A-7044D2D4ADA6}"/>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67" name="TextBox 66">
              <a:extLst>
                <a:ext uri="{FF2B5EF4-FFF2-40B4-BE49-F238E27FC236}">
                  <a16:creationId xmlns:a16="http://schemas.microsoft.com/office/drawing/2014/main" id="{BD34543C-FB97-FDE0-F028-B70A1ABF1020}"/>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68" name="Group 67">
            <a:extLst>
              <a:ext uri="{FF2B5EF4-FFF2-40B4-BE49-F238E27FC236}">
                <a16:creationId xmlns:a16="http://schemas.microsoft.com/office/drawing/2014/main" id="{10345ED7-D307-9F8E-E707-FEEBA2D139C0}"/>
              </a:ext>
            </a:extLst>
          </p:cNvPr>
          <p:cNvGrpSpPr/>
          <p:nvPr/>
        </p:nvGrpSpPr>
        <p:grpSpPr>
          <a:xfrm>
            <a:off x="1797851" y="3835812"/>
            <a:ext cx="622231" cy="347396"/>
            <a:chOff x="2413150" y="3496263"/>
            <a:chExt cx="622231" cy="347396"/>
          </a:xfrm>
        </p:grpSpPr>
        <p:sp>
          <p:nvSpPr>
            <p:cNvPr id="69" name="Rectangle 68">
              <a:extLst>
                <a:ext uri="{FF2B5EF4-FFF2-40B4-BE49-F238E27FC236}">
                  <a16:creationId xmlns:a16="http://schemas.microsoft.com/office/drawing/2014/main" id="{F2740A34-D522-7449-6FBE-90E62011305D}"/>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70" name="Picture 69" descr="Picture1.png">
              <a:extLst>
                <a:ext uri="{FF2B5EF4-FFF2-40B4-BE49-F238E27FC236}">
                  <a16:creationId xmlns:a16="http://schemas.microsoft.com/office/drawing/2014/main" id="{65CEF954-7C06-9BBA-F4DD-65A9F636B203}"/>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71" name="TextBox 70">
              <a:extLst>
                <a:ext uri="{FF2B5EF4-FFF2-40B4-BE49-F238E27FC236}">
                  <a16:creationId xmlns:a16="http://schemas.microsoft.com/office/drawing/2014/main" id="{3B426F18-A092-3AB2-A9CC-D1004C518F89}"/>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73" name="Group 72">
            <a:extLst>
              <a:ext uri="{FF2B5EF4-FFF2-40B4-BE49-F238E27FC236}">
                <a16:creationId xmlns:a16="http://schemas.microsoft.com/office/drawing/2014/main" id="{69DE9BFE-0220-95BD-F82A-CE40CC2E6EEC}"/>
              </a:ext>
            </a:extLst>
          </p:cNvPr>
          <p:cNvGrpSpPr/>
          <p:nvPr/>
        </p:nvGrpSpPr>
        <p:grpSpPr>
          <a:xfrm>
            <a:off x="2357162" y="3835812"/>
            <a:ext cx="622231" cy="347396"/>
            <a:chOff x="2413150" y="3496263"/>
            <a:chExt cx="622231" cy="347396"/>
          </a:xfrm>
        </p:grpSpPr>
        <p:sp>
          <p:nvSpPr>
            <p:cNvPr id="74" name="Rectangle 73">
              <a:extLst>
                <a:ext uri="{FF2B5EF4-FFF2-40B4-BE49-F238E27FC236}">
                  <a16:creationId xmlns:a16="http://schemas.microsoft.com/office/drawing/2014/main" id="{A12C69D3-14FB-2989-AA31-CB5DE830C507}"/>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75" name="Picture 74" descr="Picture1.png">
              <a:extLst>
                <a:ext uri="{FF2B5EF4-FFF2-40B4-BE49-F238E27FC236}">
                  <a16:creationId xmlns:a16="http://schemas.microsoft.com/office/drawing/2014/main" id="{573951AF-8EDC-CA04-F150-1679D2643BD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76" name="TextBox 75">
              <a:extLst>
                <a:ext uri="{FF2B5EF4-FFF2-40B4-BE49-F238E27FC236}">
                  <a16:creationId xmlns:a16="http://schemas.microsoft.com/office/drawing/2014/main" id="{552C34B6-28C8-39EA-C4F4-88CA1410F3F0}"/>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78" name="Group 77">
            <a:extLst>
              <a:ext uri="{FF2B5EF4-FFF2-40B4-BE49-F238E27FC236}">
                <a16:creationId xmlns:a16="http://schemas.microsoft.com/office/drawing/2014/main" id="{2CED635D-25F1-184C-AA97-92B387039FD2}"/>
              </a:ext>
            </a:extLst>
          </p:cNvPr>
          <p:cNvGrpSpPr/>
          <p:nvPr/>
        </p:nvGrpSpPr>
        <p:grpSpPr>
          <a:xfrm>
            <a:off x="2916473" y="3835812"/>
            <a:ext cx="622231" cy="347396"/>
            <a:chOff x="2413150" y="3496263"/>
            <a:chExt cx="622231" cy="347396"/>
          </a:xfrm>
        </p:grpSpPr>
        <p:sp>
          <p:nvSpPr>
            <p:cNvPr id="79" name="Rectangle 78">
              <a:extLst>
                <a:ext uri="{FF2B5EF4-FFF2-40B4-BE49-F238E27FC236}">
                  <a16:creationId xmlns:a16="http://schemas.microsoft.com/office/drawing/2014/main" id="{CD8EC698-A4FC-024E-DED8-F258A7B691A3}"/>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80" name="Picture 79" descr="Picture1.png">
              <a:extLst>
                <a:ext uri="{FF2B5EF4-FFF2-40B4-BE49-F238E27FC236}">
                  <a16:creationId xmlns:a16="http://schemas.microsoft.com/office/drawing/2014/main" id="{5BBDA56A-BF6C-1CF5-8024-A0035D10A1D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81" name="TextBox 80">
              <a:extLst>
                <a:ext uri="{FF2B5EF4-FFF2-40B4-BE49-F238E27FC236}">
                  <a16:creationId xmlns:a16="http://schemas.microsoft.com/office/drawing/2014/main" id="{F04E6C72-1472-70F8-0D10-3AD86D0D299E}"/>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82" name="Group 81">
            <a:extLst>
              <a:ext uri="{FF2B5EF4-FFF2-40B4-BE49-F238E27FC236}">
                <a16:creationId xmlns:a16="http://schemas.microsoft.com/office/drawing/2014/main" id="{57ADE8BE-6ED2-C958-077C-ECDA2D4234D1}"/>
              </a:ext>
            </a:extLst>
          </p:cNvPr>
          <p:cNvGrpSpPr/>
          <p:nvPr/>
        </p:nvGrpSpPr>
        <p:grpSpPr>
          <a:xfrm>
            <a:off x="3478427" y="3835812"/>
            <a:ext cx="622231" cy="347396"/>
            <a:chOff x="2413150" y="3496263"/>
            <a:chExt cx="622231" cy="347396"/>
          </a:xfrm>
        </p:grpSpPr>
        <p:sp>
          <p:nvSpPr>
            <p:cNvPr id="83" name="Rectangle 82">
              <a:extLst>
                <a:ext uri="{FF2B5EF4-FFF2-40B4-BE49-F238E27FC236}">
                  <a16:creationId xmlns:a16="http://schemas.microsoft.com/office/drawing/2014/main" id="{69BF9EA9-4C86-65BB-A1BE-657799436DDA}"/>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17" name="Picture 316" descr="Picture1.png">
              <a:extLst>
                <a:ext uri="{FF2B5EF4-FFF2-40B4-BE49-F238E27FC236}">
                  <a16:creationId xmlns:a16="http://schemas.microsoft.com/office/drawing/2014/main" id="{9D8DCB1F-2384-0701-FAE4-5B1B2F0B9A19}"/>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18" name="TextBox 317">
              <a:extLst>
                <a:ext uri="{FF2B5EF4-FFF2-40B4-BE49-F238E27FC236}">
                  <a16:creationId xmlns:a16="http://schemas.microsoft.com/office/drawing/2014/main" id="{4B27DB32-78E9-E9C8-C034-7C7A8B7D9270}"/>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319" name="Group 318">
            <a:extLst>
              <a:ext uri="{FF2B5EF4-FFF2-40B4-BE49-F238E27FC236}">
                <a16:creationId xmlns:a16="http://schemas.microsoft.com/office/drawing/2014/main" id="{86C7F35F-5FD1-3520-C1E6-1540A9B08CF7}"/>
              </a:ext>
            </a:extLst>
          </p:cNvPr>
          <p:cNvGrpSpPr/>
          <p:nvPr/>
        </p:nvGrpSpPr>
        <p:grpSpPr>
          <a:xfrm>
            <a:off x="4037738" y="3835812"/>
            <a:ext cx="622231" cy="347396"/>
            <a:chOff x="2413150" y="3496263"/>
            <a:chExt cx="622231" cy="347396"/>
          </a:xfrm>
        </p:grpSpPr>
        <p:sp>
          <p:nvSpPr>
            <p:cNvPr id="101" name="Rectangle 100">
              <a:extLst>
                <a:ext uri="{FF2B5EF4-FFF2-40B4-BE49-F238E27FC236}">
                  <a16:creationId xmlns:a16="http://schemas.microsoft.com/office/drawing/2014/main" id="{3D1426C0-FD51-18A5-015D-1F4C3A1E36FE}"/>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02" name="Picture 101" descr="Picture1.png">
              <a:extLst>
                <a:ext uri="{FF2B5EF4-FFF2-40B4-BE49-F238E27FC236}">
                  <a16:creationId xmlns:a16="http://schemas.microsoft.com/office/drawing/2014/main" id="{7404A8DC-97DC-A2CA-1506-D06BEE1DBCF3}"/>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03" name="TextBox 102">
              <a:extLst>
                <a:ext uri="{FF2B5EF4-FFF2-40B4-BE49-F238E27FC236}">
                  <a16:creationId xmlns:a16="http://schemas.microsoft.com/office/drawing/2014/main" id="{4B49DE01-2DF0-6703-8E54-6D0A490E6887}"/>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104" name="Group 103">
            <a:extLst>
              <a:ext uri="{FF2B5EF4-FFF2-40B4-BE49-F238E27FC236}">
                <a16:creationId xmlns:a16="http://schemas.microsoft.com/office/drawing/2014/main" id="{7E2C583C-52CB-FEAE-3499-2C2F65687EB2}"/>
              </a:ext>
            </a:extLst>
          </p:cNvPr>
          <p:cNvGrpSpPr/>
          <p:nvPr/>
        </p:nvGrpSpPr>
        <p:grpSpPr>
          <a:xfrm>
            <a:off x="4597049" y="3835812"/>
            <a:ext cx="622232" cy="347396"/>
            <a:chOff x="2413149" y="3496263"/>
            <a:chExt cx="622232" cy="347396"/>
          </a:xfrm>
        </p:grpSpPr>
        <p:sp>
          <p:nvSpPr>
            <p:cNvPr id="105" name="Rectangle 104">
              <a:extLst>
                <a:ext uri="{FF2B5EF4-FFF2-40B4-BE49-F238E27FC236}">
                  <a16:creationId xmlns:a16="http://schemas.microsoft.com/office/drawing/2014/main" id="{0F455963-1458-FCC5-61E4-B79B68BA7D35}"/>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06" name="Picture 105" descr="Picture1.png">
              <a:extLst>
                <a:ext uri="{FF2B5EF4-FFF2-40B4-BE49-F238E27FC236}">
                  <a16:creationId xmlns:a16="http://schemas.microsoft.com/office/drawing/2014/main" id="{DFE3FB00-F0ED-159A-0927-E25888C7D4EC}"/>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07" name="TextBox 106">
              <a:extLst>
                <a:ext uri="{FF2B5EF4-FFF2-40B4-BE49-F238E27FC236}">
                  <a16:creationId xmlns:a16="http://schemas.microsoft.com/office/drawing/2014/main" id="{3C15A145-0AA5-DB3A-43A8-38BA2649C314}"/>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108" name="Group 107">
            <a:extLst>
              <a:ext uri="{FF2B5EF4-FFF2-40B4-BE49-F238E27FC236}">
                <a16:creationId xmlns:a16="http://schemas.microsoft.com/office/drawing/2014/main" id="{C0F7B83C-C701-63BE-679E-731FA838D04F}"/>
              </a:ext>
            </a:extLst>
          </p:cNvPr>
          <p:cNvGrpSpPr/>
          <p:nvPr/>
        </p:nvGrpSpPr>
        <p:grpSpPr>
          <a:xfrm>
            <a:off x="679229" y="3543364"/>
            <a:ext cx="622231" cy="347396"/>
            <a:chOff x="2413150" y="3496263"/>
            <a:chExt cx="622231" cy="347396"/>
          </a:xfrm>
        </p:grpSpPr>
        <p:sp>
          <p:nvSpPr>
            <p:cNvPr id="109" name="Rectangle 108">
              <a:extLst>
                <a:ext uri="{FF2B5EF4-FFF2-40B4-BE49-F238E27FC236}">
                  <a16:creationId xmlns:a16="http://schemas.microsoft.com/office/drawing/2014/main" id="{3B308D7C-79A5-3D86-3D21-3B9E15834244}"/>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10" name="Picture 109" descr="Picture1.png">
              <a:extLst>
                <a:ext uri="{FF2B5EF4-FFF2-40B4-BE49-F238E27FC236}">
                  <a16:creationId xmlns:a16="http://schemas.microsoft.com/office/drawing/2014/main" id="{C0974BC0-9A98-A190-17B9-03AF75BBD861}"/>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11" name="TextBox 110">
              <a:extLst>
                <a:ext uri="{FF2B5EF4-FFF2-40B4-BE49-F238E27FC236}">
                  <a16:creationId xmlns:a16="http://schemas.microsoft.com/office/drawing/2014/main" id="{24246E1C-FB43-E19A-864B-50DA7F4E3F74}"/>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12" name="Group 111">
            <a:extLst>
              <a:ext uri="{FF2B5EF4-FFF2-40B4-BE49-F238E27FC236}">
                <a16:creationId xmlns:a16="http://schemas.microsoft.com/office/drawing/2014/main" id="{BB09E36F-0A2C-B369-CF97-E42CE3D62D5F}"/>
              </a:ext>
            </a:extLst>
          </p:cNvPr>
          <p:cNvGrpSpPr/>
          <p:nvPr/>
        </p:nvGrpSpPr>
        <p:grpSpPr>
          <a:xfrm>
            <a:off x="1238540" y="3543364"/>
            <a:ext cx="622231" cy="347396"/>
            <a:chOff x="2413150" y="3496263"/>
            <a:chExt cx="622231" cy="347396"/>
          </a:xfrm>
        </p:grpSpPr>
        <p:sp>
          <p:nvSpPr>
            <p:cNvPr id="113" name="Rectangle 112">
              <a:extLst>
                <a:ext uri="{FF2B5EF4-FFF2-40B4-BE49-F238E27FC236}">
                  <a16:creationId xmlns:a16="http://schemas.microsoft.com/office/drawing/2014/main" id="{13882B82-9E02-5401-ED5F-AC564DD076DA}"/>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14" name="Picture 113" descr="Picture1.png">
              <a:extLst>
                <a:ext uri="{FF2B5EF4-FFF2-40B4-BE49-F238E27FC236}">
                  <a16:creationId xmlns:a16="http://schemas.microsoft.com/office/drawing/2014/main" id="{1109E24E-231A-41A0-3C8A-FD330A849944}"/>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15" name="TextBox 114">
              <a:extLst>
                <a:ext uri="{FF2B5EF4-FFF2-40B4-BE49-F238E27FC236}">
                  <a16:creationId xmlns:a16="http://schemas.microsoft.com/office/drawing/2014/main" id="{DB5D43B8-46C6-25C6-2D63-B9BF1022BF6B}"/>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16" name="Group 115">
            <a:extLst>
              <a:ext uri="{FF2B5EF4-FFF2-40B4-BE49-F238E27FC236}">
                <a16:creationId xmlns:a16="http://schemas.microsoft.com/office/drawing/2014/main" id="{FE7B6B62-4ABE-03F0-4A6F-B96E7415F182}"/>
              </a:ext>
            </a:extLst>
          </p:cNvPr>
          <p:cNvGrpSpPr/>
          <p:nvPr/>
        </p:nvGrpSpPr>
        <p:grpSpPr>
          <a:xfrm>
            <a:off x="1797851" y="3543364"/>
            <a:ext cx="622231" cy="347396"/>
            <a:chOff x="2413150" y="3496263"/>
            <a:chExt cx="622231" cy="347396"/>
          </a:xfrm>
        </p:grpSpPr>
        <p:sp>
          <p:nvSpPr>
            <p:cNvPr id="117" name="Rectangle 116">
              <a:extLst>
                <a:ext uri="{FF2B5EF4-FFF2-40B4-BE49-F238E27FC236}">
                  <a16:creationId xmlns:a16="http://schemas.microsoft.com/office/drawing/2014/main" id="{C4FA7724-EA25-4F5B-4EE8-059F644908F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118" name="Picture 117" descr="Picture1.png">
              <a:extLst>
                <a:ext uri="{FF2B5EF4-FFF2-40B4-BE49-F238E27FC236}">
                  <a16:creationId xmlns:a16="http://schemas.microsoft.com/office/drawing/2014/main" id="{F793FEA3-EC6A-8749-6125-66F594C080B4}"/>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119" name="TextBox 118">
              <a:extLst>
                <a:ext uri="{FF2B5EF4-FFF2-40B4-BE49-F238E27FC236}">
                  <a16:creationId xmlns:a16="http://schemas.microsoft.com/office/drawing/2014/main" id="{57D7BAF6-4DD3-7A0F-B6E9-EF5B358BB6A0}"/>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120" name="Group 119">
            <a:extLst>
              <a:ext uri="{FF2B5EF4-FFF2-40B4-BE49-F238E27FC236}">
                <a16:creationId xmlns:a16="http://schemas.microsoft.com/office/drawing/2014/main" id="{B2F172D3-BE4E-645B-C6A0-2D6221E95415}"/>
              </a:ext>
            </a:extLst>
          </p:cNvPr>
          <p:cNvGrpSpPr/>
          <p:nvPr/>
        </p:nvGrpSpPr>
        <p:grpSpPr>
          <a:xfrm>
            <a:off x="2357162" y="3543364"/>
            <a:ext cx="622231" cy="347396"/>
            <a:chOff x="2413150" y="3496263"/>
            <a:chExt cx="622231" cy="347396"/>
          </a:xfrm>
        </p:grpSpPr>
        <p:sp>
          <p:nvSpPr>
            <p:cNvPr id="320" name="Rectangle 319">
              <a:extLst>
                <a:ext uri="{FF2B5EF4-FFF2-40B4-BE49-F238E27FC236}">
                  <a16:creationId xmlns:a16="http://schemas.microsoft.com/office/drawing/2014/main" id="{148F24A7-B0DC-FEF8-6F33-1C81115346D1}"/>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21" name="Picture 320" descr="Picture1.png">
              <a:extLst>
                <a:ext uri="{FF2B5EF4-FFF2-40B4-BE49-F238E27FC236}">
                  <a16:creationId xmlns:a16="http://schemas.microsoft.com/office/drawing/2014/main" id="{8DF5ACC2-159B-722D-7FDA-6F75528ECED7}"/>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22" name="TextBox 321">
              <a:extLst>
                <a:ext uri="{FF2B5EF4-FFF2-40B4-BE49-F238E27FC236}">
                  <a16:creationId xmlns:a16="http://schemas.microsoft.com/office/drawing/2014/main" id="{7BF10CEE-4C8C-BBBC-F3A8-86AE7E2DFAA6}"/>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23" name="Group 322">
            <a:extLst>
              <a:ext uri="{FF2B5EF4-FFF2-40B4-BE49-F238E27FC236}">
                <a16:creationId xmlns:a16="http://schemas.microsoft.com/office/drawing/2014/main" id="{492D2C7A-8263-E06E-9BED-04D04835000B}"/>
              </a:ext>
            </a:extLst>
          </p:cNvPr>
          <p:cNvGrpSpPr/>
          <p:nvPr/>
        </p:nvGrpSpPr>
        <p:grpSpPr>
          <a:xfrm>
            <a:off x="2916473" y="3543364"/>
            <a:ext cx="622231" cy="347396"/>
            <a:chOff x="2413150" y="3496263"/>
            <a:chExt cx="622231" cy="347396"/>
          </a:xfrm>
        </p:grpSpPr>
        <p:sp>
          <p:nvSpPr>
            <p:cNvPr id="324" name="Rectangle 323">
              <a:extLst>
                <a:ext uri="{FF2B5EF4-FFF2-40B4-BE49-F238E27FC236}">
                  <a16:creationId xmlns:a16="http://schemas.microsoft.com/office/drawing/2014/main" id="{4359144B-C540-A154-A1E3-26652E85281A}"/>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25" name="Picture 324" descr="Picture1.png">
              <a:extLst>
                <a:ext uri="{FF2B5EF4-FFF2-40B4-BE49-F238E27FC236}">
                  <a16:creationId xmlns:a16="http://schemas.microsoft.com/office/drawing/2014/main" id="{FAF67AF0-00E3-25AB-65D8-3A099E80C2D1}"/>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26" name="TextBox 325">
              <a:extLst>
                <a:ext uri="{FF2B5EF4-FFF2-40B4-BE49-F238E27FC236}">
                  <a16:creationId xmlns:a16="http://schemas.microsoft.com/office/drawing/2014/main" id="{E641C45D-3648-B6C2-6225-1E0FB20DAB79}"/>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27" name="Group 326">
            <a:extLst>
              <a:ext uri="{FF2B5EF4-FFF2-40B4-BE49-F238E27FC236}">
                <a16:creationId xmlns:a16="http://schemas.microsoft.com/office/drawing/2014/main" id="{630BCF9E-E166-72D4-354F-1E4A2DF56920}"/>
              </a:ext>
            </a:extLst>
          </p:cNvPr>
          <p:cNvGrpSpPr/>
          <p:nvPr/>
        </p:nvGrpSpPr>
        <p:grpSpPr>
          <a:xfrm>
            <a:off x="3478427" y="3543364"/>
            <a:ext cx="622231" cy="347396"/>
            <a:chOff x="2413150" y="3496263"/>
            <a:chExt cx="622231" cy="347396"/>
          </a:xfrm>
        </p:grpSpPr>
        <p:sp>
          <p:nvSpPr>
            <p:cNvPr id="328" name="Rectangle 327">
              <a:extLst>
                <a:ext uri="{FF2B5EF4-FFF2-40B4-BE49-F238E27FC236}">
                  <a16:creationId xmlns:a16="http://schemas.microsoft.com/office/drawing/2014/main" id="{C741DCDC-FAF6-6745-41BA-738112E053B1}"/>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29" name="Picture 328" descr="Picture1.png">
              <a:extLst>
                <a:ext uri="{FF2B5EF4-FFF2-40B4-BE49-F238E27FC236}">
                  <a16:creationId xmlns:a16="http://schemas.microsoft.com/office/drawing/2014/main" id="{124DF577-47D4-C7C9-600E-AA0CB5ED36F3}"/>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30" name="TextBox 329">
              <a:extLst>
                <a:ext uri="{FF2B5EF4-FFF2-40B4-BE49-F238E27FC236}">
                  <a16:creationId xmlns:a16="http://schemas.microsoft.com/office/drawing/2014/main" id="{5F664C7C-6507-373F-4C5D-FE501299B78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331" name="Group 330">
            <a:extLst>
              <a:ext uri="{FF2B5EF4-FFF2-40B4-BE49-F238E27FC236}">
                <a16:creationId xmlns:a16="http://schemas.microsoft.com/office/drawing/2014/main" id="{D0825E06-3F43-91BB-19EA-D73E432AB8A7}"/>
              </a:ext>
            </a:extLst>
          </p:cNvPr>
          <p:cNvGrpSpPr/>
          <p:nvPr/>
        </p:nvGrpSpPr>
        <p:grpSpPr>
          <a:xfrm>
            <a:off x="4037738" y="3543364"/>
            <a:ext cx="622231" cy="347396"/>
            <a:chOff x="2413150" y="3496263"/>
            <a:chExt cx="622231" cy="347396"/>
          </a:xfrm>
        </p:grpSpPr>
        <p:sp>
          <p:nvSpPr>
            <p:cNvPr id="332" name="Rectangle 331">
              <a:extLst>
                <a:ext uri="{FF2B5EF4-FFF2-40B4-BE49-F238E27FC236}">
                  <a16:creationId xmlns:a16="http://schemas.microsoft.com/office/drawing/2014/main" id="{B2BBE2AB-B1FB-9FB5-D773-64117DA04077}"/>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33" name="Picture 332" descr="Picture1.png">
              <a:extLst>
                <a:ext uri="{FF2B5EF4-FFF2-40B4-BE49-F238E27FC236}">
                  <a16:creationId xmlns:a16="http://schemas.microsoft.com/office/drawing/2014/main" id="{48CA423A-A608-F20E-6068-9740B8E3A376}"/>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34" name="TextBox 333">
              <a:extLst>
                <a:ext uri="{FF2B5EF4-FFF2-40B4-BE49-F238E27FC236}">
                  <a16:creationId xmlns:a16="http://schemas.microsoft.com/office/drawing/2014/main" id="{EB76E479-A453-7AF0-AECF-6431016BD26A}"/>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335" name="Group 334">
            <a:extLst>
              <a:ext uri="{FF2B5EF4-FFF2-40B4-BE49-F238E27FC236}">
                <a16:creationId xmlns:a16="http://schemas.microsoft.com/office/drawing/2014/main" id="{AD48FDFB-230D-5DDC-8D79-2E29FFD008FD}"/>
              </a:ext>
            </a:extLst>
          </p:cNvPr>
          <p:cNvGrpSpPr/>
          <p:nvPr/>
        </p:nvGrpSpPr>
        <p:grpSpPr>
          <a:xfrm>
            <a:off x="4597049" y="3543364"/>
            <a:ext cx="622232" cy="347396"/>
            <a:chOff x="2413149" y="3496263"/>
            <a:chExt cx="622232" cy="347396"/>
          </a:xfrm>
        </p:grpSpPr>
        <p:sp>
          <p:nvSpPr>
            <p:cNvPr id="336" name="Rectangle 335">
              <a:extLst>
                <a:ext uri="{FF2B5EF4-FFF2-40B4-BE49-F238E27FC236}">
                  <a16:creationId xmlns:a16="http://schemas.microsoft.com/office/drawing/2014/main" id="{35C9DBC7-3399-ACC1-6FA1-205468428AC1}"/>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37" name="Picture 336" descr="Picture1.png">
              <a:extLst>
                <a:ext uri="{FF2B5EF4-FFF2-40B4-BE49-F238E27FC236}">
                  <a16:creationId xmlns:a16="http://schemas.microsoft.com/office/drawing/2014/main" id="{D5970849-3D2A-6F62-4D2C-F2EAD8D309A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38" name="TextBox 337">
              <a:extLst>
                <a:ext uri="{FF2B5EF4-FFF2-40B4-BE49-F238E27FC236}">
                  <a16:creationId xmlns:a16="http://schemas.microsoft.com/office/drawing/2014/main" id="{96467835-51C2-3990-57A9-2D010C761B47}"/>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339" name="Group 338">
            <a:extLst>
              <a:ext uri="{FF2B5EF4-FFF2-40B4-BE49-F238E27FC236}">
                <a16:creationId xmlns:a16="http://schemas.microsoft.com/office/drawing/2014/main" id="{E79570E5-2BCE-73D2-208B-1362074E9381}"/>
              </a:ext>
            </a:extLst>
          </p:cNvPr>
          <p:cNvGrpSpPr/>
          <p:nvPr/>
        </p:nvGrpSpPr>
        <p:grpSpPr>
          <a:xfrm>
            <a:off x="679229" y="3250918"/>
            <a:ext cx="622231" cy="347396"/>
            <a:chOff x="2413150" y="3496263"/>
            <a:chExt cx="622231" cy="347396"/>
          </a:xfrm>
        </p:grpSpPr>
        <p:sp>
          <p:nvSpPr>
            <p:cNvPr id="340" name="Rectangle 339">
              <a:extLst>
                <a:ext uri="{FF2B5EF4-FFF2-40B4-BE49-F238E27FC236}">
                  <a16:creationId xmlns:a16="http://schemas.microsoft.com/office/drawing/2014/main" id="{234DAB89-66D0-8207-14E2-664369152F1D}"/>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41" name="Picture 340" descr="Picture1.png">
              <a:extLst>
                <a:ext uri="{FF2B5EF4-FFF2-40B4-BE49-F238E27FC236}">
                  <a16:creationId xmlns:a16="http://schemas.microsoft.com/office/drawing/2014/main" id="{6D9E8DD7-D34C-BE3B-E839-5BAC62AFE5CF}"/>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42" name="TextBox 341">
              <a:extLst>
                <a:ext uri="{FF2B5EF4-FFF2-40B4-BE49-F238E27FC236}">
                  <a16:creationId xmlns:a16="http://schemas.microsoft.com/office/drawing/2014/main" id="{4AD80002-F9A7-7079-5266-317373CF665E}"/>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43" name="Group 342">
            <a:extLst>
              <a:ext uri="{FF2B5EF4-FFF2-40B4-BE49-F238E27FC236}">
                <a16:creationId xmlns:a16="http://schemas.microsoft.com/office/drawing/2014/main" id="{CDBE88C5-68F8-D2C1-5B66-2AB1240C3289}"/>
              </a:ext>
            </a:extLst>
          </p:cNvPr>
          <p:cNvGrpSpPr/>
          <p:nvPr/>
        </p:nvGrpSpPr>
        <p:grpSpPr>
          <a:xfrm>
            <a:off x="1238540" y="3250918"/>
            <a:ext cx="622231" cy="347396"/>
            <a:chOff x="2413150" y="3496263"/>
            <a:chExt cx="622231" cy="347396"/>
          </a:xfrm>
        </p:grpSpPr>
        <p:sp>
          <p:nvSpPr>
            <p:cNvPr id="344" name="Rectangle 343">
              <a:extLst>
                <a:ext uri="{FF2B5EF4-FFF2-40B4-BE49-F238E27FC236}">
                  <a16:creationId xmlns:a16="http://schemas.microsoft.com/office/drawing/2014/main" id="{9157F4CD-E5FB-A919-E549-1545411895C4}"/>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45" name="Picture 344" descr="Picture1.png">
              <a:extLst>
                <a:ext uri="{FF2B5EF4-FFF2-40B4-BE49-F238E27FC236}">
                  <a16:creationId xmlns:a16="http://schemas.microsoft.com/office/drawing/2014/main" id="{27078794-2681-D397-0CE5-9B8D8572BC10}"/>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46" name="TextBox 345">
              <a:extLst>
                <a:ext uri="{FF2B5EF4-FFF2-40B4-BE49-F238E27FC236}">
                  <a16:creationId xmlns:a16="http://schemas.microsoft.com/office/drawing/2014/main" id="{681F52EE-82CC-AC9F-31A0-CC9E1DE24303}"/>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47" name="Group 346">
            <a:extLst>
              <a:ext uri="{FF2B5EF4-FFF2-40B4-BE49-F238E27FC236}">
                <a16:creationId xmlns:a16="http://schemas.microsoft.com/office/drawing/2014/main" id="{6FBA3381-832D-554A-E205-E4AA9172D29D}"/>
              </a:ext>
            </a:extLst>
          </p:cNvPr>
          <p:cNvGrpSpPr/>
          <p:nvPr/>
        </p:nvGrpSpPr>
        <p:grpSpPr>
          <a:xfrm>
            <a:off x="1797851" y="3250918"/>
            <a:ext cx="622231" cy="347396"/>
            <a:chOff x="2413150" y="3496263"/>
            <a:chExt cx="622231" cy="347396"/>
          </a:xfrm>
        </p:grpSpPr>
        <p:sp>
          <p:nvSpPr>
            <p:cNvPr id="348" name="Rectangle 347">
              <a:extLst>
                <a:ext uri="{FF2B5EF4-FFF2-40B4-BE49-F238E27FC236}">
                  <a16:creationId xmlns:a16="http://schemas.microsoft.com/office/drawing/2014/main" id="{898D1626-D5B3-A857-4A8A-1E92D669BD33}"/>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49" name="Picture 348" descr="Picture1.png">
              <a:extLst>
                <a:ext uri="{FF2B5EF4-FFF2-40B4-BE49-F238E27FC236}">
                  <a16:creationId xmlns:a16="http://schemas.microsoft.com/office/drawing/2014/main" id="{8A8EE348-9DE9-1296-3F01-5159E1C7552D}"/>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50" name="TextBox 349">
              <a:extLst>
                <a:ext uri="{FF2B5EF4-FFF2-40B4-BE49-F238E27FC236}">
                  <a16:creationId xmlns:a16="http://schemas.microsoft.com/office/drawing/2014/main" id="{1B143230-868A-2F1A-D126-9BCF9602D276}"/>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51" name="Group 350">
            <a:extLst>
              <a:ext uri="{FF2B5EF4-FFF2-40B4-BE49-F238E27FC236}">
                <a16:creationId xmlns:a16="http://schemas.microsoft.com/office/drawing/2014/main" id="{6915DFD4-C704-6104-54D6-A25324C55AAB}"/>
              </a:ext>
            </a:extLst>
          </p:cNvPr>
          <p:cNvGrpSpPr/>
          <p:nvPr/>
        </p:nvGrpSpPr>
        <p:grpSpPr>
          <a:xfrm>
            <a:off x="2357162" y="3250918"/>
            <a:ext cx="622231" cy="347396"/>
            <a:chOff x="2413150" y="3496263"/>
            <a:chExt cx="622231" cy="347396"/>
          </a:xfrm>
        </p:grpSpPr>
        <p:sp>
          <p:nvSpPr>
            <p:cNvPr id="352" name="Rectangle 351">
              <a:extLst>
                <a:ext uri="{FF2B5EF4-FFF2-40B4-BE49-F238E27FC236}">
                  <a16:creationId xmlns:a16="http://schemas.microsoft.com/office/drawing/2014/main" id="{98839D9F-E856-BCD0-5D93-5F6C18B4C6F8}"/>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53" name="Picture 352" descr="Picture1.png">
              <a:extLst>
                <a:ext uri="{FF2B5EF4-FFF2-40B4-BE49-F238E27FC236}">
                  <a16:creationId xmlns:a16="http://schemas.microsoft.com/office/drawing/2014/main" id="{4CB44DB8-D1F7-7D76-1A8D-4F7DDFDA8A7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54" name="TextBox 353">
              <a:extLst>
                <a:ext uri="{FF2B5EF4-FFF2-40B4-BE49-F238E27FC236}">
                  <a16:creationId xmlns:a16="http://schemas.microsoft.com/office/drawing/2014/main" id="{B3283881-8831-3B05-124F-101DA54F9F82}"/>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55" name="Group 354">
            <a:extLst>
              <a:ext uri="{FF2B5EF4-FFF2-40B4-BE49-F238E27FC236}">
                <a16:creationId xmlns:a16="http://schemas.microsoft.com/office/drawing/2014/main" id="{D77FE041-433B-11C0-AD5B-812B4E4EFE1F}"/>
              </a:ext>
            </a:extLst>
          </p:cNvPr>
          <p:cNvGrpSpPr/>
          <p:nvPr/>
        </p:nvGrpSpPr>
        <p:grpSpPr>
          <a:xfrm>
            <a:off x="2916473" y="3250918"/>
            <a:ext cx="622231" cy="347396"/>
            <a:chOff x="2413150" y="3496263"/>
            <a:chExt cx="622231" cy="347396"/>
          </a:xfrm>
        </p:grpSpPr>
        <p:sp>
          <p:nvSpPr>
            <p:cNvPr id="356" name="Rectangle 355">
              <a:extLst>
                <a:ext uri="{FF2B5EF4-FFF2-40B4-BE49-F238E27FC236}">
                  <a16:creationId xmlns:a16="http://schemas.microsoft.com/office/drawing/2014/main" id="{1C960537-8074-00B7-1B7C-3148A574B07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57" name="Picture 356" descr="Picture1.png">
              <a:extLst>
                <a:ext uri="{FF2B5EF4-FFF2-40B4-BE49-F238E27FC236}">
                  <a16:creationId xmlns:a16="http://schemas.microsoft.com/office/drawing/2014/main" id="{362212C6-2A27-A627-6F8E-18370906BE16}"/>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58" name="TextBox 357">
              <a:extLst>
                <a:ext uri="{FF2B5EF4-FFF2-40B4-BE49-F238E27FC236}">
                  <a16:creationId xmlns:a16="http://schemas.microsoft.com/office/drawing/2014/main" id="{832B055D-EDF9-627E-D8A3-F56FCF68FC2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59" name="Group 358">
            <a:extLst>
              <a:ext uri="{FF2B5EF4-FFF2-40B4-BE49-F238E27FC236}">
                <a16:creationId xmlns:a16="http://schemas.microsoft.com/office/drawing/2014/main" id="{AF2989B8-3F0C-D2FB-D1CF-CE9BBDACED20}"/>
              </a:ext>
            </a:extLst>
          </p:cNvPr>
          <p:cNvGrpSpPr/>
          <p:nvPr/>
        </p:nvGrpSpPr>
        <p:grpSpPr>
          <a:xfrm>
            <a:off x="3478427" y="3250918"/>
            <a:ext cx="622231" cy="347396"/>
            <a:chOff x="2413150" y="3496263"/>
            <a:chExt cx="622231" cy="347396"/>
          </a:xfrm>
        </p:grpSpPr>
        <p:sp>
          <p:nvSpPr>
            <p:cNvPr id="360" name="Rectangle 359">
              <a:extLst>
                <a:ext uri="{FF2B5EF4-FFF2-40B4-BE49-F238E27FC236}">
                  <a16:creationId xmlns:a16="http://schemas.microsoft.com/office/drawing/2014/main" id="{840CDDE3-B450-46CC-D6B9-4030217D7E05}"/>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61" name="Picture 360" descr="Picture1.png">
              <a:extLst>
                <a:ext uri="{FF2B5EF4-FFF2-40B4-BE49-F238E27FC236}">
                  <a16:creationId xmlns:a16="http://schemas.microsoft.com/office/drawing/2014/main" id="{3F500140-DFE0-0417-EBBB-C627C5FF15DD}"/>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62" name="TextBox 361">
              <a:extLst>
                <a:ext uri="{FF2B5EF4-FFF2-40B4-BE49-F238E27FC236}">
                  <a16:creationId xmlns:a16="http://schemas.microsoft.com/office/drawing/2014/main" id="{07EBDA18-1AFB-1574-EF1A-C2A1A076715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363" name="Group 362">
            <a:extLst>
              <a:ext uri="{FF2B5EF4-FFF2-40B4-BE49-F238E27FC236}">
                <a16:creationId xmlns:a16="http://schemas.microsoft.com/office/drawing/2014/main" id="{58B471CD-39EB-98FE-7694-9C8C6FFB6C91}"/>
              </a:ext>
            </a:extLst>
          </p:cNvPr>
          <p:cNvGrpSpPr/>
          <p:nvPr/>
        </p:nvGrpSpPr>
        <p:grpSpPr>
          <a:xfrm>
            <a:off x="4037738" y="3250918"/>
            <a:ext cx="622231" cy="347396"/>
            <a:chOff x="2413150" y="3496263"/>
            <a:chExt cx="622231" cy="347396"/>
          </a:xfrm>
        </p:grpSpPr>
        <p:sp>
          <p:nvSpPr>
            <p:cNvPr id="364" name="Rectangle 363">
              <a:extLst>
                <a:ext uri="{FF2B5EF4-FFF2-40B4-BE49-F238E27FC236}">
                  <a16:creationId xmlns:a16="http://schemas.microsoft.com/office/drawing/2014/main" id="{3F751665-D684-641B-E433-C8DF1D37804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65" name="Picture 364" descr="Picture1.png">
              <a:extLst>
                <a:ext uri="{FF2B5EF4-FFF2-40B4-BE49-F238E27FC236}">
                  <a16:creationId xmlns:a16="http://schemas.microsoft.com/office/drawing/2014/main" id="{9137EFB0-7671-52D2-7541-3ED2BA9204CA}"/>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66" name="TextBox 365">
              <a:extLst>
                <a:ext uri="{FF2B5EF4-FFF2-40B4-BE49-F238E27FC236}">
                  <a16:creationId xmlns:a16="http://schemas.microsoft.com/office/drawing/2014/main" id="{687FEC86-B25D-7663-C7C8-EF65A7D783CB}"/>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367" name="Group 366">
            <a:extLst>
              <a:ext uri="{FF2B5EF4-FFF2-40B4-BE49-F238E27FC236}">
                <a16:creationId xmlns:a16="http://schemas.microsoft.com/office/drawing/2014/main" id="{65E0E3FF-0E2E-3F8A-88A2-7E9DB803D468}"/>
              </a:ext>
            </a:extLst>
          </p:cNvPr>
          <p:cNvGrpSpPr/>
          <p:nvPr/>
        </p:nvGrpSpPr>
        <p:grpSpPr>
          <a:xfrm>
            <a:off x="4597049" y="3250918"/>
            <a:ext cx="622232" cy="347396"/>
            <a:chOff x="2413149" y="3496263"/>
            <a:chExt cx="622232" cy="347396"/>
          </a:xfrm>
        </p:grpSpPr>
        <p:sp>
          <p:nvSpPr>
            <p:cNvPr id="368" name="Rectangle 367">
              <a:extLst>
                <a:ext uri="{FF2B5EF4-FFF2-40B4-BE49-F238E27FC236}">
                  <a16:creationId xmlns:a16="http://schemas.microsoft.com/office/drawing/2014/main" id="{791DDCCC-4BA0-6231-A87A-AF35165B959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69" name="Picture 368" descr="Picture1.png">
              <a:extLst>
                <a:ext uri="{FF2B5EF4-FFF2-40B4-BE49-F238E27FC236}">
                  <a16:creationId xmlns:a16="http://schemas.microsoft.com/office/drawing/2014/main" id="{5B054E59-BE2E-002B-B62F-EC2FED0E5201}"/>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70" name="TextBox 369">
              <a:extLst>
                <a:ext uri="{FF2B5EF4-FFF2-40B4-BE49-F238E27FC236}">
                  <a16:creationId xmlns:a16="http://schemas.microsoft.com/office/drawing/2014/main" id="{F50E8EB8-7E45-1BDC-62C2-45CD6BE485CC}"/>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371" name="Group 370">
            <a:extLst>
              <a:ext uri="{FF2B5EF4-FFF2-40B4-BE49-F238E27FC236}">
                <a16:creationId xmlns:a16="http://schemas.microsoft.com/office/drawing/2014/main" id="{9626C6BD-06D1-A98B-1C46-AF460FE133CA}"/>
              </a:ext>
            </a:extLst>
          </p:cNvPr>
          <p:cNvGrpSpPr/>
          <p:nvPr/>
        </p:nvGrpSpPr>
        <p:grpSpPr>
          <a:xfrm>
            <a:off x="679229" y="2958471"/>
            <a:ext cx="622231" cy="347396"/>
            <a:chOff x="2413150" y="3496263"/>
            <a:chExt cx="622231" cy="347396"/>
          </a:xfrm>
        </p:grpSpPr>
        <p:sp>
          <p:nvSpPr>
            <p:cNvPr id="372" name="Rectangle 371">
              <a:extLst>
                <a:ext uri="{FF2B5EF4-FFF2-40B4-BE49-F238E27FC236}">
                  <a16:creationId xmlns:a16="http://schemas.microsoft.com/office/drawing/2014/main" id="{44F3FBA4-2962-5BCC-F5CC-EABD85B8A997}"/>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73" name="Picture 372" descr="Picture1.png">
              <a:extLst>
                <a:ext uri="{FF2B5EF4-FFF2-40B4-BE49-F238E27FC236}">
                  <a16:creationId xmlns:a16="http://schemas.microsoft.com/office/drawing/2014/main" id="{915946CB-D47B-B810-5DA2-8B693A6CDEAC}"/>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74" name="TextBox 373">
              <a:extLst>
                <a:ext uri="{FF2B5EF4-FFF2-40B4-BE49-F238E27FC236}">
                  <a16:creationId xmlns:a16="http://schemas.microsoft.com/office/drawing/2014/main" id="{C9273840-9C20-EBD3-5631-14E661EA850C}"/>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75" name="Group 374">
            <a:extLst>
              <a:ext uri="{FF2B5EF4-FFF2-40B4-BE49-F238E27FC236}">
                <a16:creationId xmlns:a16="http://schemas.microsoft.com/office/drawing/2014/main" id="{A944D2FD-8472-7089-AA58-3B2C9DCDE915}"/>
              </a:ext>
            </a:extLst>
          </p:cNvPr>
          <p:cNvGrpSpPr/>
          <p:nvPr/>
        </p:nvGrpSpPr>
        <p:grpSpPr>
          <a:xfrm>
            <a:off x="1238540" y="2958471"/>
            <a:ext cx="622231" cy="347396"/>
            <a:chOff x="2413150" y="3496263"/>
            <a:chExt cx="622231" cy="347396"/>
          </a:xfrm>
        </p:grpSpPr>
        <p:sp>
          <p:nvSpPr>
            <p:cNvPr id="376" name="Rectangle 375">
              <a:extLst>
                <a:ext uri="{FF2B5EF4-FFF2-40B4-BE49-F238E27FC236}">
                  <a16:creationId xmlns:a16="http://schemas.microsoft.com/office/drawing/2014/main" id="{4E406C5B-F270-A755-A747-7BED3825737B}"/>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77" name="Picture 376" descr="Picture1.png">
              <a:extLst>
                <a:ext uri="{FF2B5EF4-FFF2-40B4-BE49-F238E27FC236}">
                  <a16:creationId xmlns:a16="http://schemas.microsoft.com/office/drawing/2014/main" id="{8460CF7B-1582-B5E8-FF82-4047F1D0C211}"/>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78" name="TextBox 377">
              <a:extLst>
                <a:ext uri="{FF2B5EF4-FFF2-40B4-BE49-F238E27FC236}">
                  <a16:creationId xmlns:a16="http://schemas.microsoft.com/office/drawing/2014/main" id="{4F7BDA37-A662-CDFD-56E1-34DDFBAC782C}"/>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79" name="Group 378">
            <a:extLst>
              <a:ext uri="{FF2B5EF4-FFF2-40B4-BE49-F238E27FC236}">
                <a16:creationId xmlns:a16="http://schemas.microsoft.com/office/drawing/2014/main" id="{FDFDAE32-BF9D-53A6-49F9-E7D432D73913}"/>
              </a:ext>
            </a:extLst>
          </p:cNvPr>
          <p:cNvGrpSpPr/>
          <p:nvPr/>
        </p:nvGrpSpPr>
        <p:grpSpPr>
          <a:xfrm>
            <a:off x="1797851" y="2958471"/>
            <a:ext cx="622231" cy="347396"/>
            <a:chOff x="2413150" y="3496263"/>
            <a:chExt cx="622231" cy="347396"/>
          </a:xfrm>
        </p:grpSpPr>
        <p:sp>
          <p:nvSpPr>
            <p:cNvPr id="380" name="Rectangle 379">
              <a:extLst>
                <a:ext uri="{FF2B5EF4-FFF2-40B4-BE49-F238E27FC236}">
                  <a16:creationId xmlns:a16="http://schemas.microsoft.com/office/drawing/2014/main" id="{E629285F-AC2C-CA61-4F96-8D96EA2F62A9}"/>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81" name="Picture 380" descr="Picture1.png">
              <a:extLst>
                <a:ext uri="{FF2B5EF4-FFF2-40B4-BE49-F238E27FC236}">
                  <a16:creationId xmlns:a16="http://schemas.microsoft.com/office/drawing/2014/main" id="{02FB6939-CCC5-A646-22C2-ED2D5BBF91E3}"/>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82" name="TextBox 381">
              <a:extLst>
                <a:ext uri="{FF2B5EF4-FFF2-40B4-BE49-F238E27FC236}">
                  <a16:creationId xmlns:a16="http://schemas.microsoft.com/office/drawing/2014/main" id="{4B9ED95E-852B-19CA-CC70-7561EA7550E0}"/>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83" name="Group 382">
            <a:extLst>
              <a:ext uri="{FF2B5EF4-FFF2-40B4-BE49-F238E27FC236}">
                <a16:creationId xmlns:a16="http://schemas.microsoft.com/office/drawing/2014/main" id="{8A2100DA-BE08-45AF-B5B0-BDBF96721B3E}"/>
              </a:ext>
            </a:extLst>
          </p:cNvPr>
          <p:cNvGrpSpPr/>
          <p:nvPr/>
        </p:nvGrpSpPr>
        <p:grpSpPr>
          <a:xfrm>
            <a:off x="2357162" y="2958471"/>
            <a:ext cx="622231" cy="347396"/>
            <a:chOff x="2413150" y="3496263"/>
            <a:chExt cx="622231" cy="347396"/>
          </a:xfrm>
        </p:grpSpPr>
        <p:sp>
          <p:nvSpPr>
            <p:cNvPr id="384" name="Rectangle 383">
              <a:extLst>
                <a:ext uri="{FF2B5EF4-FFF2-40B4-BE49-F238E27FC236}">
                  <a16:creationId xmlns:a16="http://schemas.microsoft.com/office/drawing/2014/main" id="{B8CECBD4-9462-65A5-BF71-7C3BF27FB66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85" name="Picture 384" descr="Picture1.png">
              <a:extLst>
                <a:ext uri="{FF2B5EF4-FFF2-40B4-BE49-F238E27FC236}">
                  <a16:creationId xmlns:a16="http://schemas.microsoft.com/office/drawing/2014/main" id="{AF2479E7-4434-F30A-A76F-FDFC75CCD7DE}"/>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86" name="TextBox 385">
              <a:extLst>
                <a:ext uri="{FF2B5EF4-FFF2-40B4-BE49-F238E27FC236}">
                  <a16:creationId xmlns:a16="http://schemas.microsoft.com/office/drawing/2014/main" id="{5746738D-6A62-7952-60CC-5AF87125B750}"/>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87" name="Group 386">
            <a:extLst>
              <a:ext uri="{FF2B5EF4-FFF2-40B4-BE49-F238E27FC236}">
                <a16:creationId xmlns:a16="http://schemas.microsoft.com/office/drawing/2014/main" id="{0D0C5BF1-8322-6FB1-C188-211FF9413309}"/>
              </a:ext>
            </a:extLst>
          </p:cNvPr>
          <p:cNvGrpSpPr/>
          <p:nvPr/>
        </p:nvGrpSpPr>
        <p:grpSpPr>
          <a:xfrm>
            <a:off x="2916473" y="2958471"/>
            <a:ext cx="622231" cy="347396"/>
            <a:chOff x="2413150" y="3496263"/>
            <a:chExt cx="622231" cy="347396"/>
          </a:xfrm>
        </p:grpSpPr>
        <p:sp>
          <p:nvSpPr>
            <p:cNvPr id="388" name="Rectangle 387">
              <a:extLst>
                <a:ext uri="{FF2B5EF4-FFF2-40B4-BE49-F238E27FC236}">
                  <a16:creationId xmlns:a16="http://schemas.microsoft.com/office/drawing/2014/main" id="{E12DEB06-69CC-62AB-8489-7167C3203E9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89" name="Picture 388" descr="Picture1.png">
              <a:extLst>
                <a:ext uri="{FF2B5EF4-FFF2-40B4-BE49-F238E27FC236}">
                  <a16:creationId xmlns:a16="http://schemas.microsoft.com/office/drawing/2014/main" id="{9D7712B2-F019-3B4D-C47B-7DA5A056D52D}"/>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90" name="TextBox 389">
              <a:extLst>
                <a:ext uri="{FF2B5EF4-FFF2-40B4-BE49-F238E27FC236}">
                  <a16:creationId xmlns:a16="http://schemas.microsoft.com/office/drawing/2014/main" id="{97646A30-7C7D-31F4-D3CD-7C125EFBB69A}"/>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30%</a:t>
              </a:r>
            </a:p>
          </p:txBody>
        </p:sp>
      </p:grpSp>
      <p:grpSp>
        <p:nvGrpSpPr>
          <p:cNvPr id="391" name="Group 390">
            <a:extLst>
              <a:ext uri="{FF2B5EF4-FFF2-40B4-BE49-F238E27FC236}">
                <a16:creationId xmlns:a16="http://schemas.microsoft.com/office/drawing/2014/main" id="{A3A3AE43-50DA-BCDB-328C-264D9A496905}"/>
              </a:ext>
            </a:extLst>
          </p:cNvPr>
          <p:cNvGrpSpPr/>
          <p:nvPr/>
        </p:nvGrpSpPr>
        <p:grpSpPr>
          <a:xfrm>
            <a:off x="3478427" y="2958471"/>
            <a:ext cx="622231" cy="347396"/>
            <a:chOff x="2413150" y="3496263"/>
            <a:chExt cx="622231" cy="347396"/>
          </a:xfrm>
        </p:grpSpPr>
        <p:sp>
          <p:nvSpPr>
            <p:cNvPr id="392" name="Rectangle 391">
              <a:extLst>
                <a:ext uri="{FF2B5EF4-FFF2-40B4-BE49-F238E27FC236}">
                  <a16:creationId xmlns:a16="http://schemas.microsoft.com/office/drawing/2014/main" id="{1B5E7B97-CC71-C5E9-D503-558E7D57A7B2}"/>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93" name="Picture 392" descr="Picture1.png">
              <a:extLst>
                <a:ext uri="{FF2B5EF4-FFF2-40B4-BE49-F238E27FC236}">
                  <a16:creationId xmlns:a16="http://schemas.microsoft.com/office/drawing/2014/main" id="{E6F2CF1D-013E-B0F4-722B-09CF2532D76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94" name="TextBox 393">
              <a:extLst>
                <a:ext uri="{FF2B5EF4-FFF2-40B4-BE49-F238E27FC236}">
                  <a16:creationId xmlns:a16="http://schemas.microsoft.com/office/drawing/2014/main" id="{0AD91721-D324-F34E-2010-93C0791E5A5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395" name="Group 394">
            <a:extLst>
              <a:ext uri="{FF2B5EF4-FFF2-40B4-BE49-F238E27FC236}">
                <a16:creationId xmlns:a16="http://schemas.microsoft.com/office/drawing/2014/main" id="{4CE8B4B4-57B7-97DE-7866-306C6B791087}"/>
              </a:ext>
            </a:extLst>
          </p:cNvPr>
          <p:cNvGrpSpPr/>
          <p:nvPr/>
        </p:nvGrpSpPr>
        <p:grpSpPr>
          <a:xfrm>
            <a:off x="4037738" y="2958471"/>
            <a:ext cx="622231" cy="347396"/>
            <a:chOff x="2413150" y="3496263"/>
            <a:chExt cx="622231" cy="347396"/>
          </a:xfrm>
        </p:grpSpPr>
        <p:sp>
          <p:nvSpPr>
            <p:cNvPr id="396" name="Rectangle 395">
              <a:extLst>
                <a:ext uri="{FF2B5EF4-FFF2-40B4-BE49-F238E27FC236}">
                  <a16:creationId xmlns:a16="http://schemas.microsoft.com/office/drawing/2014/main" id="{4D2892CA-B765-F714-477E-B4CD2FAF6B58}"/>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397" name="Picture 396" descr="Picture1.png">
              <a:extLst>
                <a:ext uri="{FF2B5EF4-FFF2-40B4-BE49-F238E27FC236}">
                  <a16:creationId xmlns:a16="http://schemas.microsoft.com/office/drawing/2014/main" id="{7CC22E86-3A57-000A-0E97-378F64380084}"/>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398" name="TextBox 397">
              <a:extLst>
                <a:ext uri="{FF2B5EF4-FFF2-40B4-BE49-F238E27FC236}">
                  <a16:creationId xmlns:a16="http://schemas.microsoft.com/office/drawing/2014/main" id="{8E0D703B-0D23-FEB4-FD90-6686082FFD37}"/>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399" name="Group 398">
            <a:extLst>
              <a:ext uri="{FF2B5EF4-FFF2-40B4-BE49-F238E27FC236}">
                <a16:creationId xmlns:a16="http://schemas.microsoft.com/office/drawing/2014/main" id="{4297C788-FCAE-1324-EC66-72BD9680F399}"/>
              </a:ext>
            </a:extLst>
          </p:cNvPr>
          <p:cNvGrpSpPr/>
          <p:nvPr/>
        </p:nvGrpSpPr>
        <p:grpSpPr>
          <a:xfrm>
            <a:off x="4597049" y="2958471"/>
            <a:ext cx="622232" cy="347396"/>
            <a:chOff x="2413149" y="3496263"/>
            <a:chExt cx="622232" cy="347396"/>
          </a:xfrm>
        </p:grpSpPr>
        <p:sp>
          <p:nvSpPr>
            <p:cNvPr id="400" name="Rectangle 399">
              <a:extLst>
                <a:ext uri="{FF2B5EF4-FFF2-40B4-BE49-F238E27FC236}">
                  <a16:creationId xmlns:a16="http://schemas.microsoft.com/office/drawing/2014/main" id="{7D9F8C86-CD11-C85D-00BE-3F171D052D4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01" name="Picture 400" descr="Picture1.png">
              <a:extLst>
                <a:ext uri="{FF2B5EF4-FFF2-40B4-BE49-F238E27FC236}">
                  <a16:creationId xmlns:a16="http://schemas.microsoft.com/office/drawing/2014/main" id="{B1ECB923-E925-5FD4-AAA5-FE522FD640C7}"/>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02" name="TextBox 401">
              <a:extLst>
                <a:ext uri="{FF2B5EF4-FFF2-40B4-BE49-F238E27FC236}">
                  <a16:creationId xmlns:a16="http://schemas.microsoft.com/office/drawing/2014/main" id="{13C32E1A-F711-2CDE-C28A-70CF15459614}"/>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sp>
        <p:nvSpPr>
          <p:cNvPr id="403" name="TextBox 402">
            <a:extLst>
              <a:ext uri="{FF2B5EF4-FFF2-40B4-BE49-F238E27FC236}">
                <a16:creationId xmlns:a16="http://schemas.microsoft.com/office/drawing/2014/main" id="{870ABB4D-E104-940C-553F-9B501980735F}"/>
              </a:ext>
            </a:extLst>
          </p:cNvPr>
          <p:cNvSpPr txBox="1"/>
          <p:nvPr/>
        </p:nvSpPr>
        <p:spPr>
          <a:xfrm>
            <a:off x="1183936" y="4511840"/>
            <a:ext cx="4487818" cy="369332"/>
          </a:xfrm>
          <a:prstGeom prst="rect">
            <a:avLst/>
          </a:prstGeom>
          <a:noFill/>
        </p:spPr>
        <p:txBody>
          <a:bodyPr wrap="square" rtlCol="0">
            <a:spAutoFit/>
          </a:bodyPr>
          <a:lstStyle/>
          <a:p>
            <a:pPr algn="ctr"/>
            <a:r>
              <a:rPr lang="en-US" dirty="0">
                <a:solidFill>
                  <a:schemeClr val="tx1">
                    <a:lumMod val="75000"/>
                    <a:lumOff val="25000"/>
                  </a:schemeClr>
                </a:solidFill>
              </a:rPr>
              <a:t>100 Units</a:t>
            </a:r>
          </a:p>
        </p:txBody>
      </p:sp>
      <p:sp>
        <p:nvSpPr>
          <p:cNvPr id="430" name="Rectangle 429">
            <a:extLst>
              <a:ext uri="{FF2B5EF4-FFF2-40B4-BE49-F238E27FC236}">
                <a16:creationId xmlns:a16="http://schemas.microsoft.com/office/drawing/2014/main" id="{138CA94E-B698-64BF-F922-6C15560800C5}"/>
              </a:ext>
            </a:extLst>
          </p:cNvPr>
          <p:cNvSpPr/>
          <p:nvPr/>
        </p:nvSpPr>
        <p:spPr>
          <a:xfrm>
            <a:off x="722839" y="1511432"/>
            <a:ext cx="2811890" cy="2964223"/>
          </a:xfrm>
          <a:prstGeom prst="rect">
            <a:avLst/>
          </a:prstGeom>
          <a:noFill/>
          <a:ln>
            <a:solidFill>
              <a:srgbClr val="9ECC54"/>
            </a:solidFill>
          </a:ln>
          <a:effectLst>
            <a:glow rad="50800">
              <a:srgbClr val="9ECC54">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442">
            <a:extLst>
              <a:ext uri="{FF2B5EF4-FFF2-40B4-BE49-F238E27FC236}">
                <a16:creationId xmlns:a16="http://schemas.microsoft.com/office/drawing/2014/main" id="{11249EF0-1173-96E6-CA49-681D67CCAC62}"/>
              </a:ext>
            </a:extLst>
          </p:cNvPr>
          <p:cNvGrpSpPr/>
          <p:nvPr/>
        </p:nvGrpSpPr>
        <p:grpSpPr>
          <a:xfrm>
            <a:off x="5162978" y="2644384"/>
            <a:ext cx="622231" cy="347396"/>
            <a:chOff x="2413150" y="3496263"/>
            <a:chExt cx="622231" cy="347396"/>
          </a:xfrm>
        </p:grpSpPr>
        <p:sp>
          <p:nvSpPr>
            <p:cNvPr id="444" name="Rectangle 443">
              <a:extLst>
                <a:ext uri="{FF2B5EF4-FFF2-40B4-BE49-F238E27FC236}">
                  <a16:creationId xmlns:a16="http://schemas.microsoft.com/office/drawing/2014/main" id="{B14FD916-7FF8-04DC-4746-DA762850138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45" name="Picture 444" descr="Picture1.png">
              <a:extLst>
                <a:ext uri="{FF2B5EF4-FFF2-40B4-BE49-F238E27FC236}">
                  <a16:creationId xmlns:a16="http://schemas.microsoft.com/office/drawing/2014/main" id="{177B61C9-7E0D-9F22-1693-F0A0CFE166A2}"/>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46" name="TextBox 445">
              <a:extLst>
                <a:ext uri="{FF2B5EF4-FFF2-40B4-BE49-F238E27FC236}">
                  <a16:creationId xmlns:a16="http://schemas.microsoft.com/office/drawing/2014/main" id="{4D1A41BC-F6B4-D884-AA09-C5DF3FEE0F36}"/>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447" name="Group 446">
            <a:extLst>
              <a:ext uri="{FF2B5EF4-FFF2-40B4-BE49-F238E27FC236}">
                <a16:creationId xmlns:a16="http://schemas.microsoft.com/office/drawing/2014/main" id="{37649E28-B18A-9FC7-5FA5-A170AA0745B0}"/>
              </a:ext>
            </a:extLst>
          </p:cNvPr>
          <p:cNvGrpSpPr/>
          <p:nvPr/>
        </p:nvGrpSpPr>
        <p:grpSpPr>
          <a:xfrm>
            <a:off x="5722289" y="2644384"/>
            <a:ext cx="622232" cy="347396"/>
            <a:chOff x="2413149" y="3496263"/>
            <a:chExt cx="622232" cy="347396"/>
          </a:xfrm>
        </p:grpSpPr>
        <p:sp>
          <p:nvSpPr>
            <p:cNvPr id="448" name="Rectangle 447">
              <a:extLst>
                <a:ext uri="{FF2B5EF4-FFF2-40B4-BE49-F238E27FC236}">
                  <a16:creationId xmlns:a16="http://schemas.microsoft.com/office/drawing/2014/main" id="{3DC7132C-4CA4-1F3D-41C1-F597139AA94B}"/>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49" name="Picture 448" descr="Picture1.png">
              <a:extLst>
                <a:ext uri="{FF2B5EF4-FFF2-40B4-BE49-F238E27FC236}">
                  <a16:creationId xmlns:a16="http://schemas.microsoft.com/office/drawing/2014/main" id="{8E2276BD-66FC-ED3F-A59F-6F2C621F1463}"/>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50" name="TextBox 449">
              <a:extLst>
                <a:ext uri="{FF2B5EF4-FFF2-40B4-BE49-F238E27FC236}">
                  <a16:creationId xmlns:a16="http://schemas.microsoft.com/office/drawing/2014/main" id="{2434CEC3-71E7-7E75-5DD2-8152739A0B5E}"/>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451" name="Group 450">
            <a:extLst>
              <a:ext uri="{FF2B5EF4-FFF2-40B4-BE49-F238E27FC236}">
                <a16:creationId xmlns:a16="http://schemas.microsoft.com/office/drawing/2014/main" id="{B0A0A90A-3E08-E170-2617-C9FB75BF3C67}"/>
              </a:ext>
            </a:extLst>
          </p:cNvPr>
          <p:cNvGrpSpPr/>
          <p:nvPr/>
        </p:nvGrpSpPr>
        <p:grpSpPr>
          <a:xfrm>
            <a:off x="5162978" y="2351938"/>
            <a:ext cx="622231" cy="347396"/>
            <a:chOff x="2413150" y="3496263"/>
            <a:chExt cx="622231" cy="347396"/>
          </a:xfrm>
        </p:grpSpPr>
        <p:sp>
          <p:nvSpPr>
            <p:cNvPr id="452" name="Rectangle 451">
              <a:extLst>
                <a:ext uri="{FF2B5EF4-FFF2-40B4-BE49-F238E27FC236}">
                  <a16:creationId xmlns:a16="http://schemas.microsoft.com/office/drawing/2014/main" id="{615EF664-749C-D7EB-FB87-504109C39782}"/>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53" name="Picture 452" descr="Picture1.png">
              <a:extLst>
                <a:ext uri="{FF2B5EF4-FFF2-40B4-BE49-F238E27FC236}">
                  <a16:creationId xmlns:a16="http://schemas.microsoft.com/office/drawing/2014/main" id="{3E96A968-27D9-F3EA-18CA-E3E78D13ACBB}"/>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54" name="TextBox 453">
              <a:extLst>
                <a:ext uri="{FF2B5EF4-FFF2-40B4-BE49-F238E27FC236}">
                  <a16:creationId xmlns:a16="http://schemas.microsoft.com/office/drawing/2014/main" id="{3828D4D6-D91B-09CD-CF7C-F1EE408DCE90}"/>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455" name="Group 454">
            <a:extLst>
              <a:ext uri="{FF2B5EF4-FFF2-40B4-BE49-F238E27FC236}">
                <a16:creationId xmlns:a16="http://schemas.microsoft.com/office/drawing/2014/main" id="{D894F529-92CD-354D-A724-40648B880D55}"/>
              </a:ext>
            </a:extLst>
          </p:cNvPr>
          <p:cNvGrpSpPr/>
          <p:nvPr/>
        </p:nvGrpSpPr>
        <p:grpSpPr>
          <a:xfrm>
            <a:off x="5722289" y="2351938"/>
            <a:ext cx="622232" cy="347396"/>
            <a:chOff x="2413149" y="3496263"/>
            <a:chExt cx="622232" cy="347396"/>
          </a:xfrm>
        </p:grpSpPr>
        <p:sp>
          <p:nvSpPr>
            <p:cNvPr id="456" name="Rectangle 455">
              <a:extLst>
                <a:ext uri="{FF2B5EF4-FFF2-40B4-BE49-F238E27FC236}">
                  <a16:creationId xmlns:a16="http://schemas.microsoft.com/office/drawing/2014/main" id="{671EE495-408C-D68D-7199-10043DA7BC2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57" name="Picture 456" descr="Picture1.png">
              <a:extLst>
                <a:ext uri="{FF2B5EF4-FFF2-40B4-BE49-F238E27FC236}">
                  <a16:creationId xmlns:a16="http://schemas.microsoft.com/office/drawing/2014/main" id="{C2A3BF36-C005-7B88-F4BA-21F4368691F6}"/>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58" name="TextBox 457">
              <a:extLst>
                <a:ext uri="{FF2B5EF4-FFF2-40B4-BE49-F238E27FC236}">
                  <a16:creationId xmlns:a16="http://schemas.microsoft.com/office/drawing/2014/main" id="{E308A5EE-ABBA-55E5-86E9-A9D6BA4B558E}"/>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459" name="Group 458">
            <a:extLst>
              <a:ext uri="{FF2B5EF4-FFF2-40B4-BE49-F238E27FC236}">
                <a16:creationId xmlns:a16="http://schemas.microsoft.com/office/drawing/2014/main" id="{96699B9F-2E8A-B3CD-689E-669971C71202}"/>
              </a:ext>
            </a:extLst>
          </p:cNvPr>
          <p:cNvGrpSpPr/>
          <p:nvPr/>
        </p:nvGrpSpPr>
        <p:grpSpPr>
          <a:xfrm>
            <a:off x="5162978" y="2059491"/>
            <a:ext cx="622231" cy="347396"/>
            <a:chOff x="2413150" y="3496263"/>
            <a:chExt cx="622231" cy="347396"/>
          </a:xfrm>
        </p:grpSpPr>
        <p:sp>
          <p:nvSpPr>
            <p:cNvPr id="460" name="Rectangle 459">
              <a:extLst>
                <a:ext uri="{FF2B5EF4-FFF2-40B4-BE49-F238E27FC236}">
                  <a16:creationId xmlns:a16="http://schemas.microsoft.com/office/drawing/2014/main" id="{BAE78DEB-CABB-BE39-39BA-064A02D9D2EC}"/>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61" name="Picture 460" descr="Picture1.png">
              <a:extLst>
                <a:ext uri="{FF2B5EF4-FFF2-40B4-BE49-F238E27FC236}">
                  <a16:creationId xmlns:a16="http://schemas.microsoft.com/office/drawing/2014/main" id="{2B456CF3-4D3C-ACBD-A5F5-2DF64E5EDD25}"/>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62" name="TextBox 461">
              <a:extLst>
                <a:ext uri="{FF2B5EF4-FFF2-40B4-BE49-F238E27FC236}">
                  <a16:creationId xmlns:a16="http://schemas.microsoft.com/office/drawing/2014/main" id="{D03FC7B8-A068-1A73-4768-615CE00F00C6}"/>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463" name="Group 462">
            <a:extLst>
              <a:ext uri="{FF2B5EF4-FFF2-40B4-BE49-F238E27FC236}">
                <a16:creationId xmlns:a16="http://schemas.microsoft.com/office/drawing/2014/main" id="{26A74F14-AA0D-BEC5-8B47-4F4D11A66F98}"/>
              </a:ext>
            </a:extLst>
          </p:cNvPr>
          <p:cNvGrpSpPr/>
          <p:nvPr/>
        </p:nvGrpSpPr>
        <p:grpSpPr>
          <a:xfrm>
            <a:off x="5722289" y="2059491"/>
            <a:ext cx="622232" cy="347396"/>
            <a:chOff x="2413149" y="3496263"/>
            <a:chExt cx="622232" cy="347396"/>
          </a:xfrm>
        </p:grpSpPr>
        <p:sp>
          <p:nvSpPr>
            <p:cNvPr id="464" name="Rectangle 463">
              <a:extLst>
                <a:ext uri="{FF2B5EF4-FFF2-40B4-BE49-F238E27FC236}">
                  <a16:creationId xmlns:a16="http://schemas.microsoft.com/office/drawing/2014/main" id="{78440462-3B7B-E8BE-5A36-08088E93330B}"/>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65" name="Picture 464" descr="Picture1.png">
              <a:extLst>
                <a:ext uri="{FF2B5EF4-FFF2-40B4-BE49-F238E27FC236}">
                  <a16:creationId xmlns:a16="http://schemas.microsoft.com/office/drawing/2014/main" id="{4F36AB65-0D61-A6CE-6D56-1DABEE1AEE49}"/>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66" name="TextBox 465">
              <a:extLst>
                <a:ext uri="{FF2B5EF4-FFF2-40B4-BE49-F238E27FC236}">
                  <a16:creationId xmlns:a16="http://schemas.microsoft.com/office/drawing/2014/main" id="{C8DB1E60-8247-91C1-D65B-8A98F2FD1EE4}"/>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467" name="Group 466">
            <a:extLst>
              <a:ext uri="{FF2B5EF4-FFF2-40B4-BE49-F238E27FC236}">
                <a16:creationId xmlns:a16="http://schemas.microsoft.com/office/drawing/2014/main" id="{1F67BB86-81CF-4EAB-E5CF-81D9F56C4D71}"/>
              </a:ext>
            </a:extLst>
          </p:cNvPr>
          <p:cNvGrpSpPr/>
          <p:nvPr/>
        </p:nvGrpSpPr>
        <p:grpSpPr>
          <a:xfrm>
            <a:off x="5162978" y="1767043"/>
            <a:ext cx="622231" cy="347396"/>
            <a:chOff x="2413150" y="3496263"/>
            <a:chExt cx="622231" cy="347396"/>
          </a:xfrm>
        </p:grpSpPr>
        <p:sp>
          <p:nvSpPr>
            <p:cNvPr id="468" name="Rectangle 467">
              <a:extLst>
                <a:ext uri="{FF2B5EF4-FFF2-40B4-BE49-F238E27FC236}">
                  <a16:creationId xmlns:a16="http://schemas.microsoft.com/office/drawing/2014/main" id="{B778A2D1-AD59-6923-DB5F-AB1C42160A86}"/>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69" name="Picture 468" descr="Picture1.png">
              <a:extLst>
                <a:ext uri="{FF2B5EF4-FFF2-40B4-BE49-F238E27FC236}">
                  <a16:creationId xmlns:a16="http://schemas.microsoft.com/office/drawing/2014/main" id="{0F1E9085-3BF3-3859-CFAA-CD2587897209}"/>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70" name="TextBox 469">
              <a:extLst>
                <a:ext uri="{FF2B5EF4-FFF2-40B4-BE49-F238E27FC236}">
                  <a16:creationId xmlns:a16="http://schemas.microsoft.com/office/drawing/2014/main" id="{4925837D-D862-B209-5280-167053E27032}"/>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471" name="Group 470">
            <a:extLst>
              <a:ext uri="{FF2B5EF4-FFF2-40B4-BE49-F238E27FC236}">
                <a16:creationId xmlns:a16="http://schemas.microsoft.com/office/drawing/2014/main" id="{BB750996-8AB1-6A86-395F-7931A7966F13}"/>
              </a:ext>
            </a:extLst>
          </p:cNvPr>
          <p:cNvGrpSpPr/>
          <p:nvPr/>
        </p:nvGrpSpPr>
        <p:grpSpPr>
          <a:xfrm>
            <a:off x="5722289" y="1767043"/>
            <a:ext cx="622232" cy="347396"/>
            <a:chOff x="2413149" y="3496263"/>
            <a:chExt cx="622232" cy="347396"/>
          </a:xfrm>
        </p:grpSpPr>
        <p:sp>
          <p:nvSpPr>
            <p:cNvPr id="472" name="Rectangle 471">
              <a:extLst>
                <a:ext uri="{FF2B5EF4-FFF2-40B4-BE49-F238E27FC236}">
                  <a16:creationId xmlns:a16="http://schemas.microsoft.com/office/drawing/2014/main" id="{F8420780-17B1-272C-1C0B-E758EDF565E7}"/>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73" name="Picture 472" descr="Picture1.png">
              <a:extLst>
                <a:ext uri="{FF2B5EF4-FFF2-40B4-BE49-F238E27FC236}">
                  <a16:creationId xmlns:a16="http://schemas.microsoft.com/office/drawing/2014/main" id="{2DD138EC-E3FC-CC06-C62B-CAE7F0708C8A}"/>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74" name="TextBox 473">
              <a:extLst>
                <a:ext uri="{FF2B5EF4-FFF2-40B4-BE49-F238E27FC236}">
                  <a16:creationId xmlns:a16="http://schemas.microsoft.com/office/drawing/2014/main" id="{497326AA-C8EF-9E2D-6B3A-74699D44772C}"/>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475" name="Group 474">
            <a:extLst>
              <a:ext uri="{FF2B5EF4-FFF2-40B4-BE49-F238E27FC236}">
                <a16:creationId xmlns:a16="http://schemas.microsoft.com/office/drawing/2014/main" id="{C570AD5A-0452-2944-0036-75890BF2E14A}"/>
              </a:ext>
            </a:extLst>
          </p:cNvPr>
          <p:cNvGrpSpPr/>
          <p:nvPr/>
        </p:nvGrpSpPr>
        <p:grpSpPr>
          <a:xfrm>
            <a:off x="5162978" y="1474597"/>
            <a:ext cx="622231" cy="347396"/>
            <a:chOff x="2413150" y="3496263"/>
            <a:chExt cx="622231" cy="347396"/>
          </a:xfrm>
        </p:grpSpPr>
        <p:sp>
          <p:nvSpPr>
            <p:cNvPr id="476" name="Rectangle 475">
              <a:extLst>
                <a:ext uri="{FF2B5EF4-FFF2-40B4-BE49-F238E27FC236}">
                  <a16:creationId xmlns:a16="http://schemas.microsoft.com/office/drawing/2014/main" id="{C559E917-6C2F-833C-B5BA-16145D71A7FD}"/>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77" name="Picture 476" descr="Picture1.png">
              <a:extLst>
                <a:ext uri="{FF2B5EF4-FFF2-40B4-BE49-F238E27FC236}">
                  <a16:creationId xmlns:a16="http://schemas.microsoft.com/office/drawing/2014/main" id="{56B8434F-9136-A112-98F9-E6AF0CF4669C}"/>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78" name="TextBox 477">
              <a:extLst>
                <a:ext uri="{FF2B5EF4-FFF2-40B4-BE49-F238E27FC236}">
                  <a16:creationId xmlns:a16="http://schemas.microsoft.com/office/drawing/2014/main" id="{C22B6913-2623-4EC4-462C-F9057C2467E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479" name="Group 478">
            <a:extLst>
              <a:ext uri="{FF2B5EF4-FFF2-40B4-BE49-F238E27FC236}">
                <a16:creationId xmlns:a16="http://schemas.microsoft.com/office/drawing/2014/main" id="{9752BE38-1B33-463A-B489-BD61DFBB1D2B}"/>
              </a:ext>
            </a:extLst>
          </p:cNvPr>
          <p:cNvGrpSpPr/>
          <p:nvPr/>
        </p:nvGrpSpPr>
        <p:grpSpPr>
          <a:xfrm>
            <a:off x="5722289" y="1474597"/>
            <a:ext cx="622232" cy="347396"/>
            <a:chOff x="2413149" y="3496263"/>
            <a:chExt cx="622232" cy="347396"/>
          </a:xfrm>
        </p:grpSpPr>
        <p:sp>
          <p:nvSpPr>
            <p:cNvPr id="480" name="Rectangle 479">
              <a:extLst>
                <a:ext uri="{FF2B5EF4-FFF2-40B4-BE49-F238E27FC236}">
                  <a16:creationId xmlns:a16="http://schemas.microsoft.com/office/drawing/2014/main" id="{41AF6837-E60E-34FB-01F5-4DADB748E2EA}"/>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81" name="Picture 480" descr="Picture1.png">
              <a:extLst>
                <a:ext uri="{FF2B5EF4-FFF2-40B4-BE49-F238E27FC236}">
                  <a16:creationId xmlns:a16="http://schemas.microsoft.com/office/drawing/2014/main" id="{1D2F9BD7-CADF-AE2D-734B-464CD306570B}"/>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82" name="TextBox 481">
              <a:extLst>
                <a:ext uri="{FF2B5EF4-FFF2-40B4-BE49-F238E27FC236}">
                  <a16:creationId xmlns:a16="http://schemas.microsoft.com/office/drawing/2014/main" id="{31DD553A-ABF5-E8B9-C288-A66D463504F6}"/>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483" name="Group 482">
            <a:extLst>
              <a:ext uri="{FF2B5EF4-FFF2-40B4-BE49-F238E27FC236}">
                <a16:creationId xmlns:a16="http://schemas.microsoft.com/office/drawing/2014/main" id="{7EEF118E-C1CB-823F-78CA-0460726A58D4}"/>
              </a:ext>
            </a:extLst>
          </p:cNvPr>
          <p:cNvGrpSpPr/>
          <p:nvPr/>
        </p:nvGrpSpPr>
        <p:grpSpPr>
          <a:xfrm>
            <a:off x="5162978" y="4139169"/>
            <a:ext cx="622231" cy="347396"/>
            <a:chOff x="2413150" y="3496263"/>
            <a:chExt cx="622231" cy="347396"/>
          </a:xfrm>
        </p:grpSpPr>
        <p:sp>
          <p:nvSpPr>
            <p:cNvPr id="484" name="Rectangle 483">
              <a:extLst>
                <a:ext uri="{FF2B5EF4-FFF2-40B4-BE49-F238E27FC236}">
                  <a16:creationId xmlns:a16="http://schemas.microsoft.com/office/drawing/2014/main" id="{336F7B21-8B13-F0C9-99FC-0209DB59B08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85" name="Picture 484" descr="Picture1.png">
              <a:extLst>
                <a:ext uri="{FF2B5EF4-FFF2-40B4-BE49-F238E27FC236}">
                  <a16:creationId xmlns:a16="http://schemas.microsoft.com/office/drawing/2014/main" id="{E3BE07E4-F508-567B-A35D-9C0D217EDDB6}"/>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86" name="TextBox 485">
              <a:extLst>
                <a:ext uri="{FF2B5EF4-FFF2-40B4-BE49-F238E27FC236}">
                  <a16:creationId xmlns:a16="http://schemas.microsoft.com/office/drawing/2014/main" id="{121AB144-00ED-5093-227D-9543E2685626}"/>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487" name="Group 486">
            <a:extLst>
              <a:ext uri="{FF2B5EF4-FFF2-40B4-BE49-F238E27FC236}">
                <a16:creationId xmlns:a16="http://schemas.microsoft.com/office/drawing/2014/main" id="{21A6BB80-8EC2-65DA-BCE9-16D8BC8A2183}"/>
              </a:ext>
            </a:extLst>
          </p:cNvPr>
          <p:cNvGrpSpPr/>
          <p:nvPr/>
        </p:nvGrpSpPr>
        <p:grpSpPr>
          <a:xfrm>
            <a:off x="5722289" y="4139169"/>
            <a:ext cx="622232" cy="347396"/>
            <a:chOff x="2413149" y="3496263"/>
            <a:chExt cx="622232" cy="347396"/>
          </a:xfrm>
        </p:grpSpPr>
        <p:sp>
          <p:nvSpPr>
            <p:cNvPr id="488" name="Rectangle 487">
              <a:extLst>
                <a:ext uri="{FF2B5EF4-FFF2-40B4-BE49-F238E27FC236}">
                  <a16:creationId xmlns:a16="http://schemas.microsoft.com/office/drawing/2014/main" id="{2890368E-BE56-D3F8-2ABB-AC5B3733EFF3}"/>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89" name="Picture 488" descr="Picture1.png">
              <a:extLst>
                <a:ext uri="{FF2B5EF4-FFF2-40B4-BE49-F238E27FC236}">
                  <a16:creationId xmlns:a16="http://schemas.microsoft.com/office/drawing/2014/main" id="{0CEB8F78-3DCA-5685-AF81-86048F9F3115}"/>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90" name="TextBox 489">
              <a:extLst>
                <a:ext uri="{FF2B5EF4-FFF2-40B4-BE49-F238E27FC236}">
                  <a16:creationId xmlns:a16="http://schemas.microsoft.com/office/drawing/2014/main" id="{C823FA54-AE7D-E4AE-0575-C4673B28298C}"/>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491" name="Group 490">
            <a:extLst>
              <a:ext uri="{FF2B5EF4-FFF2-40B4-BE49-F238E27FC236}">
                <a16:creationId xmlns:a16="http://schemas.microsoft.com/office/drawing/2014/main" id="{6DEF2935-14C1-09E5-FF5B-C887B83DFE2B}"/>
              </a:ext>
            </a:extLst>
          </p:cNvPr>
          <p:cNvGrpSpPr/>
          <p:nvPr/>
        </p:nvGrpSpPr>
        <p:grpSpPr>
          <a:xfrm>
            <a:off x="5162978" y="3846721"/>
            <a:ext cx="622231" cy="347396"/>
            <a:chOff x="2413150" y="3496263"/>
            <a:chExt cx="622231" cy="347396"/>
          </a:xfrm>
        </p:grpSpPr>
        <p:sp>
          <p:nvSpPr>
            <p:cNvPr id="492" name="Rectangle 491">
              <a:extLst>
                <a:ext uri="{FF2B5EF4-FFF2-40B4-BE49-F238E27FC236}">
                  <a16:creationId xmlns:a16="http://schemas.microsoft.com/office/drawing/2014/main" id="{18A0B3A3-54B0-80E7-3B3A-0B5ECBF7A394}"/>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93" name="Picture 492" descr="Picture1.png">
              <a:extLst>
                <a:ext uri="{FF2B5EF4-FFF2-40B4-BE49-F238E27FC236}">
                  <a16:creationId xmlns:a16="http://schemas.microsoft.com/office/drawing/2014/main" id="{4E688708-7CFA-0BA6-6DCB-FE1BF9EFE3AE}"/>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94" name="TextBox 493">
              <a:extLst>
                <a:ext uri="{FF2B5EF4-FFF2-40B4-BE49-F238E27FC236}">
                  <a16:creationId xmlns:a16="http://schemas.microsoft.com/office/drawing/2014/main" id="{E8D6F677-74F8-E981-7BA3-9BFA9A949AC5}"/>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495" name="Group 494">
            <a:extLst>
              <a:ext uri="{FF2B5EF4-FFF2-40B4-BE49-F238E27FC236}">
                <a16:creationId xmlns:a16="http://schemas.microsoft.com/office/drawing/2014/main" id="{6CCB248B-46C0-A333-D788-EF5F191D71BF}"/>
              </a:ext>
            </a:extLst>
          </p:cNvPr>
          <p:cNvGrpSpPr/>
          <p:nvPr/>
        </p:nvGrpSpPr>
        <p:grpSpPr>
          <a:xfrm>
            <a:off x="5722289" y="3846721"/>
            <a:ext cx="622232" cy="347396"/>
            <a:chOff x="2413149" y="3496263"/>
            <a:chExt cx="622232" cy="347396"/>
          </a:xfrm>
        </p:grpSpPr>
        <p:sp>
          <p:nvSpPr>
            <p:cNvPr id="496" name="Rectangle 495">
              <a:extLst>
                <a:ext uri="{FF2B5EF4-FFF2-40B4-BE49-F238E27FC236}">
                  <a16:creationId xmlns:a16="http://schemas.microsoft.com/office/drawing/2014/main" id="{2BB76FCE-3EDF-3ABF-0308-0A7E1D6500FA}"/>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497" name="Picture 496" descr="Picture1.png">
              <a:extLst>
                <a:ext uri="{FF2B5EF4-FFF2-40B4-BE49-F238E27FC236}">
                  <a16:creationId xmlns:a16="http://schemas.microsoft.com/office/drawing/2014/main" id="{390A0CBA-C95D-3274-C1F7-F6AE93B19C36}"/>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498" name="TextBox 497">
              <a:extLst>
                <a:ext uri="{FF2B5EF4-FFF2-40B4-BE49-F238E27FC236}">
                  <a16:creationId xmlns:a16="http://schemas.microsoft.com/office/drawing/2014/main" id="{7BC65EA3-B6A0-4BDA-144F-8C1ED0AD82AD}"/>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499" name="Group 498">
            <a:extLst>
              <a:ext uri="{FF2B5EF4-FFF2-40B4-BE49-F238E27FC236}">
                <a16:creationId xmlns:a16="http://schemas.microsoft.com/office/drawing/2014/main" id="{150BAB6A-090E-3A6F-2A0C-5C940945CDE6}"/>
              </a:ext>
            </a:extLst>
          </p:cNvPr>
          <p:cNvGrpSpPr/>
          <p:nvPr/>
        </p:nvGrpSpPr>
        <p:grpSpPr>
          <a:xfrm>
            <a:off x="5162978" y="3554275"/>
            <a:ext cx="622231" cy="347396"/>
            <a:chOff x="2413150" y="3496263"/>
            <a:chExt cx="622231" cy="347396"/>
          </a:xfrm>
        </p:grpSpPr>
        <p:sp>
          <p:nvSpPr>
            <p:cNvPr id="500" name="Rectangle 499">
              <a:extLst>
                <a:ext uri="{FF2B5EF4-FFF2-40B4-BE49-F238E27FC236}">
                  <a16:creationId xmlns:a16="http://schemas.microsoft.com/office/drawing/2014/main" id="{E9939E72-E9F0-B0D7-55C7-CC58137ADF89}"/>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501" name="Picture 500" descr="Picture1.png">
              <a:extLst>
                <a:ext uri="{FF2B5EF4-FFF2-40B4-BE49-F238E27FC236}">
                  <a16:creationId xmlns:a16="http://schemas.microsoft.com/office/drawing/2014/main" id="{AEAE16B7-324C-AFDF-12E4-A0350BA4495B}"/>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502" name="TextBox 501">
              <a:extLst>
                <a:ext uri="{FF2B5EF4-FFF2-40B4-BE49-F238E27FC236}">
                  <a16:creationId xmlns:a16="http://schemas.microsoft.com/office/drawing/2014/main" id="{E1AA5B3C-C562-7C9F-B3F7-A30C0096592D}"/>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503" name="Group 502">
            <a:extLst>
              <a:ext uri="{FF2B5EF4-FFF2-40B4-BE49-F238E27FC236}">
                <a16:creationId xmlns:a16="http://schemas.microsoft.com/office/drawing/2014/main" id="{F23C3BC0-DEBC-9AF7-BF63-84D2DFACBDE0}"/>
              </a:ext>
            </a:extLst>
          </p:cNvPr>
          <p:cNvGrpSpPr/>
          <p:nvPr/>
        </p:nvGrpSpPr>
        <p:grpSpPr>
          <a:xfrm>
            <a:off x="5722289" y="3554275"/>
            <a:ext cx="622232" cy="347396"/>
            <a:chOff x="2413149" y="3496263"/>
            <a:chExt cx="622232" cy="347396"/>
          </a:xfrm>
        </p:grpSpPr>
        <p:sp>
          <p:nvSpPr>
            <p:cNvPr id="504" name="Rectangle 503">
              <a:extLst>
                <a:ext uri="{FF2B5EF4-FFF2-40B4-BE49-F238E27FC236}">
                  <a16:creationId xmlns:a16="http://schemas.microsoft.com/office/drawing/2014/main" id="{F7788133-6872-F3B6-884B-3ABC0748171B}"/>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505" name="Picture 504" descr="Picture1.png">
              <a:extLst>
                <a:ext uri="{FF2B5EF4-FFF2-40B4-BE49-F238E27FC236}">
                  <a16:creationId xmlns:a16="http://schemas.microsoft.com/office/drawing/2014/main" id="{2C9B2ABD-88DF-2EAB-6F1A-46B6D3D3CBBA}"/>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506" name="TextBox 505">
              <a:extLst>
                <a:ext uri="{FF2B5EF4-FFF2-40B4-BE49-F238E27FC236}">
                  <a16:creationId xmlns:a16="http://schemas.microsoft.com/office/drawing/2014/main" id="{B10A5CBE-EBDE-30C2-3C58-C6C438A817CF}"/>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507" name="Group 506">
            <a:extLst>
              <a:ext uri="{FF2B5EF4-FFF2-40B4-BE49-F238E27FC236}">
                <a16:creationId xmlns:a16="http://schemas.microsoft.com/office/drawing/2014/main" id="{7ABD4A3D-B472-9927-DD37-DD6AEF89DA8F}"/>
              </a:ext>
            </a:extLst>
          </p:cNvPr>
          <p:cNvGrpSpPr/>
          <p:nvPr/>
        </p:nvGrpSpPr>
        <p:grpSpPr>
          <a:xfrm>
            <a:off x="5162978" y="3261828"/>
            <a:ext cx="622231" cy="347396"/>
            <a:chOff x="2413150" y="3496263"/>
            <a:chExt cx="622231" cy="347396"/>
          </a:xfrm>
        </p:grpSpPr>
        <p:sp>
          <p:nvSpPr>
            <p:cNvPr id="508" name="Rectangle 507">
              <a:extLst>
                <a:ext uri="{FF2B5EF4-FFF2-40B4-BE49-F238E27FC236}">
                  <a16:creationId xmlns:a16="http://schemas.microsoft.com/office/drawing/2014/main" id="{057E26CE-62BF-09B5-FAC1-19AE583113A0}"/>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509" name="Picture 508" descr="Picture1.png">
              <a:extLst>
                <a:ext uri="{FF2B5EF4-FFF2-40B4-BE49-F238E27FC236}">
                  <a16:creationId xmlns:a16="http://schemas.microsoft.com/office/drawing/2014/main" id="{11A875A4-EF7C-4012-DD9D-0C0920510A0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510" name="TextBox 509">
              <a:extLst>
                <a:ext uri="{FF2B5EF4-FFF2-40B4-BE49-F238E27FC236}">
                  <a16:creationId xmlns:a16="http://schemas.microsoft.com/office/drawing/2014/main" id="{86ADAA34-03A1-8CB4-2A38-B166B4E9E35A}"/>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511" name="Group 510">
            <a:extLst>
              <a:ext uri="{FF2B5EF4-FFF2-40B4-BE49-F238E27FC236}">
                <a16:creationId xmlns:a16="http://schemas.microsoft.com/office/drawing/2014/main" id="{E066FC6C-9798-B7DA-5AAB-AC11622E1935}"/>
              </a:ext>
            </a:extLst>
          </p:cNvPr>
          <p:cNvGrpSpPr/>
          <p:nvPr/>
        </p:nvGrpSpPr>
        <p:grpSpPr>
          <a:xfrm>
            <a:off x="5722289" y="3261828"/>
            <a:ext cx="622232" cy="347396"/>
            <a:chOff x="2413149" y="3496263"/>
            <a:chExt cx="622232" cy="347396"/>
          </a:xfrm>
        </p:grpSpPr>
        <p:sp>
          <p:nvSpPr>
            <p:cNvPr id="512" name="Rectangle 511">
              <a:extLst>
                <a:ext uri="{FF2B5EF4-FFF2-40B4-BE49-F238E27FC236}">
                  <a16:creationId xmlns:a16="http://schemas.microsoft.com/office/drawing/2014/main" id="{9D86F9B6-27C3-00D7-20CC-13B77DCD49A2}"/>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513" name="Picture 512" descr="Picture1.png">
              <a:extLst>
                <a:ext uri="{FF2B5EF4-FFF2-40B4-BE49-F238E27FC236}">
                  <a16:creationId xmlns:a16="http://schemas.microsoft.com/office/drawing/2014/main" id="{0CF7CC19-A65E-E61A-EF2D-6C86B0091D78}"/>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514" name="TextBox 513">
              <a:extLst>
                <a:ext uri="{FF2B5EF4-FFF2-40B4-BE49-F238E27FC236}">
                  <a16:creationId xmlns:a16="http://schemas.microsoft.com/office/drawing/2014/main" id="{93A9E9BC-01F2-FE5C-C334-6C38230E7D8D}"/>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grpSp>
        <p:nvGrpSpPr>
          <p:cNvPr id="515" name="Group 514">
            <a:extLst>
              <a:ext uri="{FF2B5EF4-FFF2-40B4-BE49-F238E27FC236}">
                <a16:creationId xmlns:a16="http://schemas.microsoft.com/office/drawing/2014/main" id="{81E0F8C2-19BE-DB56-691A-4DDA234A3834}"/>
              </a:ext>
            </a:extLst>
          </p:cNvPr>
          <p:cNvGrpSpPr/>
          <p:nvPr/>
        </p:nvGrpSpPr>
        <p:grpSpPr>
          <a:xfrm>
            <a:off x="5162978" y="2969380"/>
            <a:ext cx="622231" cy="347396"/>
            <a:chOff x="2413150" y="3496263"/>
            <a:chExt cx="622231" cy="347396"/>
          </a:xfrm>
        </p:grpSpPr>
        <p:sp>
          <p:nvSpPr>
            <p:cNvPr id="516" name="Rectangle 515">
              <a:extLst>
                <a:ext uri="{FF2B5EF4-FFF2-40B4-BE49-F238E27FC236}">
                  <a16:creationId xmlns:a16="http://schemas.microsoft.com/office/drawing/2014/main" id="{14E6F3EF-69FE-9C62-E838-91D70D7FD047}"/>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517" name="Picture 516" descr="Picture1.png">
              <a:extLst>
                <a:ext uri="{FF2B5EF4-FFF2-40B4-BE49-F238E27FC236}">
                  <a16:creationId xmlns:a16="http://schemas.microsoft.com/office/drawing/2014/main" id="{464EB811-B251-C7DF-29D9-020E322A16A0}"/>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518" name="TextBox 517">
              <a:extLst>
                <a:ext uri="{FF2B5EF4-FFF2-40B4-BE49-F238E27FC236}">
                  <a16:creationId xmlns:a16="http://schemas.microsoft.com/office/drawing/2014/main" id="{085841D2-F417-7412-ABFD-E591B1AD712A}"/>
                </a:ext>
              </a:extLst>
            </p:cNvPr>
            <p:cNvSpPr txBox="1"/>
            <p:nvPr/>
          </p:nvSpPr>
          <p:spPr>
            <a:xfrm>
              <a:off x="2413150" y="3496263"/>
              <a:ext cx="482825" cy="276999"/>
            </a:xfrm>
            <a:prstGeom prst="rect">
              <a:avLst/>
            </a:prstGeom>
            <a:noFill/>
          </p:spPr>
          <p:txBody>
            <a:bodyPr wrap="none" rtlCol="0">
              <a:spAutoFit/>
            </a:bodyPr>
            <a:lstStyle/>
            <a:p>
              <a:pPr algn="ctr"/>
              <a:r>
                <a:rPr lang="en-US" sz="1200" b="1" dirty="0">
                  <a:solidFill>
                    <a:srgbClr val="ED9E01"/>
                  </a:solidFill>
                </a:rPr>
                <a:t>80%</a:t>
              </a:r>
            </a:p>
          </p:txBody>
        </p:sp>
      </p:grpSp>
      <p:grpSp>
        <p:nvGrpSpPr>
          <p:cNvPr id="519" name="Group 518">
            <a:extLst>
              <a:ext uri="{FF2B5EF4-FFF2-40B4-BE49-F238E27FC236}">
                <a16:creationId xmlns:a16="http://schemas.microsoft.com/office/drawing/2014/main" id="{017602BB-3516-024D-BAFD-AA9B1937ADA7}"/>
              </a:ext>
            </a:extLst>
          </p:cNvPr>
          <p:cNvGrpSpPr/>
          <p:nvPr/>
        </p:nvGrpSpPr>
        <p:grpSpPr>
          <a:xfrm>
            <a:off x="5722289" y="2969380"/>
            <a:ext cx="622232" cy="347396"/>
            <a:chOff x="2413149" y="3496263"/>
            <a:chExt cx="622232" cy="347396"/>
          </a:xfrm>
        </p:grpSpPr>
        <p:sp>
          <p:nvSpPr>
            <p:cNvPr id="520" name="Rectangle 519">
              <a:extLst>
                <a:ext uri="{FF2B5EF4-FFF2-40B4-BE49-F238E27FC236}">
                  <a16:creationId xmlns:a16="http://schemas.microsoft.com/office/drawing/2014/main" id="{A368D327-0BAA-4B46-2F08-1C5B73355325}"/>
                </a:ext>
              </a:extLst>
            </p:cNvPr>
            <p:cNvSpPr/>
            <p:nvPr/>
          </p:nvSpPr>
          <p:spPr>
            <a:xfrm>
              <a:off x="2470397" y="3533099"/>
              <a:ext cx="564984" cy="310560"/>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a:solidFill>
                  <a:prstClr val="white"/>
                </a:solidFill>
                <a:latin typeface="Franklin Gothic Medium"/>
              </a:endParaRPr>
            </a:p>
          </p:txBody>
        </p:sp>
        <p:pic>
          <p:nvPicPr>
            <p:cNvPr id="521" name="Picture 520" descr="Picture1.png">
              <a:extLst>
                <a:ext uri="{FF2B5EF4-FFF2-40B4-BE49-F238E27FC236}">
                  <a16:creationId xmlns:a16="http://schemas.microsoft.com/office/drawing/2014/main" id="{90D96AFE-179E-3057-19B4-219096CAF9A5}"/>
                </a:ext>
              </a:extLst>
            </p:cNvPr>
            <p:cNvPicPr>
              <a:picLocks noChangeAspect="1"/>
            </p:cNvPicPr>
            <p:nvPr/>
          </p:nvPicPr>
          <p:blipFill rotWithShape="1">
            <a:blip r:embed="rId2" cstate="print"/>
            <a:srcRect t="1" b="54591"/>
            <a:stretch/>
          </p:blipFill>
          <p:spPr>
            <a:xfrm>
              <a:off x="2786478" y="3569630"/>
              <a:ext cx="205740" cy="219730"/>
            </a:xfrm>
            <a:prstGeom prst="rect">
              <a:avLst/>
            </a:prstGeom>
          </p:spPr>
        </p:pic>
        <p:sp>
          <p:nvSpPr>
            <p:cNvPr id="522" name="TextBox 521">
              <a:extLst>
                <a:ext uri="{FF2B5EF4-FFF2-40B4-BE49-F238E27FC236}">
                  <a16:creationId xmlns:a16="http://schemas.microsoft.com/office/drawing/2014/main" id="{C9B2F7B8-E74A-7905-47C2-D3CE6A1E33BC}"/>
                </a:ext>
              </a:extLst>
            </p:cNvPr>
            <p:cNvSpPr txBox="1"/>
            <p:nvPr/>
          </p:nvSpPr>
          <p:spPr>
            <a:xfrm>
              <a:off x="2413149" y="3496263"/>
              <a:ext cx="482825" cy="276999"/>
            </a:xfrm>
            <a:prstGeom prst="rect">
              <a:avLst/>
            </a:prstGeom>
            <a:noFill/>
          </p:spPr>
          <p:txBody>
            <a:bodyPr wrap="none" rtlCol="0">
              <a:spAutoFit/>
            </a:bodyPr>
            <a:lstStyle/>
            <a:p>
              <a:pPr algn="ctr"/>
              <a:r>
                <a:rPr lang="en-US" sz="1200" b="1">
                  <a:solidFill>
                    <a:srgbClr val="ED9E01"/>
                  </a:solidFill>
                </a:rPr>
                <a:t>80%</a:t>
              </a:r>
              <a:endParaRPr lang="en-US" sz="1200" b="1" dirty="0">
                <a:solidFill>
                  <a:srgbClr val="ED9E01"/>
                </a:solidFill>
              </a:endParaRPr>
            </a:p>
          </p:txBody>
        </p:sp>
      </p:grpSp>
    </p:spTree>
    <p:extLst>
      <p:ext uri="{BB962C8B-B14F-4D97-AF65-F5344CB8AC3E}">
        <p14:creationId xmlns:p14="http://schemas.microsoft.com/office/powerpoint/2010/main" val="28272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4A57-28C3-DCA9-FF98-1F0BA6036963}"/>
              </a:ext>
            </a:extLst>
          </p:cNvPr>
          <p:cNvSpPr>
            <a:spLocks noGrp="1"/>
          </p:cNvSpPr>
          <p:nvPr>
            <p:ph type="title"/>
          </p:nvPr>
        </p:nvSpPr>
        <p:spPr/>
        <p:txBody>
          <a:bodyPr/>
          <a:lstStyle/>
          <a:p>
            <a:r>
              <a:rPr lang="en-US" dirty="0"/>
              <a:t>Designating Units – Unity Parity WSHFC</a:t>
            </a:r>
          </a:p>
        </p:txBody>
      </p:sp>
      <p:pic>
        <p:nvPicPr>
          <p:cNvPr id="4" name="Content Placeholder 3">
            <a:extLst>
              <a:ext uri="{FF2B5EF4-FFF2-40B4-BE49-F238E27FC236}">
                <a16:creationId xmlns:a16="http://schemas.microsoft.com/office/drawing/2014/main" id="{C663677A-7578-1FF8-B907-E4677FABD1B7}"/>
              </a:ext>
            </a:extLst>
          </p:cNvPr>
          <p:cNvPicPr>
            <a:picLocks noGrp="1" noChangeAspect="1"/>
          </p:cNvPicPr>
          <p:nvPr>
            <p:ph idx="1"/>
          </p:nvPr>
        </p:nvPicPr>
        <p:blipFill>
          <a:blip r:embed="rId2"/>
          <a:stretch>
            <a:fillRect/>
          </a:stretch>
        </p:blipFill>
        <p:spPr>
          <a:xfrm>
            <a:off x="5886450" y="605002"/>
            <a:ext cx="3257550" cy="1428750"/>
          </a:xfrm>
          <a:prstGeom prst="rect">
            <a:avLst/>
          </a:prstGeom>
        </p:spPr>
      </p:pic>
      <p:sp>
        <p:nvSpPr>
          <p:cNvPr id="5" name="Content Placeholder 2">
            <a:extLst>
              <a:ext uri="{FF2B5EF4-FFF2-40B4-BE49-F238E27FC236}">
                <a16:creationId xmlns:a16="http://schemas.microsoft.com/office/drawing/2014/main" id="{7ECFF4C9-B453-FD43-0B7A-EE19C07BB2A6}"/>
              </a:ext>
            </a:extLst>
          </p:cNvPr>
          <p:cNvSpPr txBox="1">
            <a:spLocks/>
          </p:cNvSpPr>
          <p:nvPr/>
        </p:nvSpPr>
        <p:spPr bwMode="auto">
          <a:xfrm>
            <a:off x="206908" y="795045"/>
            <a:ext cx="4577060" cy="355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ts val="600"/>
              </a:spcBef>
              <a:spcAft>
                <a:spcPct val="0"/>
              </a:spcAft>
              <a:buFont typeface="Arial" charset="0"/>
              <a:buChar char="•"/>
              <a:defRPr lang="en-US" sz="2400" kern="1200">
                <a:solidFill>
                  <a:srgbClr val="404040"/>
                </a:solidFill>
                <a:latin typeface="+mn-lt"/>
                <a:ea typeface="+mn-ea"/>
                <a:cs typeface="+mn-cs"/>
              </a:defRPr>
            </a:lvl1pPr>
            <a:lvl2pPr marL="742950" indent="-285750" algn="l" rtl="0" fontAlgn="base">
              <a:spcBef>
                <a:spcPts val="600"/>
              </a:spcBef>
              <a:spcAft>
                <a:spcPct val="0"/>
              </a:spcAft>
              <a:buFont typeface="Arial" charset="0"/>
              <a:buChar char="–"/>
              <a:defRPr lang="en-US" sz="1600" kern="1200">
                <a:solidFill>
                  <a:srgbClr val="404040"/>
                </a:solidFill>
                <a:latin typeface="+mn-lt"/>
                <a:ea typeface="+mn-ea"/>
                <a:cs typeface="+mn-cs"/>
              </a:defRPr>
            </a:lvl2pPr>
            <a:lvl3pPr marL="1143000" indent="-228600" algn="l" rtl="0" fontAlgn="base">
              <a:spcBef>
                <a:spcPts val="600"/>
              </a:spcBef>
              <a:spcAft>
                <a:spcPct val="0"/>
              </a:spcAft>
              <a:buFont typeface="Arial" charset="0"/>
              <a:buChar char="•"/>
              <a:defRPr lang="en-US" sz="1400" kern="1200">
                <a:solidFill>
                  <a:srgbClr val="404040"/>
                </a:solidFill>
                <a:latin typeface="+mn-lt"/>
                <a:ea typeface="+mn-ea"/>
                <a:cs typeface="+mn-cs"/>
              </a:defRPr>
            </a:lvl3pPr>
            <a:lvl4pPr marL="1600200" indent="-228600" algn="l" rtl="0" fontAlgn="base">
              <a:spcBef>
                <a:spcPts val="600"/>
              </a:spcBef>
              <a:spcAft>
                <a:spcPct val="0"/>
              </a:spcAft>
              <a:buFont typeface="Arial" charset="0"/>
              <a:buChar char="–"/>
              <a:defRPr lang="en-US" sz="1200" kern="1200">
                <a:solidFill>
                  <a:srgbClr val="404040"/>
                </a:solidFill>
                <a:latin typeface="+mn-lt"/>
                <a:ea typeface="+mn-ea"/>
                <a:cs typeface="+mn-cs"/>
              </a:defRPr>
            </a:lvl4pPr>
            <a:lvl5pPr marL="2057400" indent="-228600" algn="l" rtl="0" fontAlgn="base">
              <a:spcBef>
                <a:spcPts val="600"/>
              </a:spcBef>
              <a:spcAft>
                <a:spcPct val="0"/>
              </a:spcAft>
              <a:buFont typeface="Arial" charset="0"/>
              <a:buChar char="»"/>
              <a:defRPr lang="en-US" sz="1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296545" indent="0">
              <a:spcBef>
                <a:spcPts val="0"/>
              </a:spcBef>
              <a:spcAft>
                <a:spcPts val="0"/>
              </a:spcAft>
              <a:buFont typeface="Arial" charset="0"/>
              <a:buNone/>
            </a:pPr>
            <a:endParaRPr lang="en-US" sz="2800" dirty="0">
              <a:ea typeface="Arial" panose="020B0604020202020204" pitchFamily="34" charset="0"/>
            </a:endParaRPr>
          </a:p>
          <a:p>
            <a:pPr>
              <a:spcBef>
                <a:spcPts val="0"/>
              </a:spcBef>
              <a:spcAft>
                <a:spcPts val="0"/>
              </a:spcAft>
            </a:pPr>
            <a:r>
              <a:rPr lang="en-US" sz="3200" dirty="0"/>
              <a:t>Unit Parity </a:t>
            </a:r>
          </a:p>
          <a:p>
            <a:pPr lvl="1">
              <a:spcBef>
                <a:spcPts val="0"/>
              </a:spcBef>
              <a:spcAft>
                <a:spcPts val="0"/>
              </a:spcAft>
            </a:pPr>
            <a:r>
              <a:rPr lang="en-US" sz="1800" dirty="0"/>
              <a:t>Income set-asides should be reasonably distributed among all buildings, bedroom sizes and unit types at an IA project. </a:t>
            </a:r>
          </a:p>
          <a:p>
            <a:pPr lvl="1">
              <a:spcBef>
                <a:spcPts val="0"/>
              </a:spcBef>
              <a:spcAft>
                <a:spcPts val="0"/>
              </a:spcAft>
            </a:pPr>
            <a:r>
              <a:rPr lang="en-US" sz="1800" dirty="0"/>
              <a:t>Assigning a specific income set-aside to all units of a particular bedroom size does not constitute equitable distribution and may constitute a Fair Housing violation</a:t>
            </a:r>
            <a:r>
              <a:rPr lang="en-US" sz="1200" dirty="0"/>
              <a:t>. </a:t>
            </a:r>
            <a:endParaRPr lang="en-US" sz="2000" dirty="0">
              <a:ea typeface="Arial" panose="020B0604020202020204" pitchFamily="34" charset="0"/>
            </a:endParaRPr>
          </a:p>
        </p:txBody>
      </p:sp>
      <p:grpSp>
        <p:nvGrpSpPr>
          <p:cNvPr id="3" name="Group 2">
            <a:extLst>
              <a:ext uri="{FF2B5EF4-FFF2-40B4-BE49-F238E27FC236}">
                <a16:creationId xmlns:a16="http://schemas.microsoft.com/office/drawing/2014/main" id="{2B5DE839-F208-019E-F714-56960FE9E3F8}"/>
              </a:ext>
            </a:extLst>
          </p:cNvPr>
          <p:cNvGrpSpPr/>
          <p:nvPr/>
        </p:nvGrpSpPr>
        <p:grpSpPr>
          <a:xfrm>
            <a:off x="5587138" y="2942573"/>
            <a:ext cx="2820692" cy="1629427"/>
            <a:chOff x="3247787" y="1969828"/>
            <a:chExt cx="2444141" cy="1629427"/>
          </a:xfrm>
        </p:grpSpPr>
        <p:sp>
          <p:nvSpPr>
            <p:cNvPr id="6" name="Rectangle 5">
              <a:extLst>
                <a:ext uri="{FF2B5EF4-FFF2-40B4-BE49-F238E27FC236}">
                  <a16:creationId xmlns:a16="http://schemas.microsoft.com/office/drawing/2014/main" id="{454529AB-132B-8197-F78F-E461074FEC2F}"/>
                </a:ext>
              </a:extLst>
            </p:cNvPr>
            <p:cNvSpPr/>
            <p:nvPr/>
          </p:nvSpPr>
          <p:spPr>
            <a:xfrm>
              <a:off x="4062500"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C68CCF7-8257-DDE1-C65D-C996D46E60E9}"/>
                </a:ext>
              </a:extLst>
            </p:cNvPr>
            <p:cNvSpPr/>
            <p:nvPr/>
          </p:nvSpPr>
          <p:spPr>
            <a:xfrm>
              <a:off x="4877214"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D8E11D8-44D5-C261-50F1-41116951F7AD}"/>
                </a:ext>
              </a:extLst>
            </p:cNvPr>
            <p:cNvSpPr/>
            <p:nvPr/>
          </p:nvSpPr>
          <p:spPr bwMode="auto">
            <a:xfrm>
              <a:off x="3247787" y="1969828"/>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9" name="Rectangle 8">
              <a:extLst>
                <a:ext uri="{FF2B5EF4-FFF2-40B4-BE49-F238E27FC236}">
                  <a16:creationId xmlns:a16="http://schemas.microsoft.com/office/drawing/2014/main" id="{F764765D-A202-0DC1-FCDA-36D32A78237D}"/>
                </a:ext>
              </a:extLst>
            </p:cNvPr>
            <p:cNvSpPr/>
            <p:nvPr/>
          </p:nvSpPr>
          <p:spPr>
            <a:xfrm>
              <a:off x="3247787"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93CD8A-B559-ACCC-FA93-B361D957C2EF}"/>
                </a:ext>
              </a:extLst>
            </p:cNvPr>
            <p:cNvSpPr/>
            <p:nvPr/>
          </p:nvSpPr>
          <p:spPr>
            <a:xfrm>
              <a:off x="4877214"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1813060-7710-5D1D-B59E-DB5FA05E35F2}"/>
                </a:ext>
              </a:extLst>
            </p:cNvPr>
            <p:cNvSpPr/>
            <p:nvPr/>
          </p:nvSpPr>
          <p:spPr>
            <a:xfrm>
              <a:off x="3247787"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F378903-080D-AB7D-5ABC-0268C4892D17}"/>
                </a:ext>
              </a:extLst>
            </p:cNvPr>
            <p:cNvSpPr/>
            <p:nvPr/>
          </p:nvSpPr>
          <p:spPr>
            <a:xfrm>
              <a:off x="4062500"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4C5E2F3-9C6B-6039-A922-AAFC100E169B}"/>
                </a:ext>
              </a:extLst>
            </p:cNvPr>
            <p:cNvSpPr/>
            <p:nvPr/>
          </p:nvSpPr>
          <p:spPr>
            <a:xfrm>
              <a:off x="4877214"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A8AD91-0E02-87D9-B466-FA671D4706E9}"/>
                </a:ext>
              </a:extLst>
            </p:cNvPr>
            <p:cNvSpPr/>
            <p:nvPr/>
          </p:nvSpPr>
          <p:spPr>
            <a:xfrm>
              <a:off x="3247787"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6D4FEB9-04E4-92F5-CB61-431F2D3F3B9A}"/>
                </a:ext>
              </a:extLst>
            </p:cNvPr>
            <p:cNvSpPr/>
            <p:nvPr/>
          </p:nvSpPr>
          <p:spPr>
            <a:xfrm>
              <a:off x="4062500"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753DAC2C-C8D4-E209-DCFE-37EF12B6441D}"/>
              </a:ext>
            </a:extLst>
          </p:cNvPr>
          <p:cNvSpPr/>
          <p:nvPr/>
        </p:nvSpPr>
        <p:spPr bwMode="auto">
          <a:xfrm>
            <a:off x="5587138" y="2942573"/>
            <a:ext cx="2300076"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defRPr/>
            </a:pPr>
            <a:endParaRPr lang="en-US" dirty="0"/>
          </a:p>
        </p:txBody>
      </p:sp>
      <p:sp>
        <p:nvSpPr>
          <p:cNvPr id="19" name="Rectangle 18">
            <a:extLst>
              <a:ext uri="{FF2B5EF4-FFF2-40B4-BE49-F238E27FC236}">
                <a16:creationId xmlns:a16="http://schemas.microsoft.com/office/drawing/2014/main" id="{608351CD-14A5-EAB2-2D5F-59C8CBE1042A}"/>
              </a:ext>
            </a:extLst>
          </p:cNvPr>
          <p:cNvSpPr/>
          <p:nvPr/>
        </p:nvSpPr>
        <p:spPr>
          <a:xfrm>
            <a:off x="7072499" y="4028857"/>
            <a:ext cx="1335332"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20" name="Rectangle 19">
            <a:extLst>
              <a:ext uri="{FF2B5EF4-FFF2-40B4-BE49-F238E27FC236}">
                <a16:creationId xmlns:a16="http://schemas.microsoft.com/office/drawing/2014/main" id="{912BAFC2-AAE2-0F9F-9009-045CD692BE27}"/>
              </a:ext>
            </a:extLst>
          </p:cNvPr>
          <p:cNvSpPr/>
          <p:nvPr/>
        </p:nvSpPr>
        <p:spPr>
          <a:xfrm>
            <a:off x="5587138" y="3485714"/>
            <a:ext cx="670647"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1" name="Rectangle 20">
            <a:extLst>
              <a:ext uri="{FF2B5EF4-FFF2-40B4-BE49-F238E27FC236}">
                <a16:creationId xmlns:a16="http://schemas.microsoft.com/office/drawing/2014/main" id="{8472C26E-A6A6-1DBC-9753-C4459D75EDE3}"/>
              </a:ext>
            </a:extLst>
          </p:cNvPr>
          <p:cNvSpPr/>
          <p:nvPr/>
        </p:nvSpPr>
        <p:spPr>
          <a:xfrm>
            <a:off x="6257785" y="348571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22" name="Rectangle 21">
            <a:extLst>
              <a:ext uri="{FF2B5EF4-FFF2-40B4-BE49-F238E27FC236}">
                <a16:creationId xmlns:a16="http://schemas.microsoft.com/office/drawing/2014/main" id="{A9908792-790C-47F8-5F6D-204329CA0C18}"/>
              </a:ext>
            </a:extLst>
          </p:cNvPr>
          <p:cNvSpPr/>
          <p:nvPr/>
        </p:nvSpPr>
        <p:spPr>
          <a:xfrm>
            <a:off x="5587138" y="4028857"/>
            <a:ext cx="670647"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23" name="Rectangle 22">
            <a:extLst>
              <a:ext uri="{FF2B5EF4-FFF2-40B4-BE49-F238E27FC236}">
                <a16:creationId xmlns:a16="http://schemas.microsoft.com/office/drawing/2014/main" id="{E0244079-9879-70CA-BA31-1F4CC07D9372}"/>
              </a:ext>
            </a:extLst>
          </p:cNvPr>
          <p:cNvSpPr/>
          <p:nvPr/>
        </p:nvSpPr>
        <p:spPr>
          <a:xfrm>
            <a:off x="5587138" y="2942573"/>
            <a:ext cx="670647"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4" name="Rectangle 23">
            <a:extLst>
              <a:ext uri="{FF2B5EF4-FFF2-40B4-BE49-F238E27FC236}">
                <a16:creationId xmlns:a16="http://schemas.microsoft.com/office/drawing/2014/main" id="{BC41E12F-003C-A62F-7697-C9669218E90A}"/>
              </a:ext>
            </a:extLst>
          </p:cNvPr>
          <p:cNvSpPr/>
          <p:nvPr/>
        </p:nvSpPr>
        <p:spPr>
          <a:xfrm>
            <a:off x="6257785" y="294257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25" name="Rectangle 24">
            <a:extLst>
              <a:ext uri="{FF2B5EF4-FFF2-40B4-BE49-F238E27FC236}">
                <a16:creationId xmlns:a16="http://schemas.microsoft.com/office/drawing/2014/main" id="{0767A6B5-731E-6EE3-FB3C-8CE922DD6F3E}"/>
              </a:ext>
            </a:extLst>
          </p:cNvPr>
          <p:cNvSpPr/>
          <p:nvPr/>
        </p:nvSpPr>
        <p:spPr>
          <a:xfrm>
            <a:off x="7072499" y="2942573"/>
            <a:ext cx="1335332"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26" name="Rectangle 25">
            <a:extLst>
              <a:ext uri="{FF2B5EF4-FFF2-40B4-BE49-F238E27FC236}">
                <a16:creationId xmlns:a16="http://schemas.microsoft.com/office/drawing/2014/main" id="{E7FB7358-0C22-CA1B-EAC6-BAE35A4FDAA1}"/>
              </a:ext>
            </a:extLst>
          </p:cNvPr>
          <p:cNvSpPr/>
          <p:nvPr/>
        </p:nvSpPr>
        <p:spPr>
          <a:xfrm>
            <a:off x="6257785" y="402885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27" name="Rectangle 26">
            <a:extLst>
              <a:ext uri="{FF2B5EF4-FFF2-40B4-BE49-F238E27FC236}">
                <a16:creationId xmlns:a16="http://schemas.microsoft.com/office/drawing/2014/main" id="{28822279-B06C-0FE1-B680-769B2DD3BD56}"/>
              </a:ext>
            </a:extLst>
          </p:cNvPr>
          <p:cNvSpPr/>
          <p:nvPr/>
        </p:nvSpPr>
        <p:spPr>
          <a:xfrm>
            <a:off x="5587138" y="4028857"/>
            <a:ext cx="670647"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8" name="Rectangle 27">
            <a:extLst>
              <a:ext uri="{FF2B5EF4-FFF2-40B4-BE49-F238E27FC236}">
                <a16:creationId xmlns:a16="http://schemas.microsoft.com/office/drawing/2014/main" id="{5D8D59E5-3B0F-80F0-3866-1DA1BEAB4AB9}"/>
              </a:ext>
            </a:extLst>
          </p:cNvPr>
          <p:cNvSpPr/>
          <p:nvPr/>
        </p:nvSpPr>
        <p:spPr>
          <a:xfrm>
            <a:off x="6257785" y="294257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29" name="AutoShape 281">
            <a:extLst>
              <a:ext uri="{FF2B5EF4-FFF2-40B4-BE49-F238E27FC236}">
                <a16:creationId xmlns:a16="http://schemas.microsoft.com/office/drawing/2014/main" id="{3F98F663-53E2-6FAE-96A4-A866B0F26DAE}"/>
              </a:ext>
            </a:extLst>
          </p:cNvPr>
          <p:cNvSpPr>
            <a:spLocks noChangeArrowheads="1"/>
          </p:cNvSpPr>
          <p:nvPr/>
        </p:nvSpPr>
        <p:spPr bwMode="auto">
          <a:xfrm rot="10800000">
            <a:off x="5307286" y="2360051"/>
            <a:ext cx="3379514" cy="582520"/>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solidFill>
            <a:schemeClr val="tx1">
              <a:lumMod val="75000"/>
              <a:lumOff val="25000"/>
            </a:schemeClr>
          </a:solidFill>
          <a:ln w="9525">
            <a:solidFill>
              <a:schemeClr val="tx1"/>
            </a:solidFill>
            <a:miter lim="800000"/>
            <a:headEnd/>
            <a:tailEnd/>
          </a:ln>
        </p:spPr>
        <p:txBody>
          <a:bodyPr wrap="none" lIns="91426" tIns="45713" rIns="91426" bIns="45713" anchor="ctr"/>
          <a:lstStyle/>
          <a:p>
            <a:pPr algn="ctr"/>
            <a:endParaRPr lang="en-US" dirty="0"/>
          </a:p>
        </p:txBody>
      </p:sp>
      <p:sp>
        <p:nvSpPr>
          <p:cNvPr id="30" name="Rectangle 29">
            <a:extLst>
              <a:ext uri="{FF2B5EF4-FFF2-40B4-BE49-F238E27FC236}">
                <a16:creationId xmlns:a16="http://schemas.microsoft.com/office/drawing/2014/main" id="{A1D785E4-B79D-08FF-A54F-8CDFD8455FFB}"/>
              </a:ext>
            </a:extLst>
          </p:cNvPr>
          <p:cNvSpPr/>
          <p:nvPr/>
        </p:nvSpPr>
        <p:spPr>
          <a:xfrm>
            <a:off x="7072498" y="3485713"/>
            <a:ext cx="1335332"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31" name="&quot;Not Allowed&quot; Symbol 30">
            <a:extLst>
              <a:ext uri="{FF2B5EF4-FFF2-40B4-BE49-F238E27FC236}">
                <a16:creationId xmlns:a16="http://schemas.microsoft.com/office/drawing/2014/main" id="{D9BCE406-9813-B187-3D27-B59F16AAEE3E}"/>
              </a:ext>
            </a:extLst>
          </p:cNvPr>
          <p:cNvSpPr/>
          <p:nvPr/>
        </p:nvSpPr>
        <p:spPr>
          <a:xfrm>
            <a:off x="5401022" y="2075137"/>
            <a:ext cx="3257550" cy="2664372"/>
          </a:xfrm>
          <a:prstGeom prst="noSmoking">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31">
            <a:extLst>
              <a:ext uri="{FF2B5EF4-FFF2-40B4-BE49-F238E27FC236}">
                <a16:creationId xmlns:a16="http://schemas.microsoft.com/office/drawing/2014/main" id="{8AC87223-C709-2CA0-CE8C-26522B123AC8}"/>
              </a:ext>
            </a:extLst>
          </p:cNvPr>
          <p:cNvGrpSpPr/>
          <p:nvPr/>
        </p:nvGrpSpPr>
        <p:grpSpPr>
          <a:xfrm>
            <a:off x="5587138" y="2942573"/>
            <a:ext cx="2820692" cy="1629427"/>
            <a:chOff x="3247787" y="1969828"/>
            <a:chExt cx="2444141" cy="1629427"/>
          </a:xfrm>
        </p:grpSpPr>
        <p:sp>
          <p:nvSpPr>
            <p:cNvPr id="33" name="Rectangle 32">
              <a:extLst>
                <a:ext uri="{FF2B5EF4-FFF2-40B4-BE49-F238E27FC236}">
                  <a16:creationId xmlns:a16="http://schemas.microsoft.com/office/drawing/2014/main" id="{4EB486DC-7841-5A05-934E-7426C66AD424}"/>
                </a:ext>
              </a:extLst>
            </p:cNvPr>
            <p:cNvSpPr/>
            <p:nvPr/>
          </p:nvSpPr>
          <p:spPr>
            <a:xfrm>
              <a:off x="4062500"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D1331CE-A98B-721A-0AF2-2A55B860A211}"/>
                </a:ext>
              </a:extLst>
            </p:cNvPr>
            <p:cNvSpPr/>
            <p:nvPr/>
          </p:nvSpPr>
          <p:spPr>
            <a:xfrm>
              <a:off x="4877214"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EFCB59A-754A-E364-1E17-CB835AA143FD}"/>
                </a:ext>
              </a:extLst>
            </p:cNvPr>
            <p:cNvSpPr/>
            <p:nvPr/>
          </p:nvSpPr>
          <p:spPr bwMode="auto">
            <a:xfrm>
              <a:off x="3247787" y="1969828"/>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36" name="Rectangle 35">
              <a:extLst>
                <a:ext uri="{FF2B5EF4-FFF2-40B4-BE49-F238E27FC236}">
                  <a16:creationId xmlns:a16="http://schemas.microsoft.com/office/drawing/2014/main" id="{1B7A64C7-814D-F742-559B-C25F30DB6A68}"/>
                </a:ext>
              </a:extLst>
            </p:cNvPr>
            <p:cNvSpPr/>
            <p:nvPr/>
          </p:nvSpPr>
          <p:spPr>
            <a:xfrm>
              <a:off x="3247787"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7C8B16B-1C9C-2CE9-B641-F91CE9910425}"/>
                </a:ext>
              </a:extLst>
            </p:cNvPr>
            <p:cNvSpPr/>
            <p:nvPr/>
          </p:nvSpPr>
          <p:spPr>
            <a:xfrm>
              <a:off x="4877214"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225711A-939A-9BC8-46F8-DE5588BA0D2C}"/>
                </a:ext>
              </a:extLst>
            </p:cNvPr>
            <p:cNvSpPr/>
            <p:nvPr/>
          </p:nvSpPr>
          <p:spPr>
            <a:xfrm>
              <a:off x="3247787"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84784BC-C52B-FD41-F865-8EB7E7A6FAC5}"/>
                </a:ext>
              </a:extLst>
            </p:cNvPr>
            <p:cNvSpPr/>
            <p:nvPr/>
          </p:nvSpPr>
          <p:spPr>
            <a:xfrm>
              <a:off x="4062500"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6ED1E76-BD3A-EBC7-CC22-2DCC32C22978}"/>
                </a:ext>
              </a:extLst>
            </p:cNvPr>
            <p:cNvSpPr/>
            <p:nvPr/>
          </p:nvSpPr>
          <p:spPr>
            <a:xfrm>
              <a:off x="4877214"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96E54C5-3C81-AD0D-BF95-724686E6C507}"/>
                </a:ext>
              </a:extLst>
            </p:cNvPr>
            <p:cNvSpPr/>
            <p:nvPr/>
          </p:nvSpPr>
          <p:spPr>
            <a:xfrm>
              <a:off x="3247787"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8E3C60A-BFB3-3D39-C0F1-A5D996ADCE3C}"/>
                </a:ext>
              </a:extLst>
            </p:cNvPr>
            <p:cNvSpPr/>
            <p:nvPr/>
          </p:nvSpPr>
          <p:spPr>
            <a:xfrm>
              <a:off x="4062500"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Rectangle 42">
            <a:extLst>
              <a:ext uri="{FF2B5EF4-FFF2-40B4-BE49-F238E27FC236}">
                <a16:creationId xmlns:a16="http://schemas.microsoft.com/office/drawing/2014/main" id="{6AD3856F-0EC3-4CC8-7AFB-D074C49FB9A0}"/>
              </a:ext>
            </a:extLst>
          </p:cNvPr>
          <p:cNvSpPr/>
          <p:nvPr/>
        </p:nvSpPr>
        <p:spPr bwMode="auto">
          <a:xfrm>
            <a:off x="5587138" y="2942573"/>
            <a:ext cx="2300076"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defRPr/>
            </a:pPr>
            <a:endParaRPr lang="en-US" dirty="0"/>
          </a:p>
        </p:txBody>
      </p:sp>
      <p:sp>
        <p:nvSpPr>
          <p:cNvPr id="44" name="Rectangle 43">
            <a:extLst>
              <a:ext uri="{FF2B5EF4-FFF2-40B4-BE49-F238E27FC236}">
                <a16:creationId xmlns:a16="http://schemas.microsoft.com/office/drawing/2014/main" id="{22F3A796-3516-2A95-19C9-839EB0579D48}"/>
              </a:ext>
            </a:extLst>
          </p:cNvPr>
          <p:cNvSpPr/>
          <p:nvPr/>
        </p:nvSpPr>
        <p:spPr>
          <a:xfrm>
            <a:off x="7072499" y="4028857"/>
            <a:ext cx="1335332"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45" name="Rectangle 44">
            <a:extLst>
              <a:ext uri="{FF2B5EF4-FFF2-40B4-BE49-F238E27FC236}">
                <a16:creationId xmlns:a16="http://schemas.microsoft.com/office/drawing/2014/main" id="{C40BE950-CE05-6023-9577-C730B196A943}"/>
              </a:ext>
            </a:extLst>
          </p:cNvPr>
          <p:cNvSpPr/>
          <p:nvPr/>
        </p:nvSpPr>
        <p:spPr>
          <a:xfrm>
            <a:off x="5587138" y="3485714"/>
            <a:ext cx="670647"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46" name="Rectangle 45">
            <a:extLst>
              <a:ext uri="{FF2B5EF4-FFF2-40B4-BE49-F238E27FC236}">
                <a16:creationId xmlns:a16="http://schemas.microsoft.com/office/drawing/2014/main" id="{25838529-3621-2CF5-DB1F-805315424D4D}"/>
              </a:ext>
            </a:extLst>
          </p:cNvPr>
          <p:cNvSpPr/>
          <p:nvPr/>
        </p:nvSpPr>
        <p:spPr>
          <a:xfrm>
            <a:off x="6257785" y="348571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47" name="Rectangle 46">
            <a:extLst>
              <a:ext uri="{FF2B5EF4-FFF2-40B4-BE49-F238E27FC236}">
                <a16:creationId xmlns:a16="http://schemas.microsoft.com/office/drawing/2014/main" id="{3C7595E9-7763-8C24-E67B-0EEFC97808C8}"/>
              </a:ext>
            </a:extLst>
          </p:cNvPr>
          <p:cNvSpPr/>
          <p:nvPr/>
        </p:nvSpPr>
        <p:spPr>
          <a:xfrm>
            <a:off x="5587138" y="4028857"/>
            <a:ext cx="670647"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48" name="Rectangle 47">
            <a:extLst>
              <a:ext uri="{FF2B5EF4-FFF2-40B4-BE49-F238E27FC236}">
                <a16:creationId xmlns:a16="http://schemas.microsoft.com/office/drawing/2014/main" id="{685D189D-B639-93E5-144A-53B0B1EA2FEC}"/>
              </a:ext>
            </a:extLst>
          </p:cNvPr>
          <p:cNvSpPr/>
          <p:nvPr/>
        </p:nvSpPr>
        <p:spPr>
          <a:xfrm>
            <a:off x="5587138" y="2942573"/>
            <a:ext cx="670647"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49" name="Rectangle 48">
            <a:extLst>
              <a:ext uri="{FF2B5EF4-FFF2-40B4-BE49-F238E27FC236}">
                <a16:creationId xmlns:a16="http://schemas.microsoft.com/office/drawing/2014/main" id="{B4C23F43-2105-54CD-C573-007559394CDB}"/>
              </a:ext>
            </a:extLst>
          </p:cNvPr>
          <p:cNvSpPr/>
          <p:nvPr/>
        </p:nvSpPr>
        <p:spPr>
          <a:xfrm>
            <a:off x="6257785" y="294257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50" name="Rectangle 49">
            <a:extLst>
              <a:ext uri="{FF2B5EF4-FFF2-40B4-BE49-F238E27FC236}">
                <a16:creationId xmlns:a16="http://schemas.microsoft.com/office/drawing/2014/main" id="{26333E37-DD65-9896-EBC8-90BD3FEA71D4}"/>
              </a:ext>
            </a:extLst>
          </p:cNvPr>
          <p:cNvSpPr/>
          <p:nvPr/>
        </p:nvSpPr>
        <p:spPr>
          <a:xfrm>
            <a:off x="7072499" y="2942573"/>
            <a:ext cx="1335332"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51" name="Rectangle 50">
            <a:extLst>
              <a:ext uri="{FF2B5EF4-FFF2-40B4-BE49-F238E27FC236}">
                <a16:creationId xmlns:a16="http://schemas.microsoft.com/office/drawing/2014/main" id="{25D89652-0E76-D5A1-FE16-D454F4D97BE0}"/>
              </a:ext>
            </a:extLst>
          </p:cNvPr>
          <p:cNvSpPr/>
          <p:nvPr/>
        </p:nvSpPr>
        <p:spPr>
          <a:xfrm>
            <a:off x="6257785" y="402885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52" name="Rectangle 51">
            <a:extLst>
              <a:ext uri="{FF2B5EF4-FFF2-40B4-BE49-F238E27FC236}">
                <a16:creationId xmlns:a16="http://schemas.microsoft.com/office/drawing/2014/main" id="{5BEC97FF-A16A-C770-88E4-1202E126A0A1}"/>
              </a:ext>
            </a:extLst>
          </p:cNvPr>
          <p:cNvSpPr/>
          <p:nvPr/>
        </p:nvSpPr>
        <p:spPr>
          <a:xfrm>
            <a:off x="5587138" y="4028857"/>
            <a:ext cx="670647"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53" name="Rectangle 52">
            <a:extLst>
              <a:ext uri="{FF2B5EF4-FFF2-40B4-BE49-F238E27FC236}">
                <a16:creationId xmlns:a16="http://schemas.microsoft.com/office/drawing/2014/main" id="{4A815A86-3194-82F2-58D1-AF11D806E811}"/>
              </a:ext>
            </a:extLst>
          </p:cNvPr>
          <p:cNvSpPr/>
          <p:nvPr/>
        </p:nvSpPr>
        <p:spPr>
          <a:xfrm>
            <a:off x="6257785" y="294257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54" name="AutoShape 281">
            <a:extLst>
              <a:ext uri="{FF2B5EF4-FFF2-40B4-BE49-F238E27FC236}">
                <a16:creationId xmlns:a16="http://schemas.microsoft.com/office/drawing/2014/main" id="{C2FFFE62-0FDE-245E-4DD4-10726514484F}"/>
              </a:ext>
            </a:extLst>
          </p:cNvPr>
          <p:cNvSpPr>
            <a:spLocks noChangeArrowheads="1"/>
          </p:cNvSpPr>
          <p:nvPr/>
        </p:nvSpPr>
        <p:spPr bwMode="auto">
          <a:xfrm rot="10800000">
            <a:off x="5307286" y="2360051"/>
            <a:ext cx="3379514" cy="582520"/>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solidFill>
            <a:schemeClr val="tx1">
              <a:lumMod val="75000"/>
              <a:lumOff val="25000"/>
            </a:schemeClr>
          </a:solidFill>
          <a:ln w="9525">
            <a:solidFill>
              <a:schemeClr val="tx1"/>
            </a:solidFill>
            <a:miter lim="800000"/>
            <a:headEnd/>
            <a:tailEnd/>
          </a:ln>
        </p:spPr>
        <p:txBody>
          <a:bodyPr wrap="none" lIns="91426" tIns="45713" rIns="91426" bIns="45713" anchor="ctr"/>
          <a:lstStyle/>
          <a:p>
            <a:pPr algn="ctr"/>
            <a:endParaRPr lang="en-US" dirty="0"/>
          </a:p>
        </p:txBody>
      </p:sp>
      <p:sp>
        <p:nvSpPr>
          <p:cNvPr id="55" name="Rectangle 54">
            <a:extLst>
              <a:ext uri="{FF2B5EF4-FFF2-40B4-BE49-F238E27FC236}">
                <a16:creationId xmlns:a16="http://schemas.microsoft.com/office/drawing/2014/main" id="{CB60572C-E276-B4A2-E5CB-0E5488F979CE}"/>
              </a:ext>
            </a:extLst>
          </p:cNvPr>
          <p:cNvSpPr/>
          <p:nvPr/>
        </p:nvSpPr>
        <p:spPr>
          <a:xfrm>
            <a:off x="7072498" y="3485713"/>
            <a:ext cx="1335332"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Tree>
    <p:extLst>
      <p:ext uri="{BB962C8B-B14F-4D97-AF65-F5344CB8AC3E}">
        <p14:creationId xmlns:p14="http://schemas.microsoft.com/office/powerpoint/2010/main" val="1246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52546"/>
            <a:ext cx="8522208" cy="646331"/>
          </a:xfrm>
          <a:prstGeom prst="rect">
            <a:avLst/>
          </a:prstGeom>
          <a:solidFill>
            <a:schemeClr val="accent4"/>
          </a:solidFill>
        </p:spPr>
        <p:txBody>
          <a:bodyPr wrap="square" rtlCol="0">
            <a:spAutoFit/>
          </a:bodyPr>
          <a:lstStyle/>
          <a:p>
            <a:pPr marL="234950"/>
            <a:r>
              <a:rPr lang="en-US" sz="3600" dirty="0">
                <a:solidFill>
                  <a:schemeClr val="bg1"/>
                </a:solidFill>
              </a:rPr>
              <a:t>Applicable Fraction</a:t>
            </a:r>
          </a:p>
        </p:txBody>
      </p:sp>
    </p:spTree>
    <p:extLst>
      <p:ext uri="{BB962C8B-B14F-4D97-AF65-F5344CB8AC3E}">
        <p14:creationId xmlns:p14="http://schemas.microsoft.com/office/powerpoint/2010/main" val="15815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Minimum Set-Aside vs. Applicable Fraction</a:t>
            </a:r>
          </a:p>
        </p:txBody>
      </p:sp>
      <p:grpSp>
        <p:nvGrpSpPr>
          <p:cNvPr id="6" name="Group 2"/>
          <p:cNvGrpSpPr>
            <a:grpSpLocks/>
          </p:cNvGrpSpPr>
          <p:nvPr/>
        </p:nvGrpSpPr>
        <p:grpSpPr bwMode="auto">
          <a:xfrm>
            <a:off x="4338213" y="1073456"/>
            <a:ext cx="388106" cy="388106"/>
            <a:chOff x="2256" y="720"/>
            <a:chExt cx="960" cy="960"/>
          </a:xfrm>
        </p:grpSpPr>
        <p:sp>
          <p:nvSpPr>
            <p:cNvPr id="7" name="Oval 3"/>
            <p:cNvSpPr>
              <a:spLocks noChangeArrowheads="1"/>
            </p:cNvSpPr>
            <p:nvPr/>
          </p:nvSpPr>
          <p:spPr bwMode="auto">
            <a:xfrm>
              <a:off x="2256" y="720"/>
              <a:ext cx="960" cy="960"/>
            </a:xfrm>
            <a:prstGeom prst="ellipse">
              <a:avLst/>
            </a:prstGeom>
            <a:solidFill>
              <a:schemeClr val="bg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8" name="AutoShape 4"/>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chemeClr val="accent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9" name="WordArt 5"/>
            <p:cNvSpPr>
              <a:spLocks noChangeArrowheads="1" noChangeShapeType="1" noTextEdit="1"/>
            </p:cNvSpPr>
            <p:nvPr/>
          </p:nvSpPr>
          <p:spPr bwMode="auto">
            <a:xfrm>
              <a:off x="2573" y="950"/>
              <a:ext cx="237" cy="50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9525">
                    <a:noFill/>
                    <a:round/>
                    <a:headEnd/>
                    <a:tailEnd/>
                  </a:ln>
                  <a:solidFill>
                    <a:srgbClr val="E39F15"/>
                  </a:solidFill>
                  <a:effectLst/>
                  <a:uLnTx/>
                  <a:uFillTx/>
                  <a:latin typeface="Arial Black"/>
                  <a:ea typeface="+mn-ea"/>
                  <a:cs typeface="Arial" charset="0"/>
                </a:rPr>
                <a:t>1</a:t>
              </a:r>
            </a:p>
          </p:txBody>
        </p:sp>
      </p:grpSp>
      <p:grpSp>
        <p:nvGrpSpPr>
          <p:cNvPr id="10" name="Group 6"/>
          <p:cNvGrpSpPr>
            <a:grpSpLocks noChangeAspect="1"/>
          </p:cNvGrpSpPr>
          <p:nvPr/>
        </p:nvGrpSpPr>
        <p:grpSpPr bwMode="auto">
          <a:xfrm>
            <a:off x="4336596" y="1845437"/>
            <a:ext cx="391340" cy="391340"/>
            <a:chOff x="3312" y="720"/>
            <a:chExt cx="960" cy="960"/>
          </a:xfrm>
        </p:grpSpPr>
        <p:sp>
          <p:nvSpPr>
            <p:cNvPr id="11" name="Oval 7"/>
            <p:cNvSpPr>
              <a:spLocks noChangeAspect="1" noChangeArrowheads="1"/>
            </p:cNvSpPr>
            <p:nvPr/>
          </p:nvSpPr>
          <p:spPr bwMode="auto">
            <a:xfrm>
              <a:off x="3312" y="720"/>
              <a:ext cx="960" cy="960"/>
            </a:xfrm>
            <a:prstGeom prst="ellipse">
              <a:avLst/>
            </a:prstGeom>
            <a:solidFill>
              <a:schemeClr val="bg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2" name="AutoShape 8"/>
            <p:cNvSpPr>
              <a:spLocks noChangeAspect="1" noChangeArrowheads="1"/>
            </p:cNvSpPr>
            <p:nvPr/>
          </p:nvSpPr>
          <p:spPr bwMode="auto">
            <a:xfrm>
              <a:off x="3312"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chemeClr val="accent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3" name="WordArt 9"/>
            <p:cNvSpPr>
              <a:spLocks noChangeAspect="1" noChangeArrowheads="1" noChangeShapeType="1" noTextEdit="1"/>
            </p:cNvSpPr>
            <p:nvPr/>
          </p:nvSpPr>
          <p:spPr bwMode="auto">
            <a:xfrm>
              <a:off x="3633" y="950"/>
              <a:ext cx="307" cy="50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9525">
                    <a:noFill/>
                    <a:round/>
                    <a:headEnd/>
                    <a:tailEnd/>
                  </a:ln>
                  <a:solidFill>
                    <a:srgbClr val="E39F15"/>
                  </a:solidFill>
                  <a:effectLst/>
                  <a:uLnTx/>
                  <a:uFillTx/>
                  <a:latin typeface="Arial Black"/>
                  <a:ea typeface="+mn-ea"/>
                  <a:cs typeface="Arial" charset="0"/>
                </a:rPr>
                <a:t>2</a:t>
              </a:r>
            </a:p>
          </p:txBody>
        </p:sp>
      </p:grpSp>
      <p:grpSp>
        <p:nvGrpSpPr>
          <p:cNvPr id="14" name="Group 6"/>
          <p:cNvGrpSpPr>
            <a:grpSpLocks noChangeAspect="1"/>
          </p:cNvGrpSpPr>
          <p:nvPr/>
        </p:nvGrpSpPr>
        <p:grpSpPr bwMode="auto">
          <a:xfrm>
            <a:off x="4336596" y="2620652"/>
            <a:ext cx="391340" cy="391340"/>
            <a:chOff x="3312" y="720"/>
            <a:chExt cx="960" cy="960"/>
          </a:xfrm>
        </p:grpSpPr>
        <p:sp>
          <p:nvSpPr>
            <p:cNvPr id="15" name="Oval 7"/>
            <p:cNvSpPr>
              <a:spLocks noChangeAspect="1" noChangeArrowheads="1"/>
            </p:cNvSpPr>
            <p:nvPr/>
          </p:nvSpPr>
          <p:spPr bwMode="auto">
            <a:xfrm>
              <a:off x="3312" y="720"/>
              <a:ext cx="960" cy="960"/>
            </a:xfrm>
            <a:prstGeom prst="ellipse">
              <a:avLst/>
            </a:prstGeom>
            <a:solidFill>
              <a:schemeClr val="bg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6" name="AutoShape 8"/>
            <p:cNvSpPr>
              <a:spLocks noChangeAspect="1" noChangeArrowheads="1"/>
            </p:cNvSpPr>
            <p:nvPr/>
          </p:nvSpPr>
          <p:spPr bwMode="auto">
            <a:xfrm>
              <a:off x="3312"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chemeClr val="accent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7" name="WordArt 9"/>
            <p:cNvSpPr>
              <a:spLocks noChangeAspect="1" noChangeArrowheads="1" noChangeShapeType="1" noTextEdit="1"/>
            </p:cNvSpPr>
            <p:nvPr/>
          </p:nvSpPr>
          <p:spPr bwMode="auto">
            <a:xfrm>
              <a:off x="3633" y="950"/>
              <a:ext cx="307" cy="50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9525">
                    <a:noFill/>
                    <a:round/>
                    <a:headEnd/>
                    <a:tailEnd/>
                  </a:ln>
                  <a:solidFill>
                    <a:srgbClr val="E39F15"/>
                  </a:solidFill>
                  <a:effectLst/>
                  <a:uLnTx/>
                  <a:uFillTx/>
                  <a:latin typeface="Arial Black"/>
                  <a:ea typeface="+mn-ea"/>
                  <a:cs typeface="Arial" charset="0"/>
                </a:rPr>
                <a:t>3</a:t>
              </a:r>
            </a:p>
          </p:txBody>
        </p:sp>
      </p:grpSp>
      <p:sp>
        <p:nvSpPr>
          <p:cNvPr id="18" name="TextBox 17"/>
          <p:cNvSpPr txBox="1"/>
          <p:nvPr/>
        </p:nvSpPr>
        <p:spPr>
          <a:xfrm>
            <a:off x="5245941" y="1022656"/>
            <a:ext cx="3712953" cy="239039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How many credits?</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Individual building</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Lesser of “unit fraction” and “floor space fraction”</a:t>
            </a:r>
          </a:p>
        </p:txBody>
      </p:sp>
      <p:sp>
        <p:nvSpPr>
          <p:cNvPr id="19" name="TextBox 18"/>
          <p:cNvSpPr txBox="1"/>
          <p:nvPr/>
        </p:nvSpPr>
        <p:spPr>
          <a:xfrm>
            <a:off x="1300795" y="1022656"/>
            <a:ext cx="2952756" cy="202106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Any credits at all?</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Project</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Unit % only</a:t>
            </a:r>
          </a:p>
        </p:txBody>
      </p:sp>
    </p:spTree>
    <p:extLst>
      <p:ext uri="{BB962C8B-B14F-4D97-AF65-F5344CB8AC3E}">
        <p14:creationId xmlns:p14="http://schemas.microsoft.com/office/powerpoint/2010/main" val="105658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23017"/>
          </a:xfrm>
        </p:spPr>
        <p:txBody>
          <a:bodyPr>
            <a:normAutofit fontScale="90000"/>
          </a:bodyPr>
          <a:lstStyle/>
          <a:p>
            <a:r>
              <a:rPr lang="en-US" dirty="0"/>
              <a:t>Average Income Overview</a:t>
            </a:r>
          </a:p>
        </p:txBody>
      </p:sp>
      <p:sp>
        <p:nvSpPr>
          <p:cNvPr id="4" name="Rectangle 3"/>
          <p:cNvSpPr/>
          <p:nvPr/>
        </p:nvSpPr>
        <p:spPr>
          <a:xfrm>
            <a:off x="552556" y="591073"/>
            <a:ext cx="8166128" cy="3359894"/>
          </a:xfrm>
          <a:prstGeom prst="rect">
            <a:avLst/>
          </a:prstGeom>
        </p:spPr>
        <p:txBody>
          <a:bodyPr wrap="square">
            <a:spAutoFit/>
          </a:bodyPr>
          <a:lstStyle/>
          <a:p>
            <a:pPr>
              <a:spcAft>
                <a:spcPts val="900"/>
              </a:spcAft>
            </a:pPr>
            <a:r>
              <a:rPr lang="en-US" sz="2100" dirty="0">
                <a:solidFill>
                  <a:schemeClr val="tx1">
                    <a:lumMod val="75000"/>
                    <a:lumOff val="25000"/>
                  </a:schemeClr>
                </a:solidFill>
              </a:rPr>
              <a:t>March 23, 2018 – The Consolidated Appropriations Act of 2018 added a </a:t>
            </a:r>
            <a:r>
              <a:rPr lang="en-US" sz="2100" dirty="0">
                <a:solidFill>
                  <a:schemeClr val="accent1"/>
                </a:solidFill>
              </a:rPr>
              <a:t>new set-aside option.  </a:t>
            </a:r>
            <a:r>
              <a:rPr lang="en-US" sz="2100" dirty="0">
                <a:solidFill>
                  <a:schemeClr val="tx1">
                    <a:lumMod val="75000"/>
                    <a:lumOff val="25000"/>
                  </a:schemeClr>
                </a:solidFill>
              </a:rPr>
              <a:t>The new option creates an </a:t>
            </a:r>
            <a:r>
              <a:rPr lang="en-US" sz="2100" dirty="0">
                <a:solidFill>
                  <a:schemeClr val="accent1"/>
                </a:solidFill>
              </a:rPr>
              <a:t>Average Income </a:t>
            </a:r>
            <a:r>
              <a:rPr lang="en-US" sz="2100" dirty="0">
                <a:solidFill>
                  <a:schemeClr val="tx1">
                    <a:lumMod val="75000"/>
                    <a:lumOff val="25000"/>
                  </a:schemeClr>
                </a:solidFill>
              </a:rPr>
              <a:t>test as follows:</a:t>
            </a:r>
          </a:p>
          <a:p>
            <a:pPr>
              <a:spcBef>
                <a:spcPts val="450"/>
              </a:spcBef>
              <a:spcAft>
                <a:spcPts val="900"/>
              </a:spcAft>
            </a:pPr>
            <a:r>
              <a:rPr lang="en-US" sz="2100" dirty="0">
                <a:solidFill>
                  <a:schemeClr val="tx1">
                    <a:lumMod val="75000"/>
                    <a:lumOff val="25000"/>
                  </a:schemeClr>
                </a:solidFill>
              </a:rPr>
              <a:t>At least 40 percent of a project’s units have to be “both rent-restricted and occupied by individuals whose incomes do not exceed the </a:t>
            </a:r>
            <a:r>
              <a:rPr lang="en-US" sz="2100" b="1" i="1" u="sng" dirty="0">
                <a:solidFill>
                  <a:schemeClr val="tx1">
                    <a:lumMod val="75000"/>
                    <a:lumOff val="25000"/>
                  </a:schemeClr>
                </a:solidFill>
              </a:rPr>
              <a:t>imputed income limitation</a:t>
            </a:r>
            <a:r>
              <a:rPr lang="en-US" sz="2100" dirty="0">
                <a:solidFill>
                  <a:schemeClr val="tx1">
                    <a:lumMod val="75000"/>
                    <a:lumOff val="25000"/>
                  </a:schemeClr>
                </a:solidFill>
              </a:rPr>
              <a:t> designated by the taxpayer with respect to the respective unit” IRC §42(g)(1)(C)(i)</a:t>
            </a:r>
          </a:p>
          <a:p>
            <a:pPr>
              <a:spcBef>
                <a:spcPts val="450"/>
              </a:spcBef>
              <a:spcAft>
                <a:spcPts val="900"/>
              </a:spcAft>
            </a:pPr>
            <a:r>
              <a:rPr lang="en-US" sz="2100" dirty="0">
                <a:solidFill>
                  <a:schemeClr val="tx1">
                    <a:lumMod val="75000"/>
                    <a:lumOff val="25000"/>
                  </a:schemeClr>
                </a:solidFill>
              </a:rPr>
              <a:t>The average of the imputed income limitations designated </a:t>
            </a:r>
            <a:br>
              <a:rPr lang="en-US" sz="2100" dirty="0">
                <a:solidFill>
                  <a:schemeClr val="tx1">
                    <a:lumMod val="75000"/>
                    <a:lumOff val="25000"/>
                  </a:schemeClr>
                </a:solidFill>
              </a:rPr>
            </a:br>
            <a:r>
              <a:rPr lang="en-US" sz="2100" i="1" dirty="0">
                <a:solidFill>
                  <a:schemeClr val="accent1"/>
                </a:solidFill>
              </a:rPr>
              <a:t>cannot</a:t>
            </a:r>
            <a:r>
              <a:rPr lang="en-US" sz="2100" i="1" dirty="0">
                <a:solidFill>
                  <a:srgbClr val="0A9A7F"/>
                </a:solidFill>
              </a:rPr>
              <a:t> </a:t>
            </a:r>
            <a:r>
              <a:rPr lang="en-US" sz="2100" i="1" dirty="0">
                <a:solidFill>
                  <a:schemeClr val="accent1"/>
                </a:solidFill>
              </a:rPr>
              <a:t>exceed 60 percent</a:t>
            </a:r>
            <a:r>
              <a:rPr lang="en-US" sz="2100" dirty="0">
                <a:solidFill>
                  <a:schemeClr val="accent1"/>
                </a:solidFill>
              </a:rPr>
              <a:t> </a:t>
            </a:r>
            <a:r>
              <a:rPr lang="en-US" sz="2100" i="1" dirty="0">
                <a:solidFill>
                  <a:schemeClr val="accent1"/>
                </a:solidFill>
              </a:rPr>
              <a:t>of AMI</a:t>
            </a:r>
            <a:endParaRPr lang="en-US" sz="2100" dirty="0">
              <a:solidFill>
                <a:schemeClr val="accent1"/>
              </a:solidFill>
            </a:endParaRPr>
          </a:p>
        </p:txBody>
      </p:sp>
    </p:spTree>
    <p:extLst>
      <p:ext uri="{BB962C8B-B14F-4D97-AF65-F5344CB8AC3E}">
        <p14:creationId xmlns:p14="http://schemas.microsoft.com/office/powerpoint/2010/main" val="83832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A343AA-F305-DDDF-F3B2-3A2E52FC8682}"/>
              </a:ext>
            </a:extLst>
          </p:cNvPr>
          <p:cNvSpPr/>
          <p:nvPr/>
        </p:nvSpPr>
        <p:spPr>
          <a:xfrm>
            <a:off x="579222" y="2119308"/>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21" name="TextBox 20">
            <a:extLst>
              <a:ext uri="{FF2B5EF4-FFF2-40B4-BE49-F238E27FC236}">
                <a16:creationId xmlns:a16="http://schemas.microsoft.com/office/drawing/2014/main" id="{EE680894-4814-36C0-EAE8-93BB98412B55}"/>
              </a:ext>
            </a:extLst>
          </p:cNvPr>
          <p:cNvSpPr txBox="1"/>
          <p:nvPr/>
        </p:nvSpPr>
        <p:spPr>
          <a:xfrm>
            <a:off x="537941" y="1119294"/>
            <a:ext cx="2155142" cy="338554"/>
          </a:xfrm>
          <a:prstGeom prst="rect">
            <a:avLst/>
          </a:prstGeom>
          <a:noFill/>
        </p:spPr>
        <p:txBody>
          <a:bodyPr wrap="none" rtlCol="0">
            <a:spAutoFit/>
          </a:bodyPr>
          <a:lstStyle/>
          <a:p>
            <a:pPr algn="ctr"/>
            <a:r>
              <a:rPr lang="en-US" sz="1600" dirty="0">
                <a:solidFill>
                  <a:schemeClr val="tx1">
                    <a:lumMod val="75000"/>
                    <a:lumOff val="25000"/>
                  </a:schemeClr>
                </a:solidFill>
              </a:rPr>
              <a:t>Single-Building Project</a:t>
            </a:r>
          </a:p>
        </p:txBody>
      </p:sp>
      <p:sp>
        <p:nvSpPr>
          <p:cNvPr id="502" name="Rectangle 501">
            <a:extLst>
              <a:ext uri="{FF2B5EF4-FFF2-40B4-BE49-F238E27FC236}">
                <a16:creationId xmlns:a16="http://schemas.microsoft.com/office/drawing/2014/main" id="{0C11FD19-061F-E9CE-B55E-F0F1CBE01286}"/>
              </a:ext>
            </a:extLst>
          </p:cNvPr>
          <p:cNvSpPr/>
          <p:nvPr/>
        </p:nvSpPr>
        <p:spPr>
          <a:xfrm>
            <a:off x="1606163" y="2109127"/>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9" name="Rectangle 498">
            <a:extLst>
              <a:ext uri="{FF2B5EF4-FFF2-40B4-BE49-F238E27FC236}">
                <a16:creationId xmlns:a16="http://schemas.microsoft.com/office/drawing/2014/main" id="{A5138047-06B0-4C54-9D0E-D7CB92CB3BF5}"/>
              </a:ext>
            </a:extLst>
          </p:cNvPr>
          <p:cNvSpPr/>
          <p:nvPr/>
        </p:nvSpPr>
        <p:spPr>
          <a:xfrm>
            <a:off x="579222" y="2417738"/>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Rectangle 499">
            <a:extLst>
              <a:ext uri="{FF2B5EF4-FFF2-40B4-BE49-F238E27FC236}">
                <a16:creationId xmlns:a16="http://schemas.microsoft.com/office/drawing/2014/main" id="{73931B85-C2DF-D0D5-71B1-5299E44A6A84}"/>
              </a:ext>
            </a:extLst>
          </p:cNvPr>
          <p:cNvSpPr/>
          <p:nvPr/>
        </p:nvSpPr>
        <p:spPr>
          <a:xfrm>
            <a:off x="1606163" y="2417737"/>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9" name="Group 478">
            <a:extLst>
              <a:ext uri="{FF2B5EF4-FFF2-40B4-BE49-F238E27FC236}">
                <a16:creationId xmlns:a16="http://schemas.microsoft.com/office/drawing/2014/main" id="{B4988E0A-92BB-0F13-6A82-EED2C8C6D473}"/>
              </a:ext>
            </a:extLst>
          </p:cNvPr>
          <p:cNvGrpSpPr/>
          <p:nvPr/>
        </p:nvGrpSpPr>
        <p:grpSpPr>
          <a:xfrm>
            <a:off x="579222" y="2726347"/>
            <a:ext cx="2057401" cy="308610"/>
            <a:chOff x="2475871" y="2325708"/>
            <a:chExt cx="1452963" cy="518864"/>
          </a:xfrm>
        </p:grpSpPr>
        <p:sp>
          <p:nvSpPr>
            <p:cNvPr id="497" name="Rectangle 496">
              <a:extLst>
                <a:ext uri="{FF2B5EF4-FFF2-40B4-BE49-F238E27FC236}">
                  <a16:creationId xmlns:a16="http://schemas.microsoft.com/office/drawing/2014/main" id="{22B1A08F-5A89-C3ED-F079-F56F1939FAC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Rectangle 497">
              <a:extLst>
                <a:ext uri="{FF2B5EF4-FFF2-40B4-BE49-F238E27FC236}">
                  <a16:creationId xmlns:a16="http://schemas.microsoft.com/office/drawing/2014/main" id="{5251F224-791E-6AD1-6273-85338813A58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0" name="Group 479">
            <a:extLst>
              <a:ext uri="{FF2B5EF4-FFF2-40B4-BE49-F238E27FC236}">
                <a16:creationId xmlns:a16="http://schemas.microsoft.com/office/drawing/2014/main" id="{0CC70208-7ABC-CC2A-C7FA-F0873397F02A}"/>
              </a:ext>
            </a:extLst>
          </p:cNvPr>
          <p:cNvGrpSpPr/>
          <p:nvPr/>
        </p:nvGrpSpPr>
        <p:grpSpPr>
          <a:xfrm>
            <a:off x="579222" y="3034957"/>
            <a:ext cx="2057401" cy="308610"/>
            <a:chOff x="2475871" y="2325708"/>
            <a:chExt cx="1452963" cy="518864"/>
          </a:xfrm>
        </p:grpSpPr>
        <p:sp>
          <p:nvSpPr>
            <p:cNvPr id="495" name="Rectangle 494">
              <a:extLst>
                <a:ext uri="{FF2B5EF4-FFF2-40B4-BE49-F238E27FC236}">
                  <a16:creationId xmlns:a16="http://schemas.microsoft.com/office/drawing/2014/main" id="{A438BC92-021F-D4D4-6F18-AD26CAC345D7}"/>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Rectangle 495">
              <a:extLst>
                <a:ext uri="{FF2B5EF4-FFF2-40B4-BE49-F238E27FC236}">
                  <a16:creationId xmlns:a16="http://schemas.microsoft.com/office/drawing/2014/main" id="{8952EAFD-7753-F2A1-A012-C4A1548DFB6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1" name="Group 480">
            <a:extLst>
              <a:ext uri="{FF2B5EF4-FFF2-40B4-BE49-F238E27FC236}">
                <a16:creationId xmlns:a16="http://schemas.microsoft.com/office/drawing/2014/main" id="{30A22C6C-F8B6-46B4-04AB-A676FAAD5024}"/>
              </a:ext>
            </a:extLst>
          </p:cNvPr>
          <p:cNvGrpSpPr/>
          <p:nvPr/>
        </p:nvGrpSpPr>
        <p:grpSpPr>
          <a:xfrm>
            <a:off x="579222" y="3343566"/>
            <a:ext cx="2057401" cy="308610"/>
            <a:chOff x="2475871" y="2325708"/>
            <a:chExt cx="1452963" cy="518864"/>
          </a:xfrm>
        </p:grpSpPr>
        <p:sp>
          <p:nvSpPr>
            <p:cNvPr id="493" name="Rectangle 492">
              <a:extLst>
                <a:ext uri="{FF2B5EF4-FFF2-40B4-BE49-F238E27FC236}">
                  <a16:creationId xmlns:a16="http://schemas.microsoft.com/office/drawing/2014/main" id="{3A58A7C4-BB47-0833-43BA-6D628E796F2F}"/>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a:extLst>
                <a:ext uri="{FF2B5EF4-FFF2-40B4-BE49-F238E27FC236}">
                  <a16:creationId xmlns:a16="http://schemas.microsoft.com/office/drawing/2014/main" id="{66377C13-1CD8-CDD1-4077-6F14B1BFB642}"/>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2" name="Trapezoid 481">
            <a:extLst>
              <a:ext uri="{FF2B5EF4-FFF2-40B4-BE49-F238E27FC236}">
                <a16:creationId xmlns:a16="http://schemas.microsoft.com/office/drawing/2014/main" id="{411E1008-1E1F-C2A9-A762-B952612CDE55}"/>
              </a:ext>
            </a:extLst>
          </p:cNvPr>
          <p:cNvSpPr/>
          <p:nvPr/>
        </p:nvSpPr>
        <p:spPr>
          <a:xfrm>
            <a:off x="463975" y="1467041"/>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483" name="TextBox 482">
            <a:extLst>
              <a:ext uri="{FF2B5EF4-FFF2-40B4-BE49-F238E27FC236}">
                <a16:creationId xmlns:a16="http://schemas.microsoft.com/office/drawing/2014/main" id="{A710278B-EA27-FF99-E00C-9FD65AAEB04B}"/>
              </a:ext>
            </a:extLst>
          </p:cNvPr>
          <p:cNvSpPr txBox="1"/>
          <p:nvPr/>
        </p:nvSpPr>
        <p:spPr>
          <a:xfrm>
            <a:off x="579223" y="333522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4" name="TextBox 483">
            <a:extLst>
              <a:ext uri="{FF2B5EF4-FFF2-40B4-BE49-F238E27FC236}">
                <a16:creationId xmlns:a16="http://schemas.microsoft.com/office/drawing/2014/main" id="{17750BA7-D161-4B66-53C9-3FC60A624504}"/>
              </a:ext>
            </a:extLst>
          </p:cNvPr>
          <p:cNvSpPr txBox="1"/>
          <p:nvPr/>
        </p:nvSpPr>
        <p:spPr>
          <a:xfrm>
            <a:off x="1602678" y="333522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6" name="TextBox 485">
            <a:extLst>
              <a:ext uri="{FF2B5EF4-FFF2-40B4-BE49-F238E27FC236}">
                <a16:creationId xmlns:a16="http://schemas.microsoft.com/office/drawing/2014/main" id="{44C99298-394B-962A-27CC-789001D605EF}"/>
              </a:ext>
            </a:extLst>
          </p:cNvPr>
          <p:cNvSpPr txBox="1"/>
          <p:nvPr/>
        </p:nvSpPr>
        <p:spPr>
          <a:xfrm>
            <a:off x="1602678" y="24144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7" name="TextBox 486">
            <a:extLst>
              <a:ext uri="{FF2B5EF4-FFF2-40B4-BE49-F238E27FC236}">
                <a16:creationId xmlns:a16="http://schemas.microsoft.com/office/drawing/2014/main" id="{57B97043-2D4C-7663-4279-081FA3D61673}"/>
              </a:ext>
            </a:extLst>
          </p:cNvPr>
          <p:cNvSpPr txBox="1"/>
          <p:nvPr/>
        </p:nvSpPr>
        <p:spPr>
          <a:xfrm>
            <a:off x="1602678" y="272139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8" name="TextBox 487">
            <a:extLst>
              <a:ext uri="{FF2B5EF4-FFF2-40B4-BE49-F238E27FC236}">
                <a16:creationId xmlns:a16="http://schemas.microsoft.com/office/drawing/2014/main" id="{537CC5D8-6641-9103-97D6-767E344474C7}"/>
              </a:ext>
            </a:extLst>
          </p:cNvPr>
          <p:cNvSpPr txBox="1"/>
          <p:nvPr/>
        </p:nvSpPr>
        <p:spPr>
          <a:xfrm>
            <a:off x="1602678" y="302830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9" name="TextBox 488">
            <a:extLst>
              <a:ext uri="{FF2B5EF4-FFF2-40B4-BE49-F238E27FC236}">
                <a16:creationId xmlns:a16="http://schemas.microsoft.com/office/drawing/2014/main" id="{98A4B56E-84B6-F467-9E50-B53649CF7C79}"/>
              </a:ext>
            </a:extLst>
          </p:cNvPr>
          <p:cNvSpPr txBox="1"/>
          <p:nvPr/>
        </p:nvSpPr>
        <p:spPr>
          <a:xfrm>
            <a:off x="579223" y="24144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0" name="TextBox 489">
            <a:extLst>
              <a:ext uri="{FF2B5EF4-FFF2-40B4-BE49-F238E27FC236}">
                <a16:creationId xmlns:a16="http://schemas.microsoft.com/office/drawing/2014/main" id="{125F016C-65D7-4B18-2428-1B36916F6A79}"/>
              </a:ext>
            </a:extLst>
          </p:cNvPr>
          <p:cNvSpPr txBox="1"/>
          <p:nvPr/>
        </p:nvSpPr>
        <p:spPr>
          <a:xfrm>
            <a:off x="579223" y="272139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1" name="TextBox 490">
            <a:extLst>
              <a:ext uri="{FF2B5EF4-FFF2-40B4-BE49-F238E27FC236}">
                <a16:creationId xmlns:a16="http://schemas.microsoft.com/office/drawing/2014/main" id="{6F316335-4D92-8628-1FB1-8FBD258A41D7}"/>
              </a:ext>
            </a:extLst>
          </p:cNvPr>
          <p:cNvSpPr txBox="1"/>
          <p:nvPr/>
        </p:nvSpPr>
        <p:spPr>
          <a:xfrm>
            <a:off x="579223" y="302830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2" name="TextBox 491">
            <a:extLst>
              <a:ext uri="{FF2B5EF4-FFF2-40B4-BE49-F238E27FC236}">
                <a16:creationId xmlns:a16="http://schemas.microsoft.com/office/drawing/2014/main" id="{B0204D09-2EF5-5021-2633-7A8F143C46A3}"/>
              </a:ext>
            </a:extLst>
          </p:cNvPr>
          <p:cNvSpPr txBox="1"/>
          <p:nvPr/>
        </p:nvSpPr>
        <p:spPr>
          <a:xfrm>
            <a:off x="485735" y="1550802"/>
            <a:ext cx="2237370" cy="507831"/>
          </a:xfrm>
          <a:prstGeom prst="rect">
            <a:avLst/>
          </a:prstGeom>
          <a:noFill/>
        </p:spPr>
        <p:txBody>
          <a:bodyPr wrap="square" rtlCol="0">
            <a:spAutoFit/>
          </a:bodyPr>
          <a:lstStyle/>
          <a:p>
            <a:pPr algn="ctr"/>
            <a:r>
              <a:rPr lang="en-US" sz="2700" b="1" dirty="0">
                <a:solidFill>
                  <a:schemeClr val="bg1"/>
                </a:solidFill>
              </a:rPr>
              <a:t>AVG: 60%</a:t>
            </a:r>
          </a:p>
        </p:txBody>
      </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Building Applicable Fraction</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423186" y="324131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95" name="Group 94">
            <a:extLst>
              <a:ext uri="{FF2B5EF4-FFF2-40B4-BE49-F238E27FC236}">
                <a16:creationId xmlns:a16="http://schemas.microsoft.com/office/drawing/2014/main" id="{809A80C5-C77E-5AE9-07F5-F7CC65BCBCAD}"/>
              </a:ext>
            </a:extLst>
          </p:cNvPr>
          <p:cNvGrpSpPr/>
          <p:nvPr/>
        </p:nvGrpSpPr>
        <p:grpSpPr>
          <a:xfrm>
            <a:off x="-2423187" y="3551505"/>
            <a:ext cx="2057401" cy="308610"/>
            <a:chOff x="2475871" y="2325708"/>
            <a:chExt cx="1452963" cy="518864"/>
          </a:xfrm>
        </p:grpSpPr>
        <p:sp>
          <p:nvSpPr>
            <p:cNvPr id="117" name="Rectangle 116">
              <a:extLst>
                <a:ext uri="{FF2B5EF4-FFF2-40B4-BE49-F238E27FC236}">
                  <a16:creationId xmlns:a16="http://schemas.microsoft.com/office/drawing/2014/main" id="{09776571-277A-C6FF-92B9-3E14DCE2C49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DF526A7A-9963-06F8-7F71-D6B1F90C6CD0}"/>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617190" y="323560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1399731"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sp>
        <p:nvSpPr>
          <p:cNvPr id="3" name="TextBox 2">
            <a:extLst>
              <a:ext uri="{FF2B5EF4-FFF2-40B4-BE49-F238E27FC236}">
                <a16:creationId xmlns:a16="http://schemas.microsoft.com/office/drawing/2014/main" id="{F431F6BB-6D2C-9B6B-B8DB-F92D9E6C2E7F}"/>
              </a:ext>
            </a:extLst>
          </p:cNvPr>
          <p:cNvSpPr txBox="1"/>
          <p:nvPr/>
        </p:nvSpPr>
        <p:spPr>
          <a:xfrm>
            <a:off x="568733" y="2112463"/>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6" name="TextBox 5">
            <a:extLst>
              <a:ext uri="{FF2B5EF4-FFF2-40B4-BE49-F238E27FC236}">
                <a16:creationId xmlns:a16="http://schemas.microsoft.com/office/drawing/2014/main" id="{52506E8E-203C-A626-F8A9-01671E5BE58F}"/>
              </a:ext>
            </a:extLst>
          </p:cNvPr>
          <p:cNvSpPr txBox="1"/>
          <p:nvPr/>
        </p:nvSpPr>
        <p:spPr>
          <a:xfrm>
            <a:off x="1602677" y="2112463"/>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2" name="Group 1">
            <a:extLst>
              <a:ext uri="{FF2B5EF4-FFF2-40B4-BE49-F238E27FC236}">
                <a16:creationId xmlns:a16="http://schemas.microsoft.com/office/drawing/2014/main" id="{A54B0B9A-EE1B-7738-E138-0EEFF603F724}"/>
              </a:ext>
            </a:extLst>
          </p:cNvPr>
          <p:cNvGrpSpPr/>
          <p:nvPr/>
        </p:nvGrpSpPr>
        <p:grpSpPr>
          <a:xfrm>
            <a:off x="3000098" y="3514428"/>
            <a:ext cx="1827649" cy="1137428"/>
            <a:chOff x="3077261" y="3408714"/>
            <a:chExt cx="1827649" cy="1137428"/>
          </a:xfrm>
        </p:grpSpPr>
        <p:sp>
          <p:nvSpPr>
            <p:cNvPr id="4" name="Rounded Rectangle 241">
              <a:extLst>
                <a:ext uri="{FF2B5EF4-FFF2-40B4-BE49-F238E27FC236}">
                  <a16:creationId xmlns:a16="http://schemas.microsoft.com/office/drawing/2014/main" id="{EF585FDD-9E11-7BF2-A2E9-275E736EF86E}"/>
                </a:ext>
              </a:extLst>
            </p:cNvPr>
            <p:cNvSpPr/>
            <p:nvPr/>
          </p:nvSpPr>
          <p:spPr>
            <a:xfrm>
              <a:off x="3077261" y="3408714"/>
              <a:ext cx="1745901" cy="1137428"/>
            </a:xfrm>
            <a:prstGeom prst="roundRect">
              <a:avLst>
                <a:gd name="adj" fmla="val 3462"/>
              </a:avLst>
            </a:prstGeom>
            <a:solidFill>
              <a:schemeClr val="bg1"/>
            </a:solidFill>
            <a:ln w="889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w="24765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667FAAB-E052-2F61-7642-080620F9F146}"/>
                </a:ext>
              </a:extLst>
            </p:cNvPr>
            <p:cNvSpPr txBox="1"/>
            <p:nvPr/>
          </p:nvSpPr>
          <p:spPr>
            <a:xfrm>
              <a:off x="3180559" y="4063352"/>
              <a:ext cx="620696"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10</a:t>
              </a:r>
            </a:p>
          </p:txBody>
        </p:sp>
        <p:cxnSp>
          <p:nvCxnSpPr>
            <p:cNvPr id="8" name="Straight Connector 7">
              <a:extLst>
                <a:ext uri="{FF2B5EF4-FFF2-40B4-BE49-F238E27FC236}">
                  <a16:creationId xmlns:a16="http://schemas.microsoft.com/office/drawing/2014/main" id="{23B18D42-7937-59F3-2440-021EAF2A01B6}"/>
                </a:ext>
              </a:extLst>
            </p:cNvPr>
            <p:cNvCxnSpPr/>
            <p:nvPr/>
          </p:nvCxnSpPr>
          <p:spPr>
            <a:xfrm>
              <a:off x="3262307" y="4108966"/>
              <a:ext cx="457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42ADBF-6090-2A65-26F1-3865801363BB}"/>
                </a:ext>
              </a:extLst>
            </p:cNvPr>
            <p:cNvSpPr txBox="1"/>
            <p:nvPr/>
          </p:nvSpPr>
          <p:spPr>
            <a:xfrm>
              <a:off x="3719507" y="3924300"/>
              <a:ext cx="304800" cy="369332"/>
            </a:xfrm>
            <a:prstGeom prst="rect">
              <a:avLst/>
            </a:prstGeom>
            <a:noFill/>
          </p:spPr>
          <p:txBody>
            <a:bodyPr wrap="square" rtlCol="0">
              <a:spAutoFit/>
            </a:bodyPr>
            <a:lstStyle/>
            <a:p>
              <a:pPr algn="ctr"/>
              <a:r>
                <a:rPr lang="en-US" dirty="0">
                  <a:latin typeface="Franklin Gothic Medium" panose="020B0603020102020204" pitchFamily="34" charset="0"/>
                  <a:cs typeface="Arial" pitchFamily="34" charset="0"/>
                </a:rPr>
                <a:t>=</a:t>
              </a:r>
              <a:endParaRPr lang="en-US" sz="1400" dirty="0">
                <a:latin typeface="Franklin Gothic Medium" panose="020B0603020102020204" pitchFamily="34" charset="0"/>
                <a:cs typeface="Arial" pitchFamily="34" charset="0"/>
              </a:endParaRPr>
            </a:p>
          </p:txBody>
        </p:sp>
        <p:sp>
          <p:nvSpPr>
            <p:cNvPr id="10" name="TextBox 9">
              <a:extLst>
                <a:ext uri="{FF2B5EF4-FFF2-40B4-BE49-F238E27FC236}">
                  <a16:creationId xmlns:a16="http://schemas.microsoft.com/office/drawing/2014/main" id="{53D158C1-E402-92AD-DAF0-D1FB1227303B}"/>
                </a:ext>
              </a:extLst>
            </p:cNvPr>
            <p:cNvSpPr txBox="1"/>
            <p:nvPr/>
          </p:nvSpPr>
          <p:spPr>
            <a:xfrm>
              <a:off x="3077261" y="3461004"/>
              <a:ext cx="1745901" cy="307777"/>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Applicable Fraction</a:t>
              </a:r>
              <a:endParaRPr lang="en-US" sz="1100" b="1" dirty="0">
                <a:solidFill>
                  <a:schemeClr val="tx1">
                    <a:lumMod val="95000"/>
                    <a:lumOff val="5000"/>
                  </a:schemeClr>
                </a:solidFill>
                <a:latin typeface="Franklin Gothic Medium" panose="020B0603020102020204" pitchFamily="34" charset="0"/>
                <a:cs typeface="Arial" pitchFamily="34" charset="0"/>
              </a:endParaRPr>
            </a:p>
          </p:txBody>
        </p:sp>
        <p:sp>
          <p:nvSpPr>
            <p:cNvPr id="11" name="TextBox 10">
              <a:extLst>
                <a:ext uri="{FF2B5EF4-FFF2-40B4-BE49-F238E27FC236}">
                  <a16:creationId xmlns:a16="http://schemas.microsoft.com/office/drawing/2014/main" id="{4ED250E6-CBB1-3E21-0A61-B800E2D484EA}"/>
                </a:ext>
              </a:extLst>
            </p:cNvPr>
            <p:cNvSpPr txBox="1"/>
            <p:nvPr/>
          </p:nvSpPr>
          <p:spPr>
            <a:xfrm>
              <a:off x="3180559" y="3721345"/>
              <a:ext cx="630880"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10</a:t>
              </a:r>
            </a:p>
          </p:txBody>
        </p:sp>
        <p:sp>
          <p:nvSpPr>
            <p:cNvPr id="12" name="TextBox 11">
              <a:extLst>
                <a:ext uri="{FF2B5EF4-FFF2-40B4-BE49-F238E27FC236}">
                  <a16:creationId xmlns:a16="http://schemas.microsoft.com/office/drawing/2014/main" id="{6EDD1FE8-5ECE-CD59-A120-951F9605A0FD}"/>
                </a:ext>
              </a:extLst>
            </p:cNvPr>
            <p:cNvSpPr txBox="1"/>
            <p:nvPr/>
          </p:nvSpPr>
          <p:spPr>
            <a:xfrm>
              <a:off x="3906686" y="3878133"/>
              <a:ext cx="998224" cy="430887"/>
            </a:xfrm>
            <a:prstGeom prst="rect">
              <a:avLst/>
            </a:prstGeom>
            <a:noFill/>
          </p:spPr>
          <p:txBody>
            <a:bodyPr wrap="square" rtlCol="0">
              <a:spAutoFit/>
            </a:bodyPr>
            <a:lstStyle/>
            <a:p>
              <a:r>
                <a:rPr lang="en-US" sz="2200" dirty="0">
                  <a:cs typeface="Arial" pitchFamily="34" charset="0"/>
                </a:rPr>
                <a:t>100%</a:t>
              </a:r>
              <a:endParaRPr lang="en-US" sz="2200" dirty="0">
                <a:latin typeface="Franklin Gothic Medium" panose="020B0603020102020204" pitchFamily="34" charset="0"/>
                <a:cs typeface="Arial" pitchFamily="34" charset="0"/>
              </a:endParaRPr>
            </a:p>
          </p:txBody>
        </p:sp>
      </p:grpSp>
      <p:pic>
        <p:nvPicPr>
          <p:cNvPr id="13" name="Picture 12">
            <a:extLst>
              <a:ext uri="{FF2B5EF4-FFF2-40B4-BE49-F238E27FC236}">
                <a16:creationId xmlns:a16="http://schemas.microsoft.com/office/drawing/2014/main" id="{C2D72D76-4801-6885-9CB7-24E3C4BB6FED}"/>
              </a:ext>
            </a:extLst>
          </p:cNvPr>
          <p:cNvPicPr>
            <a:picLocks noChangeAspect="1"/>
          </p:cNvPicPr>
          <p:nvPr/>
        </p:nvPicPr>
        <p:blipFill>
          <a:blip r:embed="rId2"/>
          <a:stretch>
            <a:fillRect/>
          </a:stretch>
        </p:blipFill>
        <p:spPr>
          <a:xfrm>
            <a:off x="3319321" y="1006657"/>
            <a:ext cx="5427104" cy="1948343"/>
          </a:xfrm>
          <a:prstGeom prst="rect">
            <a:avLst/>
          </a:prstGeom>
          <a:noFill/>
          <a:ln w="0" cap="sq">
            <a:solidFill>
              <a:schemeClr val="bg1">
                <a:lumMod val="65000"/>
              </a:schemeClr>
            </a:solidFill>
            <a:miter lim="800000"/>
          </a:ln>
          <a:effectLst>
            <a:outerShdw blurRad="88900" dist="25400" dir="36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684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990322A-0FAC-4A0C-ABEF-39BA405E3BD7}"/>
              </a:ext>
            </a:extLst>
          </p:cNvPr>
          <p:cNvSpPr/>
          <p:nvPr/>
        </p:nvSpPr>
        <p:spPr>
          <a:xfrm>
            <a:off x="579222" y="2109127"/>
            <a:ext cx="1030460" cy="308609"/>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Building Applicable Fraction</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3419657" y="438450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95" name="Group 94">
            <a:extLst>
              <a:ext uri="{FF2B5EF4-FFF2-40B4-BE49-F238E27FC236}">
                <a16:creationId xmlns:a16="http://schemas.microsoft.com/office/drawing/2014/main" id="{809A80C5-C77E-5AE9-07F5-F7CC65BCBCAD}"/>
              </a:ext>
            </a:extLst>
          </p:cNvPr>
          <p:cNvGrpSpPr/>
          <p:nvPr/>
        </p:nvGrpSpPr>
        <p:grpSpPr>
          <a:xfrm>
            <a:off x="-2423187" y="3551505"/>
            <a:ext cx="2057401" cy="308610"/>
            <a:chOff x="2475871" y="2325708"/>
            <a:chExt cx="1452963" cy="518864"/>
          </a:xfrm>
        </p:grpSpPr>
        <p:sp>
          <p:nvSpPr>
            <p:cNvPr id="117" name="Rectangle 116">
              <a:extLst>
                <a:ext uri="{FF2B5EF4-FFF2-40B4-BE49-F238E27FC236}">
                  <a16:creationId xmlns:a16="http://schemas.microsoft.com/office/drawing/2014/main" id="{09776571-277A-C6FF-92B9-3E14DCE2C49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DF526A7A-9963-06F8-7F71-D6B1F90C6CD0}"/>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617190" y="323560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1399731"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grpSp>
        <p:nvGrpSpPr>
          <p:cNvPr id="471" name="Group 470">
            <a:extLst>
              <a:ext uri="{FF2B5EF4-FFF2-40B4-BE49-F238E27FC236}">
                <a16:creationId xmlns:a16="http://schemas.microsoft.com/office/drawing/2014/main" id="{5FFA2AB8-4DCC-0342-0DBF-3912A2F2657F}"/>
              </a:ext>
            </a:extLst>
          </p:cNvPr>
          <p:cNvGrpSpPr/>
          <p:nvPr/>
        </p:nvGrpSpPr>
        <p:grpSpPr>
          <a:xfrm>
            <a:off x="-3471101" y="3799175"/>
            <a:ext cx="1004494" cy="246518"/>
            <a:chOff x="-2417353" y="3276300"/>
            <a:chExt cx="1004494" cy="246518"/>
          </a:xfrm>
        </p:grpSpPr>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grpSp>
        <p:nvGrpSpPr>
          <p:cNvPr id="13" name="Group 12">
            <a:extLst>
              <a:ext uri="{FF2B5EF4-FFF2-40B4-BE49-F238E27FC236}">
                <a16:creationId xmlns:a16="http://schemas.microsoft.com/office/drawing/2014/main" id="{26023174-83B6-B113-77E3-D0DBACE65DBB}"/>
              </a:ext>
            </a:extLst>
          </p:cNvPr>
          <p:cNvGrpSpPr/>
          <p:nvPr/>
        </p:nvGrpSpPr>
        <p:grpSpPr>
          <a:xfrm>
            <a:off x="3000098" y="3514428"/>
            <a:ext cx="1745901" cy="1137428"/>
            <a:chOff x="3077261" y="3408714"/>
            <a:chExt cx="1745901" cy="1137428"/>
          </a:xfrm>
        </p:grpSpPr>
        <p:sp>
          <p:nvSpPr>
            <p:cNvPr id="14" name="Rounded Rectangle 241">
              <a:extLst>
                <a:ext uri="{FF2B5EF4-FFF2-40B4-BE49-F238E27FC236}">
                  <a16:creationId xmlns:a16="http://schemas.microsoft.com/office/drawing/2014/main" id="{EE3CB9F1-205C-08EC-5A6E-992E82304DB0}"/>
                </a:ext>
              </a:extLst>
            </p:cNvPr>
            <p:cNvSpPr/>
            <p:nvPr/>
          </p:nvSpPr>
          <p:spPr>
            <a:xfrm>
              <a:off x="3077261" y="3408714"/>
              <a:ext cx="1745901" cy="1137428"/>
            </a:xfrm>
            <a:prstGeom prst="roundRect">
              <a:avLst>
                <a:gd name="adj" fmla="val 3462"/>
              </a:avLst>
            </a:prstGeom>
            <a:solidFill>
              <a:schemeClr val="bg1"/>
            </a:solidFill>
            <a:ln w="889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w="24765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1BDEB28-8670-6430-BE43-7A74FA655522}"/>
                </a:ext>
              </a:extLst>
            </p:cNvPr>
            <p:cNvSpPr txBox="1"/>
            <p:nvPr/>
          </p:nvSpPr>
          <p:spPr>
            <a:xfrm>
              <a:off x="3180559" y="4063352"/>
              <a:ext cx="620696"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10</a:t>
              </a:r>
            </a:p>
          </p:txBody>
        </p:sp>
        <p:cxnSp>
          <p:nvCxnSpPr>
            <p:cNvPr id="16" name="Straight Connector 15">
              <a:extLst>
                <a:ext uri="{FF2B5EF4-FFF2-40B4-BE49-F238E27FC236}">
                  <a16:creationId xmlns:a16="http://schemas.microsoft.com/office/drawing/2014/main" id="{EFBCD122-30E3-A386-E5B0-D7A73F447C8C}"/>
                </a:ext>
              </a:extLst>
            </p:cNvPr>
            <p:cNvCxnSpPr/>
            <p:nvPr/>
          </p:nvCxnSpPr>
          <p:spPr>
            <a:xfrm>
              <a:off x="3262307" y="4108966"/>
              <a:ext cx="457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EFE2089-0DAA-6180-2402-4596BA003203}"/>
                </a:ext>
              </a:extLst>
            </p:cNvPr>
            <p:cNvSpPr txBox="1"/>
            <p:nvPr/>
          </p:nvSpPr>
          <p:spPr>
            <a:xfrm>
              <a:off x="3719507" y="3924300"/>
              <a:ext cx="304800" cy="369332"/>
            </a:xfrm>
            <a:prstGeom prst="rect">
              <a:avLst/>
            </a:prstGeom>
            <a:noFill/>
          </p:spPr>
          <p:txBody>
            <a:bodyPr wrap="square" rtlCol="0">
              <a:spAutoFit/>
            </a:bodyPr>
            <a:lstStyle/>
            <a:p>
              <a:pPr algn="ctr"/>
              <a:r>
                <a:rPr lang="en-US" dirty="0">
                  <a:latin typeface="Franklin Gothic Medium" panose="020B0603020102020204" pitchFamily="34" charset="0"/>
                  <a:cs typeface="Arial" pitchFamily="34" charset="0"/>
                </a:rPr>
                <a:t>=</a:t>
              </a:r>
              <a:endParaRPr lang="en-US" sz="1400" dirty="0">
                <a:latin typeface="Franklin Gothic Medium" panose="020B0603020102020204" pitchFamily="34" charset="0"/>
                <a:cs typeface="Arial" pitchFamily="34" charset="0"/>
              </a:endParaRPr>
            </a:p>
          </p:txBody>
        </p:sp>
        <p:sp>
          <p:nvSpPr>
            <p:cNvPr id="18" name="TextBox 17">
              <a:extLst>
                <a:ext uri="{FF2B5EF4-FFF2-40B4-BE49-F238E27FC236}">
                  <a16:creationId xmlns:a16="http://schemas.microsoft.com/office/drawing/2014/main" id="{2B8FA782-5C79-944F-DD2C-6DA312B3BCE4}"/>
                </a:ext>
              </a:extLst>
            </p:cNvPr>
            <p:cNvSpPr txBox="1"/>
            <p:nvPr/>
          </p:nvSpPr>
          <p:spPr>
            <a:xfrm>
              <a:off x="3077261" y="3461004"/>
              <a:ext cx="1745901" cy="307777"/>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Applicable Fraction</a:t>
              </a:r>
              <a:endParaRPr lang="en-US" sz="1100" b="1" dirty="0">
                <a:solidFill>
                  <a:schemeClr val="tx1">
                    <a:lumMod val="95000"/>
                    <a:lumOff val="5000"/>
                  </a:schemeClr>
                </a:solidFill>
                <a:latin typeface="Franklin Gothic Medium" panose="020B0603020102020204" pitchFamily="34" charset="0"/>
                <a:cs typeface="Arial" pitchFamily="34" charset="0"/>
              </a:endParaRPr>
            </a:p>
          </p:txBody>
        </p:sp>
        <p:sp>
          <p:nvSpPr>
            <p:cNvPr id="19" name="TextBox 18">
              <a:extLst>
                <a:ext uri="{FF2B5EF4-FFF2-40B4-BE49-F238E27FC236}">
                  <a16:creationId xmlns:a16="http://schemas.microsoft.com/office/drawing/2014/main" id="{9C49778A-C8A7-68CB-C801-86466C8AABB9}"/>
                </a:ext>
              </a:extLst>
            </p:cNvPr>
            <p:cNvSpPr txBox="1"/>
            <p:nvPr/>
          </p:nvSpPr>
          <p:spPr>
            <a:xfrm>
              <a:off x="3267399" y="3721345"/>
              <a:ext cx="457200"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9</a:t>
              </a:r>
            </a:p>
          </p:txBody>
        </p:sp>
        <p:sp>
          <p:nvSpPr>
            <p:cNvPr id="20" name="TextBox 19">
              <a:extLst>
                <a:ext uri="{FF2B5EF4-FFF2-40B4-BE49-F238E27FC236}">
                  <a16:creationId xmlns:a16="http://schemas.microsoft.com/office/drawing/2014/main" id="{0C674FD8-6E49-80AC-F185-0FBF2A0C6C2D}"/>
                </a:ext>
              </a:extLst>
            </p:cNvPr>
            <p:cNvSpPr txBox="1"/>
            <p:nvPr/>
          </p:nvSpPr>
          <p:spPr>
            <a:xfrm>
              <a:off x="3906686" y="3878133"/>
              <a:ext cx="777576" cy="461665"/>
            </a:xfrm>
            <a:prstGeom prst="rect">
              <a:avLst/>
            </a:prstGeom>
            <a:noFill/>
          </p:spPr>
          <p:txBody>
            <a:bodyPr wrap="square" rtlCol="0">
              <a:spAutoFit/>
            </a:bodyPr>
            <a:lstStyle/>
            <a:p>
              <a:r>
                <a:rPr lang="en-US" sz="2400" dirty="0">
                  <a:solidFill>
                    <a:srgbClr val="E25B00"/>
                  </a:solidFill>
                  <a:cs typeface="Arial" pitchFamily="34" charset="0"/>
                </a:rPr>
                <a:t>90%</a:t>
              </a:r>
              <a:endParaRPr lang="en-US" dirty="0">
                <a:solidFill>
                  <a:srgbClr val="E25B00"/>
                </a:solidFill>
                <a:latin typeface="Franklin Gothic Medium" panose="020B0603020102020204" pitchFamily="34" charset="0"/>
                <a:cs typeface="Arial" pitchFamily="34" charset="0"/>
              </a:endParaRPr>
            </a:p>
          </p:txBody>
        </p:sp>
      </p:grpSp>
      <p:sp>
        <p:nvSpPr>
          <p:cNvPr id="22" name="TextBox 21">
            <a:extLst>
              <a:ext uri="{FF2B5EF4-FFF2-40B4-BE49-F238E27FC236}">
                <a16:creationId xmlns:a16="http://schemas.microsoft.com/office/drawing/2014/main" id="{204D541B-8AD6-13DB-E816-762CC308B70F}"/>
              </a:ext>
            </a:extLst>
          </p:cNvPr>
          <p:cNvSpPr txBox="1"/>
          <p:nvPr/>
        </p:nvSpPr>
        <p:spPr>
          <a:xfrm>
            <a:off x="4972048" y="2107551"/>
            <a:ext cx="4284950" cy="2631490"/>
          </a:xfrm>
          <a:prstGeom prst="rect">
            <a:avLst/>
          </a:prstGeom>
          <a:noFill/>
        </p:spPr>
        <p:txBody>
          <a:bodyPr wrap="square" rtlCol="0">
            <a:spAutoFit/>
          </a:bodyPr>
          <a:lstStyle/>
          <a:p>
            <a:r>
              <a:rPr lang="en-US" sz="2000" b="1" dirty="0">
                <a:cs typeface="Arial" pitchFamily="34" charset="0"/>
              </a:rPr>
              <a:t>The “Grouping of Qualified Units”:</a:t>
            </a:r>
            <a:endParaRPr lang="en-US" sz="2000" b="1" dirty="0">
              <a:solidFill>
                <a:srgbClr val="00B0F0"/>
              </a:solidFill>
              <a:cs typeface="Arial" pitchFamily="34" charset="0"/>
            </a:endParaRPr>
          </a:p>
          <a:p>
            <a:pPr marL="342900" indent="-342900">
              <a:spcBef>
                <a:spcPts val="600"/>
              </a:spcBef>
              <a:buFont typeface="Arial" panose="020B0604020202020204" pitchFamily="34" charset="0"/>
              <a:buChar char="•"/>
            </a:pPr>
            <a:r>
              <a:rPr lang="en-US" sz="2000" dirty="0">
                <a:effectLst/>
                <a:cs typeface="Arial" pitchFamily="34" charset="0"/>
              </a:rPr>
              <a:t>Can only include units that are </a:t>
            </a:r>
            <a:r>
              <a:rPr lang="en-US" sz="2000" dirty="0">
                <a:cs typeface="Arial" pitchFamily="34" charset="0"/>
              </a:rPr>
              <a:t>low-income units </a:t>
            </a:r>
          </a:p>
          <a:p>
            <a:pPr marL="800100" lvl="1" indent="-342900">
              <a:buFont typeface="Arial" panose="020B0604020202020204" pitchFamily="34" charset="0"/>
              <a:buChar char="•"/>
            </a:pPr>
            <a:r>
              <a:rPr lang="en-US" sz="2000" dirty="0">
                <a:cs typeface="Arial" pitchFamily="34" charset="0"/>
              </a:rPr>
              <a:t>Rent restricted</a:t>
            </a:r>
          </a:p>
          <a:p>
            <a:pPr marL="800100" lvl="1" indent="-342900">
              <a:buFont typeface="Arial" panose="020B0604020202020204" pitchFamily="34" charset="0"/>
              <a:buChar char="•"/>
            </a:pPr>
            <a:r>
              <a:rPr lang="en-US" sz="2000" dirty="0">
                <a:cs typeface="Arial" pitchFamily="34" charset="0"/>
              </a:rPr>
              <a:t>Income restricted, and</a:t>
            </a:r>
          </a:p>
          <a:p>
            <a:pPr marL="800100" lvl="1" indent="-342900">
              <a:buFont typeface="Arial" panose="020B0604020202020204" pitchFamily="34" charset="0"/>
              <a:buChar char="•"/>
            </a:pPr>
            <a:r>
              <a:rPr lang="en-US" sz="2000" dirty="0">
                <a:cs typeface="Arial" pitchFamily="34" charset="0"/>
              </a:rPr>
              <a:t>Suitable for occupancy</a:t>
            </a:r>
          </a:p>
          <a:p>
            <a:pPr marL="342900" indent="-342900">
              <a:buFont typeface="Arial" panose="020B0604020202020204" pitchFamily="34" charset="0"/>
              <a:buChar char="•"/>
            </a:pPr>
            <a:r>
              <a:rPr lang="en-US" sz="2000" dirty="0">
                <a:cs typeface="Arial" pitchFamily="34" charset="0"/>
              </a:rPr>
              <a:t>Those units’ imputed incomes must average 60% or less</a:t>
            </a:r>
            <a:endParaRPr lang="en-US" sz="2000" b="1" dirty="0">
              <a:solidFill>
                <a:srgbClr val="00B0F0"/>
              </a:solidFill>
              <a:effectLst/>
              <a:cs typeface="Arial" pitchFamily="34" charset="0"/>
            </a:endParaRPr>
          </a:p>
        </p:txBody>
      </p:sp>
      <p:sp>
        <p:nvSpPr>
          <p:cNvPr id="25" name="TextBox 24">
            <a:extLst>
              <a:ext uri="{FF2B5EF4-FFF2-40B4-BE49-F238E27FC236}">
                <a16:creationId xmlns:a16="http://schemas.microsoft.com/office/drawing/2014/main" id="{D939BF90-2928-5780-1E5D-32F89964E382}"/>
              </a:ext>
            </a:extLst>
          </p:cNvPr>
          <p:cNvSpPr txBox="1"/>
          <p:nvPr/>
        </p:nvSpPr>
        <p:spPr>
          <a:xfrm>
            <a:off x="579223" y="2107551"/>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26" name="Group 23">
            <a:extLst>
              <a:ext uri="{FF2B5EF4-FFF2-40B4-BE49-F238E27FC236}">
                <a16:creationId xmlns:a16="http://schemas.microsoft.com/office/drawing/2014/main" id="{D48295A1-168E-7E2B-D85A-B8502B1B6AFE}"/>
              </a:ext>
            </a:extLst>
          </p:cNvPr>
          <p:cNvGrpSpPr>
            <a:grpSpLocks/>
          </p:cNvGrpSpPr>
          <p:nvPr/>
        </p:nvGrpSpPr>
        <p:grpSpPr bwMode="auto">
          <a:xfrm>
            <a:off x="585056" y="2142532"/>
            <a:ext cx="1004494" cy="246518"/>
            <a:chOff x="808" y="2880"/>
            <a:chExt cx="1632" cy="1152"/>
          </a:xfrm>
        </p:grpSpPr>
        <p:sp>
          <p:nvSpPr>
            <p:cNvPr id="27" name="Freeform 24">
              <a:extLst>
                <a:ext uri="{FF2B5EF4-FFF2-40B4-BE49-F238E27FC236}">
                  <a16:creationId xmlns:a16="http://schemas.microsoft.com/office/drawing/2014/main" id="{C7202F7D-B26A-E024-D743-732020E65BBE}"/>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28" name="Freeform 25">
              <a:extLst>
                <a:ext uri="{FF2B5EF4-FFF2-40B4-BE49-F238E27FC236}">
                  <a16:creationId xmlns:a16="http://schemas.microsoft.com/office/drawing/2014/main" id="{F0DCF947-F53F-7A2F-9479-D29EE18FD86B}"/>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sp>
        <p:nvSpPr>
          <p:cNvPr id="30" name="TextBox 29">
            <a:extLst>
              <a:ext uri="{FF2B5EF4-FFF2-40B4-BE49-F238E27FC236}">
                <a16:creationId xmlns:a16="http://schemas.microsoft.com/office/drawing/2014/main" id="{946ED394-9765-9148-43DB-4DA08CC09B6A}"/>
              </a:ext>
            </a:extLst>
          </p:cNvPr>
          <p:cNvSpPr txBox="1"/>
          <p:nvPr/>
        </p:nvSpPr>
        <p:spPr>
          <a:xfrm>
            <a:off x="537941" y="1119294"/>
            <a:ext cx="2155142" cy="338554"/>
          </a:xfrm>
          <a:prstGeom prst="rect">
            <a:avLst/>
          </a:prstGeom>
          <a:noFill/>
        </p:spPr>
        <p:txBody>
          <a:bodyPr wrap="none" rtlCol="0">
            <a:spAutoFit/>
          </a:bodyPr>
          <a:lstStyle/>
          <a:p>
            <a:pPr algn="ctr"/>
            <a:r>
              <a:rPr lang="en-US" sz="1600" dirty="0">
                <a:solidFill>
                  <a:schemeClr val="tx1">
                    <a:lumMod val="75000"/>
                    <a:lumOff val="25000"/>
                  </a:schemeClr>
                </a:solidFill>
              </a:rPr>
              <a:t>Single-Building Project</a:t>
            </a:r>
          </a:p>
        </p:txBody>
      </p:sp>
      <p:sp>
        <p:nvSpPr>
          <p:cNvPr id="31" name="Rectangle 30">
            <a:extLst>
              <a:ext uri="{FF2B5EF4-FFF2-40B4-BE49-F238E27FC236}">
                <a16:creationId xmlns:a16="http://schemas.microsoft.com/office/drawing/2014/main" id="{1F54C8B9-2BB4-FB14-07F9-3E529DEC1E5A}"/>
              </a:ext>
            </a:extLst>
          </p:cNvPr>
          <p:cNvSpPr/>
          <p:nvPr/>
        </p:nvSpPr>
        <p:spPr>
          <a:xfrm>
            <a:off x="1606163" y="2109127"/>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Rectangle 447">
            <a:extLst>
              <a:ext uri="{FF2B5EF4-FFF2-40B4-BE49-F238E27FC236}">
                <a16:creationId xmlns:a16="http://schemas.microsoft.com/office/drawing/2014/main" id="{F14A1CA3-C517-02DA-45D7-7BCC7796130A}"/>
              </a:ext>
            </a:extLst>
          </p:cNvPr>
          <p:cNvSpPr/>
          <p:nvPr/>
        </p:nvSpPr>
        <p:spPr>
          <a:xfrm>
            <a:off x="579222" y="2417738"/>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Rectangle 448">
            <a:extLst>
              <a:ext uri="{FF2B5EF4-FFF2-40B4-BE49-F238E27FC236}">
                <a16:creationId xmlns:a16="http://schemas.microsoft.com/office/drawing/2014/main" id="{5AA9C097-86E2-B59A-0CAB-A16E328AFA87}"/>
              </a:ext>
            </a:extLst>
          </p:cNvPr>
          <p:cNvSpPr/>
          <p:nvPr/>
        </p:nvSpPr>
        <p:spPr>
          <a:xfrm>
            <a:off x="1606163" y="2417737"/>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0" name="Group 449">
            <a:extLst>
              <a:ext uri="{FF2B5EF4-FFF2-40B4-BE49-F238E27FC236}">
                <a16:creationId xmlns:a16="http://schemas.microsoft.com/office/drawing/2014/main" id="{81F9DB4F-A139-0227-0B7F-E0EFF3C0B2F5}"/>
              </a:ext>
            </a:extLst>
          </p:cNvPr>
          <p:cNvGrpSpPr/>
          <p:nvPr/>
        </p:nvGrpSpPr>
        <p:grpSpPr>
          <a:xfrm>
            <a:off x="579222" y="2726347"/>
            <a:ext cx="2057401" cy="308610"/>
            <a:chOff x="2475871" y="2325708"/>
            <a:chExt cx="1452963" cy="518864"/>
          </a:xfrm>
        </p:grpSpPr>
        <p:sp>
          <p:nvSpPr>
            <p:cNvPr id="451" name="Rectangle 450">
              <a:extLst>
                <a:ext uri="{FF2B5EF4-FFF2-40B4-BE49-F238E27FC236}">
                  <a16:creationId xmlns:a16="http://schemas.microsoft.com/office/drawing/2014/main" id="{270E666B-C3A2-3761-3B3E-76F35EA46907}"/>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 name="Rectangle 451">
              <a:extLst>
                <a:ext uri="{FF2B5EF4-FFF2-40B4-BE49-F238E27FC236}">
                  <a16:creationId xmlns:a16="http://schemas.microsoft.com/office/drawing/2014/main" id="{80CF490A-1562-C4C7-EB9F-DA97D069864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3" name="Group 452">
            <a:extLst>
              <a:ext uri="{FF2B5EF4-FFF2-40B4-BE49-F238E27FC236}">
                <a16:creationId xmlns:a16="http://schemas.microsoft.com/office/drawing/2014/main" id="{00A36859-C342-E6A2-D389-C705BE7494A7}"/>
              </a:ext>
            </a:extLst>
          </p:cNvPr>
          <p:cNvGrpSpPr/>
          <p:nvPr/>
        </p:nvGrpSpPr>
        <p:grpSpPr>
          <a:xfrm>
            <a:off x="579222" y="3034957"/>
            <a:ext cx="2057401" cy="308610"/>
            <a:chOff x="2475871" y="2325708"/>
            <a:chExt cx="1452963" cy="518864"/>
          </a:xfrm>
        </p:grpSpPr>
        <p:sp>
          <p:nvSpPr>
            <p:cNvPr id="454" name="Rectangle 453">
              <a:extLst>
                <a:ext uri="{FF2B5EF4-FFF2-40B4-BE49-F238E27FC236}">
                  <a16:creationId xmlns:a16="http://schemas.microsoft.com/office/drawing/2014/main" id="{866301BF-4E9C-FA97-75D9-9F58D172D710}"/>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Rectangle 454">
              <a:extLst>
                <a:ext uri="{FF2B5EF4-FFF2-40B4-BE49-F238E27FC236}">
                  <a16:creationId xmlns:a16="http://schemas.microsoft.com/office/drawing/2014/main" id="{FFBE0546-D1EA-321C-E31A-D958AE9C454A}"/>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 name="Group 455">
            <a:extLst>
              <a:ext uri="{FF2B5EF4-FFF2-40B4-BE49-F238E27FC236}">
                <a16:creationId xmlns:a16="http://schemas.microsoft.com/office/drawing/2014/main" id="{661E4AF2-0EAC-A06C-3150-459F0F1F3DB6}"/>
              </a:ext>
            </a:extLst>
          </p:cNvPr>
          <p:cNvGrpSpPr/>
          <p:nvPr/>
        </p:nvGrpSpPr>
        <p:grpSpPr>
          <a:xfrm>
            <a:off x="579222" y="3343566"/>
            <a:ext cx="2057401" cy="308610"/>
            <a:chOff x="2475871" y="2325708"/>
            <a:chExt cx="1452963" cy="518864"/>
          </a:xfrm>
        </p:grpSpPr>
        <p:sp>
          <p:nvSpPr>
            <p:cNvPr id="457" name="Rectangle 456">
              <a:extLst>
                <a:ext uri="{FF2B5EF4-FFF2-40B4-BE49-F238E27FC236}">
                  <a16:creationId xmlns:a16="http://schemas.microsoft.com/office/drawing/2014/main" id="{6F5D7DA5-0634-FD09-6616-D7FA48CCC2E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Rectangle 457">
              <a:extLst>
                <a:ext uri="{FF2B5EF4-FFF2-40B4-BE49-F238E27FC236}">
                  <a16:creationId xmlns:a16="http://schemas.microsoft.com/office/drawing/2014/main" id="{42334F3B-1777-66E2-FBAE-E7C0FE7F86FB}"/>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9" name="Trapezoid 458">
            <a:extLst>
              <a:ext uri="{FF2B5EF4-FFF2-40B4-BE49-F238E27FC236}">
                <a16:creationId xmlns:a16="http://schemas.microsoft.com/office/drawing/2014/main" id="{9719C58F-24F5-4F0E-13EF-254ADF85D9C2}"/>
              </a:ext>
            </a:extLst>
          </p:cNvPr>
          <p:cNvSpPr/>
          <p:nvPr/>
        </p:nvSpPr>
        <p:spPr>
          <a:xfrm>
            <a:off x="463975" y="1467041"/>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460" name="TextBox 459">
            <a:extLst>
              <a:ext uri="{FF2B5EF4-FFF2-40B4-BE49-F238E27FC236}">
                <a16:creationId xmlns:a16="http://schemas.microsoft.com/office/drawing/2014/main" id="{12355FE4-D73F-B513-1AC5-A5DD8D081FFA}"/>
              </a:ext>
            </a:extLst>
          </p:cNvPr>
          <p:cNvSpPr txBox="1"/>
          <p:nvPr/>
        </p:nvSpPr>
        <p:spPr>
          <a:xfrm>
            <a:off x="579223" y="333522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61" name="TextBox 460">
            <a:extLst>
              <a:ext uri="{FF2B5EF4-FFF2-40B4-BE49-F238E27FC236}">
                <a16:creationId xmlns:a16="http://schemas.microsoft.com/office/drawing/2014/main" id="{E7E534D0-8B15-17C6-C48E-2093617B208D}"/>
              </a:ext>
            </a:extLst>
          </p:cNvPr>
          <p:cNvSpPr txBox="1"/>
          <p:nvPr/>
        </p:nvSpPr>
        <p:spPr>
          <a:xfrm>
            <a:off x="1602678" y="333522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62" name="TextBox 461">
            <a:extLst>
              <a:ext uri="{FF2B5EF4-FFF2-40B4-BE49-F238E27FC236}">
                <a16:creationId xmlns:a16="http://schemas.microsoft.com/office/drawing/2014/main" id="{5C123507-BCEC-D2E9-9133-52272D647E2C}"/>
              </a:ext>
            </a:extLst>
          </p:cNvPr>
          <p:cNvSpPr txBox="1"/>
          <p:nvPr/>
        </p:nvSpPr>
        <p:spPr>
          <a:xfrm>
            <a:off x="1602678" y="24144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63" name="TextBox 462">
            <a:extLst>
              <a:ext uri="{FF2B5EF4-FFF2-40B4-BE49-F238E27FC236}">
                <a16:creationId xmlns:a16="http://schemas.microsoft.com/office/drawing/2014/main" id="{EF542A61-C88A-596A-5FE7-CFAB47DEC772}"/>
              </a:ext>
            </a:extLst>
          </p:cNvPr>
          <p:cNvSpPr txBox="1"/>
          <p:nvPr/>
        </p:nvSpPr>
        <p:spPr>
          <a:xfrm>
            <a:off x="1602678" y="272139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64" name="TextBox 463">
            <a:extLst>
              <a:ext uri="{FF2B5EF4-FFF2-40B4-BE49-F238E27FC236}">
                <a16:creationId xmlns:a16="http://schemas.microsoft.com/office/drawing/2014/main" id="{692B29B5-942C-39C0-FB12-B349E06A54A7}"/>
              </a:ext>
            </a:extLst>
          </p:cNvPr>
          <p:cNvSpPr txBox="1"/>
          <p:nvPr/>
        </p:nvSpPr>
        <p:spPr>
          <a:xfrm>
            <a:off x="1602678" y="302830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65" name="TextBox 464">
            <a:extLst>
              <a:ext uri="{FF2B5EF4-FFF2-40B4-BE49-F238E27FC236}">
                <a16:creationId xmlns:a16="http://schemas.microsoft.com/office/drawing/2014/main" id="{BDC1CA70-8C1C-E2BF-BA2C-25D20EAD8827}"/>
              </a:ext>
            </a:extLst>
          </p:cNvPr>
          <p:cNvSpPr txBox="1"/>
          <p:nvPr/>
        </p:nvSpPr>
        <p:spPr>
          <a:xfrm>
            <a:off x="579223" y="24144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66" name="TextBox 465">
            <a:extLst>
              <a:ext uri="{FF2B5EF4-FFF2-40B4-BE49-F238E27FC236}">
                <a16:creationId xmlns:a16="http://schemas.microsoft.com/office/drawing/2014/main" id="{59AEC418-9309-594B-BD3C-AFFB100B7402}"/>
              </a:ext>
            </a:extLst>
          </p:cNvPr>
          <p:cNvSpPr txBox="1"/>
          <p:nvPr/>
        </p:nvSpPr>
        <p:spPr>
          <a:xfrm>
            <a:off x="579223" y="272139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67" name="TextBox 466">
            <a:extLst>
              <a:ext uri="{FF2B5EF4-FFF2-40B4-BE49-F238E27FC236}">
                <a16:creationId xmlns:a16="http://schemas.microsoft.com/office/drawing/2014/main" id="{1F2EDC91-C786-6CD6-0CC8-3A48F7ECD619}"/>
              </a:ext>
            </a:extLst>
          </p:cNvPr>
          <p:cNvSpPr txBox="1"/>
          <p:nvPr/>
        </p:nvSpPr>
        <p:spPr>
          <a:xfrm>
            <a:off x="579223" y="302830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68" name="TextBox 467">
            <a:extLst>
              <a:ext uri="{FF2B5EF4-FFF2-40B4-BE49-F238E27FC236}">
                <a16:creationId xmlns:a16="http://schemas.microsoft.com/office/drawing/2014/main" id="{AB91BC98-2910-3E01-37C8-FE71D91DE193}"/>
              </a:ext>
            </a:extLst>
          </p:cNvPr>
          <p:cNvSpPr txBox="1"/>
          <p:nvPr/>
        </p:nvSpPr>
        <p:spPr>
          <a:xfrm>
            <a:off x="485735" y="1550802"/>
            <a:ext cx="2237370" cy="507831"/>
          </a:xfrm>
          <a:prstGeom prst="rect">
            <a:avLst/>
          </a:prstGeom>
          <a:noFill/>
        </p:spPr>
        <p:txBody>
          <a:bodyPr wrap="square" rtlCol="0">
            <a:spAutoFit/>
          </a:bodyPr>
          <a:lstStyle/>
          <a:p>
            <a:pPr algn="ctr"/>
            <a:r>
              <a:rPr lang="en-US" sz="2700" b="1" dirty="0">
                <a:solidFill>
                  <a:srgbClr val="FF6600"/>
                </a:solidFill>
              </a:rPr>
              <a:t>AVG: 61.11%</a:t>
            </a:r>
          </a:p>
        </p:txBody>
      </p:sp>
      <p:sp>
        <p:nvSpPr>
          <p:cNvPr id="470" name="TextBox 469">
            <a:extLst>
              <a:ext uri="{FF2B5EF4-FFF2-40B4-BE49-F238E27FC236}">
                <a16:creationId xmlns:a16="http://schemas.microsoft.com/office/drawing/2014/main" id="{025F5FE1-FF4F-B93D-4885-02C7457B0072}"/>
              </a:ext>
            </a:extLst>
          </p:cNvPr>
          <p:cNvSpPr txBox="1"/>
          <p:nvPr/>
        </p:nvSpPr>
        <p:spPr>
          <a:xfrm>
            <a:off x="1602677" y="2112463"/>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pic>
        <p:nvPicPr>
          <p:cNvPr id="2" name="Picture 1">
            <a:extLst>
              <a:ext uri="{FF2B5EF4-FFF2-40B4-BE49-F238E27FC236}">
                <a16:creationId xmlns:a16="http://schemas.microsoft.com/office/drawing/2014/main" id="{C26D62D0-CEB5-4DFA-84CD-B62D72EFFE77}"/>
              </a:ext>
            </a:extLst>
          </p:cNvPr>
          <p:cNvPicPr>
            <a:picLocks noChangeAspect="1"/>
          </p:cNvPicPr>
          <p:nvPr/>
        </p:nvPicPr>
        <p:blipFill>
          <a:blip r:embed="rId2"/>
          <a:stretch>
            <a:fillRect/>
          </a:stretch>
        </p:blipFill>
        <p:spPr>
          <a:xfrm>
            <a:off x="3002247" y="617114"/>
            <a:ext cx="3809874" cy="1391982"/>
          </a:xfrm>
          <a:prstGeom prst="rect">
            <a:avLst/>
          </a:prstGeom>
          <a:noFill/>
          <a:ln w="0" cap="sq">
            <a:solidFill>
              <a:schemeClr val="bg1">
                <a:lumMod val="65000"/>
              </a:schemeClr>
            </a:solidFill>
            <a:miter lim="800000"/>
          </a:ln>
          <a:effectLst>
            <a:outerShdw blurRad="88900" dist="25400" dir="36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 name="WordArt 2">
            <a:extLst>
              <a:ext uri="{FF2B5EF4-FFF2-40B4-BE49-F238E27FC236}">
                <a16:creationId xmlns:a16="http://schemas.microsoft.com/office/drawing/2014/main" id="{2E754545-5399-4670-DA7A-D6ED05BFF390}"/>
              </a:ext>
            </a:extLst>
          </p:cNvPr>
          <p:cNvSpPr>
            <a:spLocks noChangeArrowheads="1" noChangeShapeType="1" noTextEdit="1"/>
          </p:cNvSpPr>
          <p:nvPr/>
        </p:nvSpPr>
        <p:spPr bwMode="auto">
          <a:xfrm>
            <a:off x="6882953" y="901363"/>
            <a:ext cx="1126885" cy="674918"/>
          </a:xfrm>
          <a:prstGeom prst="rect">
            <a:avLst/>
          </a:prstGeom>
          <a:effectLst>
            <a:glow rad="63500">
              <a:schemeClr val="tx1">
                <a:alpha val="62000"/>
              </a:schemeClr>
            </a:glow>
            <a:outerShdw blurRad="50800" dist="38100" dir="2700000" algn="tl" rotWithShape="0">
              <a:prstClr val="black">
                <a:alpha val="40000"/>
              </a:prstClr>
            </a:outerShdw>
          </a:effectLst>
        </p:spPr>
        <p:txBody>
          <a:bodyPr wrap="none" fromWordArt="1">
            <a:prstTxWarp prst="textPlain">
              <a:avLst>
                <a:gd name="adj" fmla="val 50000"/>
              </a:avLst>
            </a:prstTxWarp>
          </a:bodyPr>
          <a:lstStyle/>
          <a:p>
            <a:pPr algn="ctr" defTabSz="685800" fontAlgn="auto">
              <a:spcBef>
                <a:spcPts val="0"/>
              </a:spcBef>
              <a:spcAft>
                <a:spcPts val="0"/>
              </a:spcAft>
            </a:pPr>
            <a:r>
              <a:rPr lang="en-US" sz="2700" b="1" kern="10" dirty="0">
                <a:ln w="19050">
                  <a:solidFill>
                    <a:srgbClr val="7E9236"/>
                  </a:solidFill>
                  <a:round/>
                  <a:headEnd/>
                  <a:tailEnd/>
                </a:ln>
                <a:solidFill>
                  <a:srgbClr val="9ECC54"/>
                </a:solidFill>
                <a:latin typeface="Times New Roman"/>
                <a:cs typeface="Times New Roman"/>
              </a:rPr>
              <a:t>?</a:t>
            </a:r>
          </a:p>
        </p:txBody>
      </p:sp>
    </p:spTree>
    <p:extLst>
      <p:ext uri="{BB962C8B-B14F-4D97-AF65-F5344CB8AC3E}">
        <p14:creationId xmlns:p14="http://schemas.microsoft.com/office/powerpoint/2010/main" val="135583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Freeform: Shape 240">
            <a:extLst>
              <a:ext uri="{FF2B5EF4-FFF2-40B4-BE49-F238E27FC236}">
                <a16:creationId xmlns:a16="http://schemas.microsoft.com/office/drawing/2014/main" id="{3FB608F1-BAA9-7A52-097A-B2CBE24ADE9F}"/>
              </a:ext>
            </a:extLst>
          </p:cNvPr>
          <p:cNvSpPr/>
          <p:nvPr/>
        </p:nvSpPr>
        <p:spPr>
          <a:xfrm>
            <a:off x="2563471" y="2225841"/>
            <a:ext cx="224333" cy="27301"/>
          </a:xfrm>
          <a:custGeom>
            <a:avLst/>
            <a:gdLst>
              <a:gd name="connsiteX0" fmla="*/ 224333 w 224333"/>
              <a:gd name="connsiteY0" fmla="*/ 27301 h 27301"/>
              <a:gd name="connsiteX1" fmla="*/ 104851 w 224333"/>
              <a:gd name="connsiteY1" fmla="*/ 478 h 27301"/>
              <a:gd name="connsiteX2" fmla="*/ 0 w 224333"/>
              <a:gd name="connsiteY2" fmla="*/ 12670 h 27301"/>
            </a:gdLst>
            <a:ahLst/>
            <a:cxnLst>
              <a:cxn ang="0">
                <a:pos x="connsiteX0" y="connsiteY0"/>
              </a:cxn>
              <a:cxn ang="0">
                <a:pos x="connsiteX1" y="connsiteY1"/>
              </a:cxn>
              <a:cxn ang="0">
                <a:pos x="connsiteX2" y="connsiteY2"/>
              </a:cxn>
            </a:cxnLst>
            <a:rect l="l" t="t" r="r" b="b"/>
            <a:pathLst>
              <a:path w="224333" h="27301">
                <a:moveTo>
                  <a:pt x="224333" y="27301"/>
                </a:moveTo>
                <a:cubicBezTo>
                  <a:pt x="183286" y="15108"/>
                  <a:pt x="142240" y="2916"/>
                  <a:pt x="104851" y="478"/>
                </a:cubicBezTo>
                <a:cubicBezTo>
                  <a:pt x="67462" y="-1960"/>
                  <a:pt x="33731" y="5355"/>
                  <a:pt x="0" y="1267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21" name="TextBox 20">
            <a:extLst>
              <a:ext uri="{FF2B5EF4-FFF2-40B4-BE49-F238E27FC236}">
                <a16:creationId xmlns:a16="http://schemas.microsoft.com/office/drawing/2014/main" id="{EE680894-4814-36C0-EAE8-93BB98412B55}"/>
              </a:ext>
            </a:extLst>
          </p:cNvPr>
          <p:cNvSpPr txBox="1"/>
          <p:nvPr/>
        </p:nvSpPr>
        <p:spPr>
          <a:xfrm>
            <a:off x="537941" y="1119294"/>
            <a:ext cx="2155142" cy="338554"/>
          </a:xfrm>
          <a:prstGeom prst="rect">
            <a:avLst/>
          </a:prstGeom>
          <a:noFill/>
        </p:spPr>
        <p:txBody>
          <a:bodyPr wrap="none" rtlCol="0">
            <a:spAutoFit/>
          </a:bodyPr>
          <a:lstStyle/>
          <a:p>
            <a:pPr algn="ctr"/>
            <a:r>
              <a:rPr lang="en-US" sz="1600" dirty="0">
                <a:solidFill>
                  <a:schemeClr val="tx1">
                    <a:lumMod val="75000"/>
                    <a:lumOff val="25000"/>
                  </a:schemeClr>
                </a:solidFill>
              </a:rPr>
              <a:t>Single-Building Project</a:t>
            </a:r>
          </a:p>
        </p:txBody>
      </p:sp>
      <p:grpSp>
        <p:nvGrpSpPr>
          <p:cNvPr id="126" name="Group 125">
            <a:extLst>
              <a:ext uri="{FF2B5EF4-FFF2-40B4-BE49-F238E27FC236}">
                <a16:creationId xmlns:a16="http://schemas.microsoft.com/office/drawing/2014/main" id="{6AC3084E-EE4A-8DE0-5439-536DB377C1BD}"/>
              </a:ext>
            </a:extLst>
          </p:cNvPr>
          <p:cNvGrpSpPr/>
          <p:nvPr/>
        </p:nvGrpSpPr>
        <p:grpSpPr>
          <a:xfrm>
            <a:off x="463975" y="1467041"/>
            <a:ext cx="2287899" cy="2185135"/>
            <a:chOff x="670710" y="1853195"/>
            <a:chExt cx="2287899" cy="2185135"/>
          </a:xfrm>
        </p:grpSpPr>
        <p:sp>
          <p:nvSpPr>
            <p:cNvPr id="475" name="Rectangle 474">
              <a:extLst>
                <a:ext uri="{FF2B5EF4-FFF2-40B4-BE49-F238E27FC236}">
                  <a16:creationId xmlns:a16="http://schemas.microsoft.com/office/drawing/2014/main" id="{87E17A82-C1C5-039A-5B02-6E0C7C42C8B7}"/>
                </a:ext>
              </a:extLst>
            </p:cNvPr>
            <p:cNvSpPr/>
            <p:nvPr/>
          </p:nvSpPr>
          <p:spPr>
            <a:xfrm>
              <a:off x="785957" y="2495280"/>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Rectangle 500">
              <a:extLst>
                <a:ext uri="{FF2B5EF4-FFF2-40B4-BE49-F238E27FC236}">
                  <a16:creationId xmlns:a16="http://schemas.microsoft.com/office/drawing/2014/main" id="{5C126F76-B93C-A198-DF9E-5250814EFC7F}"/>
                </a:ext>
              </a:extLst>
            </p:cNvPr>
            <p:cNvSpPr/>
            <p:nvPr/>
          </p:nvSpPr>
          <p:spPr>
            <a:xfrm>
              <a:off x="785957" y="2495282"/>
              <a:ext cx="1030460" cy="308609"/>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Rectangle 501">
              <a:extLst>
                <a:ext uri="{FF2B5EF4-FFF2-40B4-BE49-F238E27FC236}">
                  <a16:creationId xmlns:a16="http://schemas.microsoft.com/office/drawing/2014/main" id="{0C11FD19-061F-E9CE-B55E-F0F1CBE01286}"/>
                </a:ext>
              </a:extLst>
            </p:cNvPr>
            <p:cNvSpPr/>
            <p:nvPr/>
          </p:nvSpPr>
          <p:spPr>
            <a:xfrm>
              <a:off x="1812898" y="2495281"/>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TextBox 476">
              <a:extLst>
                <a:ext uri="{FF2B5EF4-FFF2-40B4-BE49-F238E27FC236}">
                  <a16:creationId xmlns:a16="http://schemas.microsoft.com/office/drawing/2014/main" id="{379A44ED-AE67-1F9D-7DA0-A00180CA83EB}"/>
                </a:ext>
              </a:extLst>
            </p:cNvPr>
            <p:cNvSpPr txBox="1"/>
            <p:nvPr/>
          </p:nvSpPr>
          <p:spPr>
            <a:xfrm>
              <a:off x="785958" y="2493705"/>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478" name="Group 477">
              <a:extLst>
                <a:ext uri="{FF2B5EF4-FFF2-40B4-BE49-F238E27FC236}">
                  <a16:creationId xmlns:a16="http://schemas.microsoft.com/office/drawing/2014/main" id="{D00572F0-938C-1485-6785-30DC67614FBA}"/>
                </a:ext>
              </a:extLst>
            </p:cNvPr>
            <p:cNvGrpSpPr/>
            <p:nvPr/>
          </p:nvGrpSpPr>
          <p:grpSpPr>
            <a:xfrm>
              <a:off x="785957" y="2803891"/>
              <a:ext cx="2057401" cy="308610"/>
              <a:chOff x="2475871" y="2325708"/>
              <a:chExt cx="1452963" cy="518864"/>
            </a:xfrm>
          </p:grpSpPr>
          <p:sp>
            <p:nvSpPr>
              <p:cNvPr id="499" name="Rectangle 498">
                <a:extLst>
                  <a:ext uri="{FF2B5EF4-FFF2-40B4-BE49-F238E27FC236}">
                    <a16:creationId xmlns:a16="http://schemas.microsoft.com/office/drawing/2014/main" id="{A5138047-06B0-4C54-9D0E-D7CB92CB3BF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Rectangle 499">
                <a:extLst>
                  <a:ext uri="{FF2B5EF4-FFF2-40B4-BE49-F238E27FC236}">
                    <a16:creationId xmlns:a16="http://schemas.microsoft.com/office/drawing/2014/main" id="{73931B85-C2DF-D0D5-71B1-5299E44A6A8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9" name="Group 478">
              <a:extLst>
                <a:ext uri="{FF2B5EF4-FFF2-40B4-BE49-F238E27FC236}">
                  <a16:creationId xmlns:a16="http://schemas.microsoft.com/office/drawing/2014/main" id="{B4988E0A-92BB-0F13-6A82-EED2C8C6D473}"/>
                </a:ext>
              </a:extLst>
            </p:cNvPr>
            <p:cNvGrpSpPr/>
            <p:nvPr/>
          </p:nvGrpSpPr>
          <p:grpSpPr>
            <a:xfrm>
              <a:off x="785957" y="3112501"/>
              <a:ext cx="2057401" cy="308610"/>
              <a:chOff x="2475871" y="2325708"/>
              <a:chExt cx="1452963" cy="518864"/>
            </a:xfrm>
          </p:grpSpPr>
          <p:sp>
            <p:nvSpPr>
              <p:cNvPr id="497" name="Rectangle 496">
                <a:extLst>
                  <a:ext uri="{FF2B5EF4-FFF2-40B4-BE49-F238E27FC236}">
                    <a16:creationId xmlns:a16="http://schemas.microsoft.com/office/drawing/2014/main" id="{22B1A08F-5A89-C3ED-F079-F56F1939FAC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Rectangle 497">
                <a:extLst>
                  <a:ext uri="{FF2B5EF4-FFF2-40B4-BE49-F238E27FC236}">
                    <a16:creationId xmlns:a16="http://schemas.microsoft.com/office/drawing/2014/main" id="{5251F224-791E-6AD1-6273-85338813A58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0" name="Group 479">
              <a:extLst>
                <a:ext uri="{FF2B5EF4-FFF2-40B4-BE49-F238E27FC236}">
                  <a16:creationId xmlns:a16="http://schemas.microsoft.com/office/drawing/2014/main" id="{0CC70208-7ABC-CC2A-C7FA-F0873397F02A}"/>
                </a:ext>
              </a:extLst>
            </p:cNvPr>
            <p:cNvGrpSpPr/>
            <p:nvPr/>
          </p:nvGrpSpPr>
          <p:grpSpPr>
            <a:xfrm>
              <a:off x="785957" y="3421111"/>
              <a:ext cx="2057401" cy="308610"/>
              <a:chOff x="2475871" y="2325708"/>
              <a:chExt cx="1452963" cy="518864"/>
            </a:xfrm>
          </p:grpSpPr>
          <p:sp>
            <p:nvSpPr>
              <p:cNvPr id="495" name="Rectangle 494">
                <a:extLst>
                  <a:ext uri="{FF2B5EF4-FFF2-40B4-BE49-F238E27FC236}">
                    <a16:creationId xmlns:a16="http://schemas.microsoft.com/office/drawing/2014/main" id="{A438BC92-021F-D4D4-6F18-AD26CAC345D7}"/>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Rectangle 495">
                <a:extLst>
                  <a:ext uri="{FF2B5EF4-FFF2-40B4-BE49-F238E27FC236}">
                    <a16:creationId xmlns:a16="http://schemas.microsoft.com/office/drawing/2014/main" id="{8952EAFD-7753-F2A1-A012-C4A1548DFB6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1" name="Group 480">
              <a:extLst>
                <a:ext uri="{FF2B5EF4-FFF2-40B4-BE49-F238E27FC236}">
                  <a16:creationId xmlns:a16="http://schemas.microsoft.com/office/drawing/2014/main" id="{30A22C6C-F8B6-46B4-04AB-A676FAAD5024}"/>
                </a:ext>
              </a:extLst>
            </p:cNvPr>
            <p:cNvGrpSpPr/>
            <p:nvPr/>
          </p:nvGrpSpPr>
          <p:grpSpPr>
            <a:xfrm>
              <a:off x="785957" y="3729720"/>
              <a:ext cx="2057401" cy="308610"/>
              <a:chOff x="2475871" y="2325708"/>
              <a:chExt cx="1452963" cy="518864"/>
            </a:xfrm>
          </p:grpSpPr>
          <p:sp>
            <p:nvSpPr>
              <p:cNvPr id="493" name="Rectangle 492">
                <a:extLst>
                  <a:ext uri="{FF2B5EF4-FFF2-40B4-BE49-F238E27FC236}">
                    <a16:creationId xmlns:a16="http://schemas.microsoft.com/office/drawing/2014/main" id="{3A58A7C4-BB47-0833-43BA-6D628E796F2F}"/>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a:extLst>
                  <a:ext uri="{FF2B5EF4-FFF2-40B4-BE49-F238E27FC236}">
                    <a16:creationId xmlns:a16="http://schemas.microsoft.com/office/drawing/2014/main" id="{66377C13-1CD8-CDD1-4077-6F14B1BFB642}"/>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2" name="Trapezoid 481">
              <a:extLst>
                <a:ext uri="{FF2B5EF4-FFF2-40B4-BE49-F238E27FC236}">
                  <a16:creationId xmlns:a16="http://schemas.microsoft.com/office/drawing/2014/main" id="{411E1008-1E1F-C2A9-A762-B952612CDE55}"/>
                </a:ext>
              </a:extLst>
            </p:cNvPr>
            <p:cNvSpPr/>
            <p:nvPr/>
          </p:nvSpPr>
          <p:spPr>
            <a:xfrm>
              <a:off x="670710" y="1853195"/>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483" name="TextBox 482">
              <a:extLst>
                <a:ext uri="{FF2B5EF4-FFF2-40B4-BE49-F238E27FC236}">
                  <a16:creationId xmlns:a16="http://schemas.microsoft.com/office/drawing/2014/main" id="{A710278B-EA27-FF99-E00C-9FD65AAEB04B}"/>
                </a:ext>
              </a:extLst>
            </p:cNvPr>
            <p:cNvSpPr txBox="1"/>
            <p:nvPr/>
          </p:nvSpPr>
          <p:spPr>
            <a:xfrm>
              <a:off x="785958" y="3721382"/>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4" name="TextBox 483">
              <a:extLst>
                <a:ext uri="{FF2B5EF4-FFF2-40B4-BE49-F238E27FC236}">
                  <a16:creationId xmlns:a16="http://schemas.microsoft.com/office/drawing/2014/main" id="{17750BA7-D161-4B66-53C9-3FC60A624504}"/>
                </a:ext>
              </a:extLst>
            </p:cNvPr>
            <p:cNvSpPr txBox="1"/>
            <p:nvPr/>
          </p:nvSpPr>
          <p:spPr>
            <a:xfrm>
              <a:off x="1809413" y="3721382"/>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6" name="TextBox 485">
              <a:extLst>
                <a:ext uri="{FF2B5EF4-FFF2-40B4-BE49-F238E27FC236}">
                  <a16:creationId xmlns:a16="http://schemas.microsoft.com/office/drawing/2014/main" id="{44C99298-394B-962A-27CC-789001D605EF}"/>
                </a:ext>
              </a:extLst>
            </p:cNvPr>
            <p:cNvSpPr txBox="1"/>
            <p:nvPr/>
          </p:nvSpPr>
          <p:spPr>
            <a:xfrm>
              <a:off x="1809413" y="2800624"/>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7" name="TextBox 486">
              <a:extLst>
                <a:ext uri="{FF2B5EF4-FFF2-40B4-BE49-F238E27FC236}">
                  <a16:creationId xmlns:a16="http://schemas.microsoft.com/office/drawing/2014/main" id="{57B97043-2D4C-7663-4279-081FA3D61673}"/>
                </a:ext>
              </a:extLst>
            </p:cNvPr>
            <p:cNvSpPr txBox="1"/>
            <p:nvPr/>
          </p:nvSpPr>
          <p:spPr>
            <a:xfrm>
              <a:off x="1809413" y="3107544"/>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8" name="TextBox 487">
              <a:extLst>
                <a:ext uri="{FF2B5EF4-FFF2-40B4-BE49-F238E27FC236}">
                  <a16:creationId xmlns:a16="http://schemas.microsoft.com/office/drawing/2014/main" id="{537CC5D8-6641-9103-97D6-767E344474C7}"/>
                </a:ext>
              </a:extLst>
            </p:cNvPr>
            <p:cNvSpPr txBox="1"/>
            <p:nvPr/>
          </p:nvSpPr>
          <p:spPr>
            <a:xfrm>
              <a:off x="1809413" y="3414463"/>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9" name="TextBox 488">
              <a:extLst>
                <a:ext uri="{FF2B5EF4-FFF2-40B4-BE49-F238E27FC236}">
                  <a16:creationId xmlns:a16="http://schemas.microsoft.com/office/drawing/2014/main" id="{98A4B56E-84B6-F467-9E50-B53649CF7C79}"/>
                </a:ext>
              </a:extLst>
            </p:cNvPr>
            <p:cNvSpPr txBox="1"/>
            <p:nvPr/>
          </p:nvSpPr>
          <p:spPr>
            <a:xfrm>
              <a:off x="785958" y="2800624"/>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0" name="TextBox 489">
              <a:extLst>
                <a:ext uri="{FF2B5EF4-FFF2-40B4-BE49-F238E27FC236}">
                  <a16:creationId xmlns:a16="http://schemas.microsoft.com/office/drawing/2014/main" id="{125F016C-65D7-4B18-2428-1B36916F6A79}"/>
                </a:ext>
              </a:extLst>
            </p:cNvPr>
            <p:cNvSpPr txBox="1"/>
            <p:nvPr/>
          </p:nvSpPr>
          <p:spPr>
            <a:xfrm>
              <a:off x="785958" y="3107544"/>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1" name="TextBox 490">
              <a:extLst>
                <a:ext uri="{FF2B5EF4-FFF2-40B4-BE49-F238E27FC236}">
                  <a16:creationId xmlns:a16="http://schemas.microsoft.com/office/drawing/2014/main" id="{6F316335-4D92-8628-1FB1-8FBD258A41D7}"/>
                </a:ext>
              </a:extLst>
            </p:cNvPr>
            <p:cNvSpPr txBox="1"/>
            <p:nvPr/>
          </p:nvSpPr>
          <p:spPr>
            <a:xfrm>
              <a:off x="785958" y="3414463"/>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2" name="TextBox 491">
              <a:extLst>
                <a:ext uri="{FF2B5EF4-FFF2-40B4-BE49-F238E27FC236}">
                  <a16:creationId xmlns:a16="http://schemas.microsoft.com/office/drawing/2014/main" id="{B0204D09-2EF5-5021-2633-7A8F143C46A3}"/>
                </a:ext>
              </a:extLst>
            </p:cNvPr>
            <p:cNvSpPr txBox="1"/>
            <p:nvPr/>
          </p:nvSpPr>
          <p:spPr>
            <a:xfrm>
              <a:off x="692470" y="1936956"/>
              <a:ext cx="2237370" cy="507831"/>
            </a:xfrm>
            <a:prstGeom prst="rect">
              <a:avLst/>
            </a:prstGeom>
            <a:noFill/>
          </p:spPr>
          <p:txBody>
            <a:bodyPr wrap="square" rtlCol="0">
              <a:spAutoFit/>
            </a:bodyPr>
            <a:lstStyle/>
            <a:p>
              <a:pPr algn="ctr"/>
              <a:r>
                <a:rPr lang="en-US" sz="2700" b="1" dirty="0">
                  <a:solidFill>
                    <a:srgbClr val="FF6600"/>
                  </a:solidFill>
                </a:rPr>
                <a:t>AVG: 61.11%</a:t>
              </a:r>
            </a:p>
          </p:txBody>
        </p:sp>
        <p:grpSp>
          <p:nvGrpSpPr>
            <p:cNvPr id="472" name="Group 23">
              <a:extLst>
                <a:ext uri="{FF2B5EF4-FFF2-40B4-BE49-F238E27FC236}">
                  <a16:creationId xmlns:a16="http://schemas.microsoft.com/office/drawing/2014/main" id="{C880E65F-268B-549D-CD96-A8B32AC1DD4F}"/>
                </a:ext>
              </a:extLst>
            </p:cNvPr>
            <p:cNvGrpSpPr>
              <a:grpSpLocks/>
            </p:cNvGrpSpPr>
            <p:nvPr/>
          </p:nvGrpSpPr>
          <p:grpSpPr bwMode="auto">
            <a:xfrm>
              <a:off x="791791" y="2528686"/>
              <a:ext cx="1004494" cy="246518"/>
              <a:chOff x="808" y="2880"/>
              <a:chExt cx="1632" cy="1152"/>
            </a:xfrm>
          </p:grpSpPr>
          <p:sp>
            <p:nvSpPr>
              <p:cNvPr id="473" name="Freeform 24">
                <a:extLst>
                  <a:ext uri="{FF2B5EF4-FFF2-40B4-BE49-F238E27FC236}">
                    <a16:creationId xmlns:a16="http://schemas.microsoft.com/office/drawing/2014/main" id="{1392CBAB-1CFB-8321-4451-AD76BBD2B0C8}"/>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474" name="Freeform 25">
                <a:extLst>
                  <a:ext uri="{FF2B5EF4-FFF2-40B4-BE49-F238E27FC236}">
                    <a16:creationId xmlns:a16="http://schemas.microsoft.com/office/drawing/2014/main" id="{17AC6781-EA18-CC96-4417-3599FD0A6972}"/>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gr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Building Applicable Fraction</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423186" y="324131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95" name="Group 94">
            <a:extLst>
              <a:ext uri="{FF2B5EF4-FFF2-40B4-BE49-F238E27FC236}">
                <a16:creationId xmlns:a16="http://schemas.microsoft.com/office/drawing/2014/main" id="{809A80C5-C77E-5AE9-07F5-F7CC65BCBCAD}"/>
              </a:ext>
            </a:extLst>
          </p:cNvPr>
          <p:cNvGrpSpPr/>
          <p:nvPr/>
        </p:nvGrpSpPr>
        <p:grpSpPr>
          <a:xfrm>
            <a:off x="-2423187" y="3551505"/>
            <a:ext cx="2057401" cy="308610"/>
            <a:chOff x="2475871" y="2325708"/>
            <a:chExt cx="1452963" cy="518864"/>
          </a:xfrm>
        </p:grpSpPr>
        <p:sp>
          <p:nvSpPr>
            <p:cNvPr id="117" name="Rectangle 116">
              <a:extLst>
                <a:ext uri="{FF2B5EF4-FFF2-40B4-BE49-F238E27FC236}">
                  <a16:creationId xmlns:a16="http://schemas.microsoft.com/office/drawing/2014/main" id="{09776571-277A-C6FF-92B9-3E14DCE2C49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DF526A7A-9963-06F8-7F71-D6B1F90C6CD0}"/>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617190" y="323560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1399731"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3" name="TextBox 2">
            <a:extLst>
              <a:ext uri="{FF2B5EF4-FFF2-40B4-BE49-F238E27FC236}">
                <a16:creationId xmlns:a16="http://schemas.microsoft.com/office/drawing/2014/main" id="{8904DF18-1E41-D2D9-34D7-1A6768448F70}"/>
              </a:ext>
            </a:extLst>
          </p:cNvPr>
          <p:cNvSpPr txBox="1"/>
          <p:nvPr/>
        </p:nvSpPr>
        <p:spPr>
          <a:xfrm>
            <a:off x="1602677" y="2112463"/>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nvGrpSpPr>
          <p:cNvPr id="161" name="Group 160">
            <a:extLst>
              <a:ext uri="{FF2B5EF4-FFF2-40B4-BE49-F238E27FC236}">
                <a16:creationId xmlns:a16="http://schemas.microsoft.com/office/drawing/2014/main" id="{0797EB33-12D9-0DC1-5F8B-E14A340D8A10}"/>
              </a:ext>
            </a:extLst>
          </p:cNvPr>
          <p:cNvGrpSpPr/>
          <p:nvPr/>
        </p:nvGrpSpPr>
        <p:grpSpPr>
          <a:xfrm>
            <a:off x="463975" y="1467041"/>
            <a:ext cx="2287899" cy="2185135"/>
            <a:chOff x="3454584" y="2026292"/>
            <a:chExt cx="2287899" cy="2185135"/>
          </a:xfrm>
        </p:grpSpPr>
        <p:sp>
          <p:nvSpPr>
            <p:cNvPr id="128" name="Rectangle 127">
              <a:extLst>
                <a:ext uri="{FF2B5EF4-FFF2-40B4-BE49-F238E27FC236}">
                  <a16:creationId xmlns:a16="http://schemas.microsoft.com/office/drawing/2014/main" id="{2965382B-9162-C9EA-4E3D-4458BD66074F}"/>
                </a:ext>
              </a:extLst>
            </p:cNvPr>
            <p:cNvSpPr/>
            <p:nvPr/>
          </p:nvSpPr>
          <p:spPr>
            <a:xfrm>
              <a:off x="3569831" y="2668377"/>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6E9C52D9-4F43-1D27-3F39-7EA0F8ACA125}"/>
                </a:ext>
              </a:extLst>
            </p:cNvPr>
            <p:cNvSpPr/>
            <p:nvPr/>
          </p:nvSpPr>
          <p:spPr>
            <a:xfrm>
              <a:off x="3569831" y="2668379"/>
              <a:ext cx="1030460" cy="308609"/>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8DDDD007-9249-4464-FC72-9F7AB6E9A831}"/>
                </a:ext>
              </a:extLst>
            </p:cNvPr>
            <p:cNvSpPr/>
            <p:nvPr/>
          </p:nvSpPr>
          <p:spPr>
            <a:xfrm>
              <a:off x="4596772" y="2668378"/>
              <a:ext cx="1030460" cy="308609"/>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880981F5-BAFD-7DB5-1A1D-BC286F946DF3}"/>
                </a:ext>
              </a:extLst>
            </p:cNvPr>
            <p:cNvSpPr txBox="1"/>
            <p:nvPr/>
          </p:nvSpPr>
          <p:spPr>
            <a:xfrm>
              <a:off x="3569832" y="2666802"/>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134" name="Group 133">
              <a:extLst>
                <a:ext uri="{FF2B5EF4-FFF2-40B4-BE49-F238E27FC236}">
                  <a16:creationId xmlns:a16="http://schemas.microsoft.com/office/drawing/2014/main" id="{E2459E07-448C-DAF0-2E07-9D9AB052949F}"/>
                </a:ext>
              </a:extLst>
            </p:cNvPr>
            <p:cNvGrpSpPr/>
            <p:nvPr/>
          </p:nvGrpSpPr>
          <p:grpSpPr>
            <a:xfrm>
              <a:off x="3569831" y="2976988"/>
              <a:ext cx="2057401" cy="308610"/>
              <a:chOff x="2475871" y="2325708"/>
              <a:chExt cx="1452963" cy="518864"/>
            </a:xfrm>
          </p:grpSpPr>
          <p:sp>
            <p:nvSpPr>
              <p:cNvPr id="159" name="Rectangle 158">
                <a:extLst>
                  <a:ext uri="{FF2B5EF4-FFF2-40B4-BE49-F238E27FC236}">
                    <a16:creationId xmlns:a16="http://schemas.microsoft.com/office/drawing/2014/main" id="{8448870E-3350-FB4D-568A-72272EE90ED2}"/>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ECD60761-D207-D59E-DC54-72009003846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5" name="Group 134">
              <a:extLst>
                <a:ext uri="{FF2B5EF4-FFF2-40B4-BE49-F238E27FC236}">
                  <a16:creationId xmlns:a16="http://schemas.microsoft.com/office/drawing/2014/main" id="{65701F98-18C1-61D6-1E79-2343827CB89B}"/>
                </a:ext>
              </a:extLst>
            </p:cNvPr>
            <p:cNvGrpSpPr/>
            <p:nvPr/>
          </p:nvGrpSpPr>
          <p:grpSpPr>
            <a:xfrm>
              <a:off x="3569831" y="3285598"/>
              <a:ext cx="2057401" cy="308610"/>
              <a:chOff x="2475871" y="2325708"/>
              <a:chExt cx="1452963" cy="518864"/>
            </a:xfrm>
          </p:grpSpPr>
          <p:sp>
            <p:nvSpPr>
              <p:cNvPr id="157" name="Rectangle 156">
                <a:extLst>
                  <a:ext uri="{FF2B5EF4-FFF2-40B4-BE49-F238E27FC236}">
                    <a16:creationId xmlns:a16="http://schemas.microsoft.com/office/drawing/2014/main" id="{5DDA9A2D-6DC3-AF3C-171F-42BB04E745E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B8B56A47-64D4-1BC4-84AD-3E11979D3D16}"/>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7" name="Group 136">
              <a:extLst>
                <a:ext uri="{FF2B5EF4-FFF2-40B4-BE49-F238E27FC236}">
                  <a16:creationId xmlns:a16="http://schemas.microsoft.com/office/drawing/2014/main" id="{57AAD16B-01C1-EA6F-6DE0-96C9CBB14F08}"/>
                </a:ext>
              </a:extLst>
            </p:cNvPr>
            <p:cNvGrpSpPr/>
            <p:nvPr/>
          </p:nvGrpSpPr>
          <p:grpSpPr>
            <a:xfrm>
              <a:off x="3569831" y="3594208"/>
              <a:ext cx="2057401" cy="308610"/>
              <a:chOff x="2475871" y="2325708"/>
              <a:chExt cx="1452963" cy="518864"/>
            </a:xfrm>
          </p:grpSpPr>
          <p:sp>
            <p:nvSpPr>
              <p:cNvPr id="155" name="Rectangle 154">
                <a:extLst>
                  <a:ext uri="{FF2B5EF4-FFF2-40B4-BE49-F238E27FC236}">
                    <a16:creationId xmlns:a16="http://schemas.microsoft.com/office/drawing/2014/main" id="{982B804F-785B-979B-1064-0BBC8C5F88D6}"/>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130C2CE5-00FB-168D-A931-289C89D24B3E}"/>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37">
              <a:extLst>
                <a:ext uri="{FF2B5EF4-FFF2-40B4-BE49-F238E27FC236}">
                  <a16:creationId xmlns:a16="http://schemas.microsoft.com/office/drawing/2014/main" id="{B0947C10-B59B-057C-AE3D-919357A22A1A}"/>
                </a:ext>
              </a:extLst>
            </p:cNvPr>
            <p:cNvGrpSpPr/>
            <p:nvPr/>
          </p:nvGrpSpPr>
          <p:grpSpPr>
            <a:xfrm>
              <a:off x="3569831" y="3902817"/>
              <a:ext cx="2057401" cy="308610"/>
              <a:chOff x="2475871" y="2325708"/>
              <a:chExt cx="1452963" cy="518864"/>
            </a:xfrm>
          </p:grpSpPr>
          <p:sp>
            <p:nvSpPr>
              <p:cNvPr id="153" name="Rectangle 152">
                <a:extLst>
                  <a:ext uri="{FF2B5EF4-FFF2-40B4-BE49-F238E27FC236}">
                    <a16:creationId xmlns:a16="http://schemas.microsoft.com/office/drawing/2014/main" id="{6E5EBF68-B322-5475-2383-E549CF9DD52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extLst>
                  <a:ext uri="{FF2B5EF4-FFF2-40B4-BE49-F238E27FC236}">
                    <a16:creationId xmlns:a16="http://schemas.microsoft.com/office/drawing/2014/main" id="{E15F7B90-689E-CE07-BD0C-4D8CCE8F20D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rapezoid 138">
              <a:extLst>
                <a:ext uri="{FF2B5EF4-FFF2-40B4-BE49-F238E27FC236}">
                  <a16:creationId xmlns:a16="http://schemas.microsoft.com/office/drawing/2014/main" id="{C0D4B95C-07A3-EB45-D043-BF6509E4FFF6}"/>
                </a:ext>
              </a:extLst>
            </p:cNvPr>
            <p:cNvSpPr/>
            <p:nvPr/>
          </p:nvSpPr>
          <p:spPr>
            <a:xfrm>
              <a:off x="3454584" y="2026292"/>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40" name="TextBox 139">
              <a:extLst>
                <a:ext uri="{FF2B5EF4-FFF2-40B4-BE49-F238E27FC236}">
                  <a16:creationId xmlns:a16="http://schemas.microsoft.com/office/drawing/2014/main" id="{DC5CE2F9-681B-9CA7-E1BE-492D52AC2D16}"/>
                </a:ext>
              </a:extLst>
            </p:cNvPr>
            <p:cNvSpPr txBox="1"/>
            <p:nvPr/>
          </p:nvSpPr>
          <p:spPr>
            <a:xfrm>
              <a:off x="3569832"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1" name="TextBox 140">
              <a:extLst>
                <a:ext uri="{FF2B5EF4-FFF2-40B4-BE49-F238E27FC236}">
                  <a16:creationId xmlns:a16="http://schemas.microsoft.com/office/drawing/2014/main" id="{3763A682-1E58-8E56-555D-692A9052D8B8}"/>
                </a:ext>
              </a:extLst>
            </p:cNvPr>
            <p:cNvSpPr txBox="1"/>
            <p:nvPr/>
          </p:nvSpPr>
          <p:spPr>
            <a:xfrm>
              <a:off x="4593287"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2" name="TextBox 141">
              <a:extLst>
                <a:ext uri="{FF2B5EF4-FFF2-40B4-BE49-F238E27FC236}">
                  <a16:creationId xmlns:a16="http://schemas.microsoft.com/office/drawing/2014/main" id="{8A40ED98-B130-8A0B-EEFA-C82F10532522}"/>
                </a:ext>
              </a:extLst>
            </p:cNvPr>
            <p:cNvSpPr txBox="1"/>
            <p:nvPr/>
          </p:nvSpPr>
          <p:spPr>
            <a:xfrm>
              <a:off x="4593287" y="2675115"/>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43" name="TextBox 142">
              <a:extLst>
                <a:ext uri="{FF2B5EF4-FFF2-40B4-BE49-F238E27FC236}">
                  <a16:creationId xmlns:a16="http://schemas.microsoft.com/office/drawing/2014/main" id="{E9D7FA45-166B-CF10-6B15-03CD79AF05AD}"/>
                </a:ext>
              </a:extLst>
            </p:cNvPr>
            <p:cNvSpPr txBox="1"/>
            <p:nvPr/>
          </p:nvSpPr>
          <p:spPr>
            <a:xfrm>
              <a:off x="4593287"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4" name="TextBox 143">
              <a:extLst>
                <a:ext uri="{FF2B5EF4-FFF2-40B4-BE49-F238E27FC236}">
                  <a16:creationId xmlns:a16="http://schemas.microsoft.com/office/drawing/2014/main" id="{719734D4-C405-15BC-376F-D7D85D3588D1}"/>
                </a:ext>
              </a:extLst>
            </p:cNvPr>
            <p:cNvSpPr txBox="1"/>
            <p:nvPr/>
          </p:nvSpPr>
          <p:spPr>
            <a:xfrm>
              <a:off x="4593287"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5" name="TextBox 144">
              <a:extLst>
                <a:ext uri="{FF2B5EF4-FFF2-40B4-BE49-F238E27FC236}">
                  <a16:creationId xmlns:a16="http://schemas.microsoft.com/office/drawing/2014/main" id="{728F19F6-96AF-85E5-C9FF-0403A7156336}"/>
                </a:ext>
              </a:extLst>
            </p:cNvPr>
            <p:cNvSpPr txBox="1"/>
            <p:nvPr/>
          </p:nvSpPr>
          <p:spPr>
            <a:xfrm>
              <a:off x="4593287"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6" name="TextBox 145">
              <a:extLst>
                <a:ext uri="{FF2B5EF4-FFF2-40B4-BE49-F238E27FC236}">
                  <a16:creationId xmlns:a16="http://schemas.microsoft.com/office/drawing/2014/main" id="{8DAFA299-E617-A547-515C-2BE0454DEDD0}"/>
                </a:ext>
              </a:extLst>
            </p:cNvPr>
            <p:cNvSpPr txBox="1"/>
            <p:nvPr/>
          </p:nvSpPr>
          <p:spPr>
            <a:xfrm>
              <a:off x="3569832"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7" name="TextBox 146">
              <a:extLst>
                <a:ext uri="{FF2B5EF4-FFF2-40B4-BE49-F238E27FC236}">
                  <a16:creationId xmlns:a16="http://schemas.microsoft.com/office/drawing/2014/main" id="{B0C9CC83-B402-3764-0175-C695392BB28C}"/>
                </a:ext>
              </a:extLst>
            </p:cNvPr>
            <p:cNvSpPr txBox="1"/>
            <p:nvPr/>
          </p:nvSpPr>
          <p:spPr>
            <a:xfrm>
              <a:off x="3569832"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8" name="TextBox 147">
              <a:extLst>
                <a:ext uri="{FF2B5EF4-FFF2-40B4-BE49-F238E27FC236}">
                  <a16:creationId xmlns:a16="http://schemas.microsoft.com/office/drawing/2014/main" id="{D641C3CB-A432-D92A-FE41-0EA5866A353E}"/>
                </a:ext>
              </a:extLst>
            </p:cNvPr>
            <p:cNvSpPr txBox="1"/>
            <p:nvPr/>
          </p:nvSpPr>
          <p:spPr>
            <a:xfrm>
              <a:off x="3569832"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9" name="TextBox 148">
              <a:extLst>
                <a:ext uri="{FF2B5EF4-FFF2-40B4-BE49-F238E27FC236}">
                  <a16:creationId xmlns:a16="http://schemas.microsoft.com/office/drawing/2014/main" id="{9070F1EB-035D-EF2F-D32C-E9EA833EA89A}"/>
                </a:ext>
              </a:extLst>
            </p:cNvPr>
            <p:cNvSpPr txBox="1"/>
            <p:nvPr/>
          </p:nvSpPr>
          <p:spPr>
            <a:xfrm>
              <a:off x="3476344" y="2110053"/>
              <a:ext cx="2237370" cy="507831"/>
            </a:xfrm>
            <a:prstGeom prst="rect">
              <a:avLst/>
            </a:prstGeom>
            <a:noFill/>
          </p:spPr>
          <p:txBody>
            <a:bodyPr wrap="square" rtlCol="0">
              <a:spAutoFit/>
            </a:bodyPr>
            <a:lstStyle/>
            <a:p>
              <a:pPr algn="ctr"/>
              <a:r>
                <a:rPr lang="en-US" sz="2700" b="1" dirty="0">
                  <a:solidFill>
                    <a:schemeClr val="bg1"/>
                  </a:solidFill>
                </a:rPr>
                <a:t>AVG: 60%</a:t>
              </a:r>
            </a:p>
          </p:txBody>
        </p:sp>
        <p:grpSp>
          <p:nvGrpSpPr>
            <p:cNvPr id="150" name="Group 23">
              <a:extLst>
                <a:ext uri="{FF2B5EF4-FFF2-40B4-BE49-F238E27FC236}">
                  <a16:creationId xmlns:a16="http://schemas.microsoft.com/office/drawing/2014/main" id="{4FB37180-1FA3-2128-0B20-88AD0E3CC6F7}"/>
                </a:ext>
              </a:extLst>
            </p:cNvPr>
            <p:cNvGrpSpPr>
              <a:grpSpLocks/>
            </p:cNvGrpSpPr>
            <p:nvPr/>
          </p:nvGrpSpPr>
          <p:grpSpPr bwMode="auto">
            <a:xfrm>
              <a:off x="3575665" y="2701783"/>
              <a:ext cx="1004494" cy="246518"/>
              <a:chOff x="808" y="2880"/>
              <a:chExt cx="1632" cy="1152"/>
            </a:xfrm>
          </p:grpSpPr>
          <p:sp>
            <p:nvSpPr>
              <p:cNvPr id="151" name="Freeform 24">
                <a:extLst>
                  <a:ext uri="{FF2B5EF4-FFF2-40B4-BE49-F238E27FC236}">
                    <a16:creationId xmlns:a16="http://schemas.microsoft.com/office/drawing/2014/main" id="{E86B83D7-583E-8171-8C7C-8C03943A24AB}"/>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152" name="Freeform 25">
                <a:extLst>
                  <a:ext uri="{FF2B5EF4-FFF2-40B4-BE49-F238E27FC236}">
                    <a16:creationId xmlns:a16="http://schemas.microsoft.com/office/drawing/2014/main" id="{039526D1-4CAF-1309-82FE-49D2F1A6A226}"/>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gr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grpSp>
        <p:nvGrpSpPr>
          <p:cNvPr id="243" name="Group 242">
            <a:extLst>
              <a:ext uri="{FF2B5EF4-FFF2-40B4-BE49-F238E27FC236}">
                <a16:creationId xmlns:a16="http://schemas.microsoft.com/office/drawing/2014/main" id="{202D4F7E-3918-30FF-E0E3-B4475B22481A}"/>
              </a:ext>
            </a:extLst>
          </p:cNvPr>
          <p:cNvGrpSpPr/>
          <p:nvPr/>
        </p:nvGrpSpPr>
        <p:grpSpPr>
          <a:xfrm>
            <a:off x="2561524" y="2065010"/>
            <a:ext cx="1353030" cy="394810"/>
            <a:chOff x="2850981" y="2169801"/>
            <a:chExt cx="1353030" cy="394810"/>
          </a:xfrm>
        </p:grpSpPr>
        <p:pic>
          <p:nvPicPr>
            <p:cNvPr id="240" name="Picture 239">
              <a:extLst>
                <a:ext uri="{FF2B5EF4-FFF2-40B4-BE49-F238E27FC236}">
                  <a16:creationId xmlns:a16="http://schemas.microsoft.com/office/drawing/2014/main" id="{005F9B1B-B78B-1CCD-013B-5A1A6B2EBB21}"/>
                </a:ext>
              </a:extLst>
            </p:cNvPr>
            <p:cNvPicPr>
              <a:picLocks noChangeAspect="1"/>
            </p:cNvPicPr>
            <p:nvPr/>
          </p:nvPicPr>
          <p:blipFill>
            <a:blip r:embed="rId2"/>
            <a:stretch>
              <a:fillRect/>
            </a:stretch>
          </p:blipFill>
          <p:spPr>
            <a:xfrm>
              <a:off x="2945851" y="2169801"/>
              <a:ext cx="1258160" cy="394810"/>
            </a:xfrm>
            <a:prstGeom prst="rect">
              <a:avLst/>
            </a:prstGeom>
          </p:spPr>
        </p:pic>
        <p:sp>
          <p:nvSpPr>
            <p:cNvPr id="242" name="Freeform: Shape 241">
              <a:extLst>
                <a:ext uri="{FF2B5EF4-FFF2-40B4-BE49-F238E27FC236}">
                  <a16:creationId xmlns:a16="http://schemas.microsoft.com/office/drawing/2014/main" id="{C8A7F85F-ADAB-6726-7B01-531940495B62}"/>
                </a:ext>
              </a:extLst>
            </p:cNvPr>
            <p:cNvSpPr/>
            <p:nvPr/>
          </p:nvSpPr>
          <p:spPr>
            <a:xfrm rot="418773" flipV="1">
              <a:off x="2850981" y="2341736"/>
              <a:ext cx="224333" cy="45719"/>
            </a:xfrm>
            <a:custGeom>
              <a:avLst/>
              <a:gdLst>
                <a:gd name="connsiteX0" fmla="*/ 224333 w 224333"/>
                <a:gd name="connsiteY0" fmla="*/ 27301 h 27301"/>
                <a:gd name="connsiteX1" fmla="*/ 104851 w 224333"/>
                <a:gd name="connsiteY1" fmla="*/ 478 h 27301"/>
                <a:gd name="connsiteX2" fmla="*/ 0 w 224333"/>
                <a:gd name="connsiteY2" fmla="*/ 12670 h 27301"/>
              </a:gdLst>
              <a:ahLst/>
              <a:cxnLst>
                <a:cxn ang="0">
                  <a:pos x="connsiteX0" y="connsiteY0"/>
                </a:cxn>
                <a:cxn ang="0">
                  <a:pos x="connsiteX1" y="connsiteY1"/>
                </a:cxn>
                <a:cxn ang="0">
                  <a:pos x="connsiteX2" y="connsiteY2"/>
                </a:cxn>
              </a:cxnLst>
              <a:rect l="l" t="t" r="r" b="b"/>
              <a:pathLst>
                <a:path w="224333" h="27301">
                  <a:moveTo>
                    <a:pt x="224333" y="27301"/>
                  </a:moveTo>
                  <a:cubicBezTo>
                    <a:pt x="183286" y="15108"/>
                    <a:pt x="142240" y="2916"/>
                    <a:pt x="104851" y="478"/>
                  </a:cubicBezTo>
                  <a:cubicBezTo>
                    <a:pt x="67462" y="-1960"/>
                    <a:pt x="33731" y="5355"/>
                    <a:pt x="0" y="1267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4" name="Rectangle 243">
            <a:extLst>
              <a:ext uri="{FF2B5EF4-FFF2-40B4-BE49-F238E27FC236}">
                <a16:creationId xmlns:a16="http://schemas.microsoft.com/office/drawing/2014/main" id="{69106B53-E2B3-E969-E493-D43F4E1A4597}"/>
              </a:ext>
            </a:extLst>
          </p:cNvPr>
          <p:cNvSpPr/>
          <p:nvPr/>
        </p:nvSpPr>
        <p:spPr>
          <a:xfrm>
            <a:off x="577394" y="2415295"/>
            <a:ext cx="2059229" cy="1237160"/>
          </a:xfrm>
          <a:prstGeom prst="rect">
            <a:avLst/>
          </a:pr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4" name="Group 253">
            <a:extLst>
              <a:ext uri="{FF2B5EF4-FFF2-40B4-BE49-F238E27FC236}">
                <a16:creationId xmlns:a16="http://schemas.microsoft.com/office/drawing/2014/main" id="{6E228B0C-B656-DD69-90E9-7AC17BE428AB}"/>
              </a:ext>
            </a:extLst>
          </p:cNvPr>
          <p:cNvGrpSpPr/>
          <p:nvPr/>
        </p:nvGrpSpPr>
        <p:grpSpPr>
          <a:xfrm>
            <a:off x="3000098" y="3514428"/>
            <a:ext cx="1745901" cy="1137428"/>
            <a:chOff x="3077261" y="3408714"/>
            <a:chExt cx="1745901" cy="1137428"/>
          </a:xfrm>
        </p:grpSpPr>
        <p:sp>
          <p:nvSpPr>
            <p:cNvPr id="255" name="Rounded Rectangle 241">
              <a:extLst>
                <a:ext uri="{FF2B5EF4-FFF2-40B4-BE49-F238E27FC236}">
                  <a16:creationId xmlns:a16="http://schemas.microsoft.com/office/drawing/2014/main" id="{4E8D93C0-8BEE-87B8-2E5D-433A2232C220}"/>
                </a:ext>
              </a:extLst>
            </p:cNvPr>
            <p:cNvSpPr/>
            <p:nvPr/>
          </p:nvSpPr>
          <p:spPr>
            <a:xfrm>
              <a:off x="3077261" y="3408714"/>
              <a:ext cx="1745901" cy="1137428"/>
            </a:xfrm>
            <a:prstGeom prst="roundRect">
              <a:avLst>
                <a:gd name="adj" fmla="val 3462"/>
              </a:avLst>
            </a:prstGeom>
            <a:solidFill>
              <a:schemeClr val="bg1"/>
            </a:solidFill>
            <a:ln w="889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w="24765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TextBox 287">
              <a:extLst>
                <a:ext uri="{FF2B5EF4-FFF2-40B4-BE49-F238E27FC236}">
                  <a16:creationId xmlns:a16="http://schemas.microsoft.com/office/drawing/2014/main" id="{8329A98F-9DBA-85DD-41B0-8AE6D0FEC9CA}"/>
                </a:ext>
              </a:extLst>
            </p:cNvPr>
            <p:cNvSpPr txBox="1"/>
            <p:nvPr/>
          </p:nvSpPr>
          <p:spPr>
            <a:xfrm>
              <a:off x="3180559" y="4063352"/>
              <a:ext cx="620696"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10</a:t>
              </a:r>
            </a:p>
          </p:txBody>
        </p:sp>
        <p:cxnSp>
          <p:nvCxnSpPr>
            <p:cNvPr id="289" name="Straight Connector 288">
              <a:extLst>
                <a:ext uri="{FF2B5EF4-FFF2-40B4-BE49-F238E27FC236}">
                  <a16:creationId xmlns:a16="http://schemas.microsoft.com/office/drawing/2014/main" id="{96350DD8-D94F-C608-9C2B-FF486C7229D8}"/>
                </a:ext>
              </a:extLst>
            </p:cNvPr>
            <p:cNvCxnSpPr/>
            <p:nvPr/>
          </p:nvCxnSpPr>
          <p:spPr>
            <a:xfrm>
              <a:off x="3262307" y="4108966"/>
              <a:ext cx="457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AB254354-47E4-B8B7-053C-9D8389CC586F}"/>
                </a:ext>
              </a:extLst>
            </p:cNvPr>
            <p:cNvSpPr txBox="1"/>
            <p:nvPr/>
          </p:nvSpPr>
          <p:spPr>
            <a:xfrm>
              <a:off x="3719507" y="3924300"/>
              <a:ext cx="304800" cy="369332"/>
            </a:xfrm>
            <a:prstGeom prst="rect">
              <a:avLst/>
            </a:prstGeom>
            <a:noFill/>
          </p:spPr>
          <p:txBody>
            <a:bodyPr wrap="square" rtlCol="0">
              <a:spAutoFit/>
            </a:bodyPr>
            <a:lstStyle/>
            <a:p>
              <a:pPr algn="ctr"/>
              <a:r>
                <a:rPr lang="en-US" dirty="0">
                  <a:latin typeface="Franklin Gothic Medium" panose="020B0603020102020204" pitchFamily="34" charset="0"/>
                  <a:cs typeface="Arial" pitchFamily="34" charset="0"/>
                </a:rPr>
                <a:t>=</a:t>
              </a:r>
              <a:endParaRPr lang="en-US" sz="1400" dirty="0">
                <a:latin typeface="Franklin Gothic Medium" panose="020B0603020102020204" pitchFamily="34" charset="0"/>
                <a:cs typeface="Arial" pitchFamily="34" charset="0"/>
              </a:endParaRPr>
            </a:p>
          </p:txBody>
        </p:sp>
        <p:sp>
          <p:nvSpPr>
            <p:cNvPr id="291" name="TextBox 290">
              <a:extLst>
                <a:ext uri="{FF2B5EF4-FFF2-40B4-BE49-F238E27FC236}">
                  <a16:creationId xmlns:a16="http://schemas.microsoft.com/office/drawing/2014/main" id="{49B4531A-2B87-5516-7051-F442663B25C4}"/>
                </a:ext>
              </a:extLst>
            </p:cNvPr>
            <p:cNvSpPr txBox="1"/>
            <p:nvPr/>
          </p:nvSpPr>
          <p:spPr>
            <a:xfrm>
              <a:off x="3077261" y="3461004"/>
              <a:ext cx="1745901" cy="307777"/>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Applicable Fraction</a:t>
              </a:r>
              <a:endParaRPr lang="en-US" sz="1100" b="1" dirty="0">
                <a:solidFill>
                  <a:schemeClr val="tx1">
                    <a:lumMod val="95000"/>
                    <a:lumOff val="5000"/>
                  </a:schemeClr>
                </a:solidFill>
                <a:latin typeface="Franklin Gothic Medium" panose="020B0603020102020204" pitchFamily="34" charset="0"/>
                <a:cs typeface="Arial" pitchFamily="34" charset="0"/>
              </a:endParaRPr>
            </a:p>
          </p:txBody>
        </p:sp>
        <p:sp>
          <p:nvSpPr>
            <p:cNvPr id="292" name="TextBox 291">
              <a:extLst>
                <a:ext uri="{FF2B5EF4-FFF2-40B4-BE49-F238E27FC236}">
                  <a16:creationId xmlns:a16="http://schemas.microsoft.com/office/drawing/2014/main" id="{91265734-F9B4-09CD-A272-570C1C2A44AF}"/>
                </a:ext>
              </a:extLst>
            </p:cNvPr>
            <p:cNvSpPr txBox="1"/>
            <p:nvPr/>
          </p:nvSpPr>
          <p:spPr>
            <a:xfrm>
              <a:off x="3267399" y="3721345"/>
              <a:ext cx="457200"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8</a:t>
              </a:r>
            </a:p>
          </p:txBody>
        </p:sp>
        <p:sp>
          <p:nvSpPr>
            <p:cNvPr id="293" name="TextBox 292">
              <a:extLst>
                <a:ext uri="{FF2B5EF4-FFF2-40B4-BE49-F238E27FC236}">
                  <a16:creationId xmlns:a16="http://schemas.microsoft.com/office/drawing/2014/main" id="{138C599C-96BF-135D-8539-C01F21B54245}"/>
                </a:ext>
              </a:extLst>
            </p:cNvPr>
            <p:cNvSpPr txBox="1"/>
            <p:nvPr/>
          </p:nvSpPr>
          <p:spPr>
            <a:xfrm>
              <a:off x="3928085" y="3878160"/>
              <a:ext cx="777576" cy="461665"/>
            </a:xfrm>
            <a:prstGeom prst="rect">
              <a:avLst/>
            </a:prstGeom>
            <a:noFill/>
          </p:spPr>
          <p:txBody>
            <a:bodyPr wrap="square" rtlCol="0">
              <a:spAutoFit/>
            </a:bodyPr>
            <a:lstStyle/>
            <a:p>
              <a:r>
                <a:rPr lang="en-US" sz="2400" dirty="0">
                  <a:cs typeface="Arial" pitchFamily="34" charset="0"/>
                </a:rPr>
                <a:t>80%</a:t>
              </a:r>
              <a:endParaRPr lang="en-US" dirty="0">
                <a:latin typeface="Franklin Gothic Medium" panose="020B0603020102020204" pitchFamily="34" charset="0"/>
                <a:cs typeface="Arial" pitchFamily="34" charset="0"/>
              </a:endParaRPr>
            </a:p>
          </p:txBody>
        </p:sp>
      </p:grpSp>
      <p:sp>
        <p:nvSpPr>
          <p:cNvPr id="296" name="TextBox 295">
            <a:extLst>
              <a:ext uri="{FF2B5EF4-FFF2-40B4-BE49-F238E27FC236}">
                <a16:creationId xmlns:a16="http://schemas.microsoft.com/office/drawing/2014/main" id="{0B40C880-6BB7-B8A5-3D95-406D58E0DB14}"/>
              </a:ext>
            </a:extLst>
          </p:cNvPr>
          <p:cNvSpPr txBox="1"/>
          <p:nvPr/>
        </p:nvSpPr>
        <p:spPr>
          <a:xfrm>
            <a:off x="2637932" y="2579357"/>
            <a:ext cx="3098224" cy="289310"/>
          </a:xfrm>
          <a:prstGeom prst="rect">
            <a:avLst/>
          </a:prstGeom>
          <a:noFill/>
        </p:spPr>
        <p:txBody>
          <a:bodyPr wrap="square" rtlCol="0">
            <a:spAutoFit/>
          </a:bodyPr>
          <a:lstStyle/>
          <a:p>
            <a:pPr>
              <a:lnSpc>
                <a:spcPct val="80000"/>
              </a:lnSpc>
            </a:pPr>
            <a:r>
              <a:rPr lang="en-US" sz="1600" b="1" dirty="0">
                <a:solidFill>
                  <a:srgbClr val="00B0F0"/>
                </a:solidFill>
                <a:effectLst/>
                <a:cs typeface="Arial" pitchFamily="34" charset="0"/>
              </a:rPr>
              <a:t>“Grouping of Qualified Units”</a:t>
            </a:r>
            <a:endParaRPr lang="en-US" sz="2000" b="1" dirty="0">
              <a:solidFill>
                <a:srgbClr val="00B0F0"/>
              </a:solidFill>
              <a:effectLst/>
              <a:cs typeface="Arial" pitchFamily="34" charset="0"/>
            </a:endParaRPr>
          </a:p>
        </p:txBody>
      </p:sp>
      <p:sp>
        <p:nvSpPr>
          <p:cNvPr id="297" name="TextBox 296">
            <a:extLst>
              <a:ext uri="{FF2B5EF4-FFF2-40B4-BE49-F238E27FC236}">
                <a16:creationId xmlns:a16="http://schemas.microsoft.com/office/drawing/2014/main" id="{EEA44240-A69C-BF6A-5057-9B4B16B65D6F}"/>
              </a:ext>
            </a:extLst>
          </p:cNvPr>
          <p:cNvSpPr txBox="1"/>
          <p:nvPr/>
        </p:nvSpPr>
        <p:spPr>
          <a:xfrm>
            <a:off x="2988374" y="2806413"/>
            <a:ext cx="1600048" cy="240066"/>
          </a:xfrm>
          <a:prstGeom prst="rect">
            <a:avLst/>
          </a:prstGeom>
          <a:noFill/>
        </p:spPr>
        <p:txBody>
          <a:bodyPr wrap="square" rtlCol="0">
            <a:spAutoFit/>
          </a:bodyPr>
          <a:lstStyle/>
          <a:p>
            <a:pPr algn="ctr">
              <a:lnSpc>
                <a:spcPct val="80000"/>
              </a:lnSpc>
            </a:pPr>
            <a:r>
              <a:rPr lang="en-US" sz="1200" dirty="0">
                <a:solidFill>
                  <a:srgbClr val="00B0F0"/>
                </a:solidFill>
                <a:effectLst/>
                <a:cs typeface="Arial" pitchFamily="34" charset="0"/>
              </a:rPr>
              <a:t>(Avg. ≤ 60% AMGI)</a:t>
            </a:r>
            <a:endParaRPr lang="en-US" sz="1600" dirty="0">
              <a:solidFill>
                <a:srgbClr val="00B0F0"/>
              </a:solidFill>
              <a:effectLst/>
              <a:cs typeface="Arial" pitchFamily="34" charset="0"/>
            </a:endParaRPr>
          </a:p>
        </p:txBody>
      </p:sp>
      <p:sp>
        <p:nvSpPr>
          <p:cNvPr id="2" name="TextBox 1">
            <a:extLst>
              <a:ext uri="{FF2B5EF4-FFF2-40B4-BE49-F238E27FC236}">
                <a16:creationId xmlns:a16="http://schemas.microsoft.com/office/drawing/2014/main" id="{05F3F0D2-F5A4-CAE4-1FF4-F7A725EC4F37}"/>
              </a:ext>
            </a:extLst>
          </p:cNvPr>
          <p:cNvSpPr txBox="1"/>
          <p:nvPr/>
        </p:nvSpPr>
        <p:spPr>
          <a:xfrm>
            <a:off x="4239710" y="646517"/>
            <a:ext cx="4811087" cy="1831271"/>
          </a:xfrm>
          <a:prstGeom prst="rect">
            <a:avLst/>
          </a:prstGeom>
          <a:noFill/>
        </p:spPr>
        <p:txBody>
          <a:bodyPr wrap="square" rtlCol="0">
            <a:spAutoFit/>
          </a:bodyPr>
          <a:lstStyle/>
          <a:p>
            <a:pPr>
              <a:lnSpc>
                <a:spcPct val="90000"/>
              </a:lnSpc>
              <a:spcBef>
                <a:spcPts val="600"/>
              </a:spcBef>
            </a:pPr>
            <a:r>
              <a:rPr lang="en-US" sz="2000" b="1" u="sng" dirty="0">
                <a:cs typeface="Arial" pitchFamily="34" charset="0"/>
              </a:rPr>
              <a:t>Excluded unit</a:t>
            </a:r>
            <a:r>
              <a:rPr lang="en-US" sz="2000" dirty="0">
                <a:cs typeface="Arial" pitchFamily="34" charset="0"/>
              </a:rPr>
              <a:t> – an otherwise qualified unit that is excluded from the “grouping of qualified units” so that the project can average 60% or less.  </a:t>
            </a:r>
          </a:p>
          <a:p>
            <a:pPr>
              <a:lnSpc>
                <a:spcPct val="90000"/>
              </a:lnSpc>
              <a:spcBef>
                <a:spcPts val="600"/>
              </a:spcBef>
            </a:pPr>
            <a:r>
              <a:rPr lang="en-US" sz="2000" dirty="0">
                <a:cs typeface="Arial" pitchFamily="34" charset="0"/>
              </a:rPr>
              <a:t>This unit is also excluded from the applicable fraction.</a:t>
            </a:r>
            <a:endParaRPr lang="en-US" sz="2000" b="1" dirty="0">
              <a:solidFill>
                <a:srgbClr val="00B0F0"/>
              </a:solidFill>
              <a:effectLst/>
              <a:cs typeface="Arial" pitchFamily="34" charset="0"/>
            </a:endParaRPr>
          </a:p>
        </p:txBody>
      </p:sp>
      <p:pic>
        <p:nvPicPr>
          <p:cNvPr id="7" name="Picture 6">
            <a:extLst>
              <a:ext uri="{FF2B5EF4-FFF2-40B4-BE49-F238E27FC236}">
                <a16:creationId xmlns:a16="http://schemas.microsoft.com/office/drawing/2014/main" id="{B0C20F3B-2308-32CB-1BA9-87439011A451}"/>
              </a:ext>
            </a:extLst>
          </p:cNvPr>
          <p:cNvPicPr>
            <a:picLocks noChangeAspect="1"/>
          </p:cNvPicPr>
          <p:nvPr/>
        </p:nvPicPr>
        <p:blipFill>
          <a:blip r:embed="rId3"/>
          <a:stretch>
            <a:fillRect/>
          </a:stretch>
        </p:blipFill>
        <p:spPr>
          <a:xfrm>
            <a:off x="5041337" y="3226443"/>
            <a:ext cx="3809875" cy="1390773"/>
          </a:xfrm>
          <a:prstGeom prst="rect">
            <a:avLst/>
          </a:prstGeom>
          <a:noFill/>
          <a:ln w="0" cap="sq">
            <a:solidFill>
              <a:schemeClr val="bg1">
                <a:lumMod val="65000"/>
              </a:schemeClr>
            </a:solidFill>
            <a:miter lim="800000"/>
          </a:ln>
          <a:effectLst>
            <a:outerShdw blurRad="88900" dist="25400" dir="36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278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4" grpId="0" animBg="1"/>
      <p:bldP spid="296" grpId="0"/>
      <p:bldP spid="29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B56E64-D5BD-BC57-1556-498D01D131FD}"/>
              </a:ext>
            </a:extLst>
          </p:cNvPr>
          <p:cNvGrpSpPr/>
          <p:nvPr/>
        </p:nvGrpSpPr>
        <p:grpSpPr>
          <a:xfrm>
            <a:off x="572218" y="2122753"/>
            <a:ext cx="2057401" cy="311785"/>
            <a:chOff x="2475871" y="2320369"/>
            <a:chExt cx="1452963" cy="524203"/>
          </a:xfrm>
        </p:grpSpPr>
        <p:sp>
          <p:nvSpPr>
            <p:cNvPr id="8" name="Rectangle 7">
              <a:extLst>
                <a:ext uri="{FF2B5EF4-FFF2-40B4-BE49-F238E27FC236}">
                  <a16:creationId xmlns:a16="http://schemas.microsoft.com/office/drawing/2014/main" id="{0BFE4A4E-3F67-F8D8-8ACE-1739BC14515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27B3BCF-5118-5FBB-1378-CBBC4AE7DCA5}"/>
                </a:ext>
              </a:extLst>
            </p:cNvPr>
            <p:cNvSpPr/>
            <p:nvPr/>
          </p:nvSpPr>
          <p:spPr>
            <a:xfrm>
              <a:off x="3201110" y="232036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21" name="TextBox 20">
            <a:extLst>
              <a:ext uri="{FF2B5EF4-FFF2-40B4-BE49-F238E27FC236}">
                <a16:creationId xmlns:a16="http://schemas.microsoft.com/office/drawing/2014/main" id="{EE680894-4814-36C0-EAE8-93BB98412B55}"/>
              </a:ext>
            </a:extLst>
          </p:cNvPr>
          <p:cNvSpPr txBox="1"/>
          <p:nvPr/>
        </p:nvSpPr>
        <p:spPr>
          <a:xfrm>
            <a:off x="537941" y="1119294"/>
            <a:ext cx="2155142" cy="338554"/>
          </a:xfrm>
          <a:prstGeom prst="rect">
            <a:avLst/>
          </a:prstGeom>
          <a:noFill/>
        </p:spPr>
        <p:txBody>
          <a:bodyPr wrap="none" rtlCol="0">
            <a:spAutoFit/>
          </a:bodyPr>
          <a:lstStyle/>
          <a:p>
            <a:pPr algn="ctr"/>
            <a:r>
              <a:rPr lang="en-US" sz="1600" dirty="0">
                <a:solidFill>
                  <a:schemeClr val="tx1">
                    <a:lumMod val="75000"/>
                    <a:lumOff val="25000"/>
                  </a:schemeClr>
                </a:solidFill>
              </a:rPr>
              <a:t>Single-Building Project</a:t>
            </a:r>
          </a:p>
        </p:txBody>
      </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Building Applicable Fraction</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749835" y="2143402"/>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95" name="Group 94">
            <a:extLst>
              <a:ext uri="{FF2B5EF4-FFF2-40B4-BE49-F238E27FC236}">
                <a16:creationId xmlns:a16="http://schemas.microsoft.com/office/drawing/2014/main" id="{809A80C5-C77E-5AE9-07F5-F7CC65BCBCAD}"/>
              </a:ext>
            </a:extLst>
          </p:cNvPr>
          <p:cNvGrpSpPr/>
          <p:nvPr/>
        </p:nvGrpSpPr>
        <p:grpSpPr>
          <a:xfrm>
            <a:off x="-2423187" y="3551505"/>
            <a:ext cx="2057401" cy="308610"/>
            <a:chOff x="2475871" y="2325708"/>
            <a:chExt cx="1452963" cy="518864"/>
          </a:xfrm>
        </p:grpSpPr>
        <p:sp>
          <p:nvSpPr>
            <p:cNvPr id="117" name="Rectangle 116">
              <a:extLst>
                <a:ext uri="{FF2B5EF4-FFF2-40B4-BE49-F238E27FC236}">
                  <a16:creationId xmlns:a16="http://schemas.microsoft.com/office/drawing/2014/main" id="{09776571-277A-C6FF-92B9-3E14DCE2C49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DF526A7A-9963-06F8-7F71-D6B1F90C6CD0}"/>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722894" y="191301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1399731"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129" name="Rectangle 128">
            <a:extLst>
              <a:ext uri="{FF2B5EF4-FFF2-40B4-BE49-F238E27FC236}">
                <a16:creationId xmlns:a16="http://schemas.microsoft.com/office/drawing/2014/main" id="{6E9C52D9-4F43-1D27-3F39-7EA0F8ACA125}"/>
              </a:ext>
            </a:extLst>
          </p:cNvPr>
          <p:cNvSpPr/>
          <p:nvPr/>
        </p:nvSpPr>
        <p:spPr>
          <a:xfrm>
            <a:off x="579222" y="2109128"/>
            <a:ext cx="1030460" cy="308609"/>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880981F5-BAFD-7DB5-1A1D-BC286F946DF3}"/>
              </a:ext>
            </a:extLst>
          </p:cNvPr>
          <p:cNvSpPr txBox="1"/>
          <p:nvPr/>
        </p:nvSpPr>
        <p:spPr>
          <a:xfrm>
            <a:off x="579223" y="2107551"/>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134" name="Group 133">
            <a:extLst>
              <a:ext uri="{FF2B5EF4-FFF2-40B4-BE49-F238E27FC236}">
                <a16:creationId xmlns:a16="http://schemas.microsoft.com/office/drawing/2014/main" id="{E2459E07-448C-DAF0-2E07-9D9AB052949F}"/>
              </a:ext>
            </a:extLst>
          </p:cNvPr>
          <p:cNvGrpSpPr/>
          <p:nvPr/>
        </p:nvGrpSpPr>
        <p:grpSpPr>
          <a:xfrm>
            <a:off x="579222" y="2417737"/>
            <a:ext cx="2057401" cy="308610"/>
            <a:chOff x="2475871" y="2325708"/>
            <a:chExt cx="1452963" cy="518864"/>
          </a:xfrm>
        </p:grpSpPr>
        <p:sp>
          <p:nvSpPr>
            <p:cNvPr id="159" name="Rectangle 158">
              <a:extLst>
                <a:ext uri="{FF2B5EF4-FFF2-40B4-BE49-F238E27FC236}">
                  <a16:creationId xmlns:a16="http://schemas.microsoft.com/office/drawing/2014/main" id="{8448870E-3350-FB4D-568A-72272EE90ED2}"/>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ECD60761-D207-D59E-DC54-72009003846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5" name="Group 134">
            <a:extLst>
              <a:ext uri="{FF2B5EF4-FFF2-40B4-BE49-F238E27FC236}">
                <a16:creationId xmlns:a16="http://schemas.microsoft.com/office/drawing/2014/main" id="{65701F98-18C1-61D6-1E79-2343827CB89B}"/>
              </a:ext>
            </a:extLst>
          </p:cNvPr>
          <p:cNvGrpSpPr/>
          <p:nvPr/>
        </p:nvGrpSpPr>
        <p:grpSpPr>
          <a:xfrm>
            <a:off x="579222" y="2726347"/>
            <a:ext cx="2057401" cy="308610"/>
            <a:chOff x="2475871" y="2325708"/>
            <a:chExt cx="1452963" cy="518864"/>
          </a:xfrm>
        </p:grpSpPr>
        <p:sp>
          <p:nvSpPr>
            <p:cNvPr id="157" name="Rectangle 156">
              <a:extLst>
                <a:ext uri="{FF2B5EF4-FFF2-40B4-BE49-F238E27FC236}">
                  <a16:creationId xmlns:a16="http://schemas.microsoft.com/office/drawing/2014/main" id="{5DDA9A2D-6DC3-AF3C-171F-42BB04E745E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B8B56A47-64D4-1BC4-84AD-3E11979D3D16}"/>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5" name="Rectangle 154">
            <a:extLst>
              <a:ext uri="{FF2B5EF4-FFF2-40B4-BE49-F238E27FC236}">
                <a16:creationId xmlns:a16="http://schemas.microsoft.com/office/drawing/2014/main" id="{982B804F-785B-979B-1064-0BBC8C5F88D6}"/>
              </a:ext>
            </a:extLst>
          </p:cNvPr>
          <p:cNvSpPr/>
          <p:nvPr/>
        </p:nvSpPr>
        <p:spPr>
          <a:xfrm>
            <a:off x="579222" y="3034958"/>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130C2CE5-00FB-168D-A931-289C89D24B3E}"/>
              </a:ext>
            </a:extLst>
          </p:cNvPr>
          <p:cNvSpPr/>
          <p:nvPr/>
        </p:nvSpPr>
        <p:spPr>
          <a:xfrm>
            <a:off x="1606163" y="3034957"/>
            <a:ext cx="1030460" cy="308609"/>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B0947C10-B59B-057C-AE3D-919357A22A1A}"/>
              </a:ext>
            </a:extLst>
          </p:cNvPr>
          <p:cNvGrpSpPr/>
          <p:nvPr/>
        </p:nvGrpSpPr>
        <p:grpSpPr>
          <a:xfrm>
            <a:off x="579222" y="3343566"/>
            <a:ext cx="2057401" cy="308610"/>
            <a:chOff x="2475871" y="2325708"/>
            <a:chExt cx="1452963" cy="518864"/>
          </a:xfrm>
        </p:grpSpPr>
        <p:sp>
          <p:nvSpPr>
            <p:cNvPr id="153" name="Rectangle 152">
              <a:extLst>
                <a:ext uri="{FF2B5EF4-FFF2-40B4-BE49-F238E27FC236}">
                  <a16:creationId xmlns:a16="http://schemas.microsoft.com/office/drawing/2014/main" id="{6E5EBF68-B322-5475-2383-E549CF9DD52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extLst>
                <a:ext uri="{FF2B5EF4-FFF2-40B4-BE49-F238E27FC236}">
                  <a16:creationId xmlns:a16="http://schemas.microsoft.com/office/drawing/2014/main" id="{E15F7B90-689E-CE07-BD0C-4D8CCE8F20D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rapezoid 138">
            <a:extLst>
              <a:ext uri="{FF2B5EF4-FFF2-40B4-BE49-F238E27FC236}">
                <a16:creationId xmlns:a16="http://schemas.microsoft.com/office/drawing/2014/main" id="{C0D4B95C-07A3-EB45-D043-BF6509E4FFF6}"/>
              </a:ext>
            </a:extLst>
          </p:cNvPr>
          <p:cNvSpPr/>
          <p:nvPr/>
        </p:nvSpPr>
        <p:spPr>
          <a:xfrm>
            <a:off x="463975" y="1467041"/>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40" name="TextBox 139">
            <a:extLst>
              <a:ext uri="{FF2B5EF4-FFF2-40B4-BE49-F238E27FC236}">
                <a16:creationId xmlns:a16="http://schemas.microsoft.com/office/drawing/2014/main" id="{DC5CE2F9-681B-9CA7-E1BE-492D52AC2D16}"/>
              </a:ext>
            </a:extLst>
          </p:cNvPr>
          <p:cNvSpPr txBox="1"/>
          <p:nvPr/>
        </p:nvSpPr>
        <p:spPr>
          <a:xfrm>
            <a:off x="579223" y="333522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1" name="TextBox 140">
            <a:extLst>
              <a:ext uri="{FF2B5EF4-FFF2-40B4-BE49-F238E27FC236}">
                <a16:creationId xmlns:a16="http://schemas.microsoft.com/office/drawing/2014/main" id="{3763A682-1E58-8E56-555D-692A9052D8B8}"/>
              </a:ext>
            </a:extLst>
          </p:cNvPr>
          <p:cNvSpPr txBox="1"/>
          <p:nvPr/>
        </p:nvSpPr>
        <p:spPr>
          <a:xfrm>
            <a:off x="1602678" y="333522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3" name="TextBox 142">
            <a:extLst>
              <a:ext uri="{FF2B5EF4-FFF2-40B4-BE49-F238E27FC236}">
                <a16:creationId xmlns:a16="http://schemas.microsoft.com/office/drawing/2014/main" id="{E9D7FA45-166B-CF10-6B15-03CD79AF05AD}"/>
              </a:ext>
            </a:extLst>
          </p:cNvPr>
          <p:cNvSpPr txBox="1"/>
          <p:nvPr/>
        </p:nvSpPr>
        <p:spPr>
          <a:xfrm>
            <a:off x="1597502" y="210727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4" name="TextBox 143">
            <a:extLst>
              <a:ext uri="{FF2B5EF4-FFF2-40B4-BE49-F238E27FC236}">
                <a16:creationId xmlns:a16="http://schemas.microsoft.com/office/drawing/2014/main" id="{719734D4-C405-15BC-376F-D7D85D3588D1}"/>
              </a:ext>
            </a:extLst>
          </p:cNvPr>
          <p:cNvSpPr txBox="1"/>
          <p:nvPr/>
        </p:nvSpPr>
        <p:spPr>
          <a:xfrm>
            <a:off x="1602678" y="272139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5" name="TextBox 144">
            <a:extLst>
              <a:ext uri="{FF2B5EF4-FFF2-40B4-BE49-F238E27FC236}">
                <a16:creationId xmlns:a16="http://schemas.microsoft.com/office/drawing/2014/main" id="{728F19F6-96AF-85E5-C9FF-0403A7156336}"/>
              </a:ext>
            </a:extLst>
          </p:cNvPr>
          <p:cNvSpPr txBox="1"/>
          <p:nvPr/>
        </p:nvSpPr>
        <p:spPr>
          <a:xfrm>
            <a:off x="1602678" y="302830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70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sp>
        <p:nvSpPr>
          <p:cNvPr id="146" name="TextBox 145">
            <a:extLst>
              <a:ext uri="{FF2B5EF4-FFF2-40B4-BE49-F238E27FC236}">
                <a16:creationId xmlns:a16="http://schemas.microsoft.com/office/drawing/2014/main" id="{8DAFA299-E617-A547-515C-2BE0454DEDD0}"/>
              </a:ext>
            </a:extLst>
          </p:cNvPr>
          <p:cNvSpPr txBox="1"/>
          <p:nvPr/>
        </p:nvSpPr>
        <p:spPr>
          <a:xfrm>
            <a:off x="579223" y="24144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7" name="TextBox 146">
            <a:extLst>
              <a:ext uri="{FF2B5EF4-FFF2-40B4-BE49-F238E27FC236}">
                <a16:creationId xmlns:a16="http://schemas.microsoft.com/office/drawing/2014/main" id="{B0C9CC83-B402-3764-0175-C695392BB28C}"/>
              </a:ext>
            </a:extLst>
          </p:cNvPr>
          <p:cNvSpPr txBox="1"/>
          <p:nvPr/>
        </p:nvSpPr>
        <p:spPr>
          <a:xfrm>
            <a:off x="579223" y="272139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8" name="TextBox 147">
            <a:extLst>
              <a:ext uri="{FF2B5EF4-FFF2-40B4-BE49-F238E27FC236}">
                <a16:creationId xmlns:a16="http://schemas.microsoft.com/office/drawing/2014/main" id="{D641C3CB-A432-D92A-FE41-0EA5866A353E}"/>
              </a:ext>
            </a:extLst>
          </p:cNvPr>
          <p:cNvSpPr txBox="1"/>
          <p:nvPr/>
        </p:nvSpPr>
        <p:spPr>
          <a:xfrm>
            <a:off x="579223" y="302830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9" name="TextBox 148">
            <a:extLst>
              <a:ext uri="{FF2B5EF4-FFF2-40B4-BE49-F238E27FC236}">
                <a16:creationId xmlns:a16="http://schemas.microsoft.com/office/drawing/2014/main" id="{9070F1EB-035D-EF2F-D32C-E9EA833EA89A}"/>
              </a:ext>
            </a:extLst>
          </p:cNvPr>
          <p:cNvSpPr txBox="1"/>
          <p:nvPr/>
        </p:nvSpPr>
        <p:spPr>
          <a:xfrm>
            <a:off x="485735" y="1550802"/>
            <a:ext cx="2237370" cy="507831"/>
          </a:xfrm>
          <a:prstGeom prst="rect">
            <a:avLst/>
          </a:prstGeom>
          <a:noFill/>
        </p:spPr>
        <p:txBody>
          <a:bodyPr wrap="square" rtlCol="0">
            <a:spAutoFit/>
          </a:bodyPr>
          <a:lstStyle/>
          <a:p>
            <a:pPr algn="ctr"/>
            <a:r>
              <a:rPr lang="en-US" sz="2700" b="1" dirty="0">
                <a:solidFill>
                  <a:schemeClr val="bg1"/>
                </a:solidFill>
              </a:rPr>
              <a:t>AVG: 60%</a:t>
            </a:r>
          </a:p>
        </p:txBody>
      </p:sp>
      <p:grpSp>
        <p:nvGrpSpPr>
          <p:cNvPr id="150" name="Group 23">
            <a:extLst>
              <a:ext uri="{FF2B5EF4-FFF2-40B4-BE49-F238E27FC236}">
                <a16:creationId xmlns:a16="http://schemas.microsoft.com/office/drawing/2014/main" id="{4FB37180-1FA3-2128-0B20-88AD0E3CC6F7}"/>
              </a:ext>
            </a:extLst>
          </p:cNvPr>
          <p:cNvGrpSpPr>
            <a:grpSpLocks/>
          </p:cNvGrpSpPr>
          <p:nvPr/>
        </p:nvGrpSpPr>
        <p:grpSpPr bwMode="auto">
          <a:xfrm>
            <a:off x="585056" y="2142532"/>
            <a:ext cx="1004494" cy="246518"/>
            <a:chOff x="808" y="2880"/>
            <a:chExt cx="1632" cy="1152"/>
          </a:xfrm>
        </p:grpSpPr>
        <p:sp>
          <p:nvSpPr>
            <p:cNvPr id="151" name="Freeform 24">
              <a:extLst>
                <a:ext uri="{FF2B5EF4-FFF2-40B4-BE49-F238E27FC236}">
                  <a16:creationId xmlns:a16="http://schemas.microsoft.com/office/drawing/2014/main" id="{E86B83D7-583E-8171-8C7C-8C03943A24AB}"/>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152" name="Freeform 25">
              <a:extLst>
                <a:ext uri="{FF2B5EF4-FFF2-40B4-BE49-F238E27FC236}">
                  <a16:creationId xmlns:a16="http://schemas.microsoft.com/office/drawing/2014/main" id="{039526D1-4CAF-1309-82FE-49D2F1A6A226}"/>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grpSp>
        <p:nvGrpSpPr>
          <p:cNvPr id="5" name="Group 4">
            <a:extLst>
              <a:ext uri="{FF2B5EF4-FFF2-40B4-BE49-F238E27FC236}">
                <a16:creationId xmlns:a16="http://schemas.microsoft.com/office/drawing/2014/main" id="{17C2778E-0A27-0212-F830-3D5D857BFFB8}"/>
              </a:ext>
            </a:extLst>
          </p:cNvPr>
          <p:cNvGrpSpPr/>
          <p:nvPr/>
        </p:nvGrpSpPr>
        <p:grpSpPr>
          <a:xfrm>
            <a:off x="1625125" y="3063965"/>
            <a:ext cx="1004494" cy="246518"/>
            <a:chOff x="3079384" y="3206254"/>
            <a:chExt cx="1004494" cy="246518"/>
          </a:xfrm>
          <a:solidFill>
            <a:srgbClr val="FF6600"/>
          </a:solidFill>
        </p:grpSpPr>
        <p:sp>
          <p:nvSpPr>
            <p:cNvPr id="3" name="Freeform 24">
              <a:extLst>
                <a:ext uri="{FF2B5EF4-FFF2-40B4-BE49-F238E27FC236}">
                  <a16:creationId xmlns:a16="http://schemas.microsoft.com/office/drawing/2014/main" id="{C080CA8C-8399-A21B-B1A4-39B109A15CAA}"/>
                </a:ext>
              </a:extLst>
            </p:cNvPr>
            <p:cNvSpPr>
              <a:spLocks/>
            </p:cNvSpPr>
            <p:nvPr/>
          </p:nvSpPr>
          <p:spPr bwMode="auto">
            <a:xfrm>
              <a:off x="3079384" y="3206254"/>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grpFill/>
            <a:ln w="15875" cap="flat" cmpd="sng">
              <a:noFill/>
              <a:prstDash val="solid"/>
              <a:round/>
              <a:headEnd type="none" w="med" len="med"/>
              <a:tailEnd type="none" w="med" len="med"/>
            </a:ln>
          </p:spPr>
          <p:txBody>
            <a:bodyPr/>
            <a:lstStyle/>
            <a:p>
              <a:endParaRPr lang="en-US" dirty="0"/>
            </a:p>
          </p:txBody>
        </p:sp>
        <p:sp>
          <p:nvSpPr>
            <p:cNvPr id="4" name="Freeform 25">
              <a:extLst>
                <a:ext uri="{FF2B5EF4-FFF2-40B4-BE49-F238E27FC236}">
                  <a16:creationId xmlns:a16="http://schemas.microsoft.com/office/drawing/2014/main" id="{647660A6-99A4-23BC-D152-F974D3F7447F}"/>
                </a:ext>
              </a:extLst>
            </p:cNvPr>
            <p:cNvSpPr>
              <a:spLocks/>
            </p:cNvSpPr>
            <p:nvPr/>
          </p:nvSpPr>
          <p:spPr bwMode="auto">
            <a:xfrm>
              <a:off x="3079384" y="3206254"/>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grpFill/>
            <a:ln w="15875" cap="flat" cmpd="sng">
              <a:noFill/>
              <a:prstDash val="solid"/>
              <a:round/>
              <a:headEnd type="none" w="med" len="med"/>
              <a:tailEnd type="none" w="med" len="med"/>
            </a:ln>
          </p:spPr>
          <p:txBody>
            <a:bodyPr/>
            <a:lstStyle/>
            <a:p>
              <a:endParaRPr lang="en-US" dirty="0"/>
            </a:p>
          </p:txBody>
        </p:sp>
      </p:grpSp>
      <p:grpSp>
        <p:nvGrpSpPr>
          <p:cNvPr id="31" name="Group 30">
            <a:extLst>
              <a:ext uri="{FF2B5EF4-FFF2-40B4-BE49-F238E27FC236}">
                <a16:creationId xmlns:a16="http://schemas.microsoft.com/office/drawing/2014/main" id="{3165F39E-D4A6-6E72-26CC-9FE7373CF1C7}"/>
              </a:ext>
            </a:extLst>
          </p:cNvPr>
          <p:cNvGrpSpPr/>
          <p:nvPr/>
        </p:nvGrpSpPr>
        <p:grpSpPr>
          <a:xfrm>
            <a:off x="1625125" y="3063965"/>
            <a:ext cx="1004494" cy="246518"/>
            <a:chOff x="3079384" y="3206254"/>
            <a:chExt cx="1004494" cy="246518"/>
          </a:xfrm>
          <a:solidFill>
            <a:schemeClr val="tx1">
              <a:lumMod val="75000"/>
              <a:lumOff val="25000"/>
            </a:schemeClr>
          </a:solidFill>
        </p:grpSpPr>
        <p:sp>
          <p:nvSpPr>
            <p:cNvPr id="448" name="Freeform 24">
              <a:extLst>
                <a:ext uri="{FF2B5EF4-FFF2-40B4-BE49-F238E27FC236}">
                  <a16:creationId xmlns:a16="http://schemas.microsoft.com/office/drawing/2014/main" id="{3810D9BE-985A-9EB9-187A-88121C555940}"/>
                </a:ext>
              </a:extLst>
            </p:cNvPr>
            <p:cNvSpPr>
              <a:spLocks/>
            </p:cNvSpPr>
            <p:nvPr/>
          </p:nvSpPr>
          <p:spPr bwMode="auto">
            <a:xfrm>
              <a:off x="3079384" y="3206254"/>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grpFill/>
            <a:ln w="15875" cap="flat" cmpd="sng">
              <a:noFill/>
              <a:prstDash val="solid"/>
              <a:round/>
              <a:headEnd type="none" w="med" len="med"/>
              <a:tailEnd type="none" w="med" len="med"/>
            </a:ln>
          </p:spPr>
          <p:txBody>
            <a:bodyPr/>
            <a:lstStyle/>
            <a:p>
              <a:endParaRPr lang="en-US" dirty="0"/>
            </a:p>
          </p:txBody>
        </p:sp>
        <p:sp>
          <p:nvSpPr>
            <p:cNvPr id="449" name="Freeform 25">
              <a:extLst>
                <a:ext uri="{FF2B5EF4-FFF2-40B4-BE49-F238E27FC236}">
                  <a16:creationId xmlns:a16="http://schemas.microsoft.com/office/drawing/2014/main" id="{D1FCF4C8-68CD-45C0-141C-A925BD6AC696}"/>
                </a:ext>
              </a:extLst>
            </p:cNvPr>
            <p:cNvSpPr>
              <a:spLocks/>
            </p:cNvSpPr>
            <p:nvPr/>
          </p:nvSpPr>
          <p:spPr bwMode="auto">
            <a:xfrm>
              <a:off x="3079384" y="3206254"/>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grpFill/>
            <a:ln w="15875" cap="flat" cmpd="sng">
              <a:noFill/>
              <a:prstDash val="solid"/>
              <a:round/>
              <a:headEnd type="none" w="med" len="med"/>
              <a:tailEnd type="none" w="med" len="med"/>
            </a:ln>
          </p:spPr>
          <p:txBody>
            <a:bodyPr/>
            <a:lstStyle/>
            <a:p>
              <a:endParaRPr lang="en-US" dirty="0"/>
            </a:p>
          </p:txBody>
        </p:sp>
      </p:grpSp>
      <p:sp>
        <p:nvSpPr>
          <p:cNvPr id="6" name="Arrow: Right 5">
            <a:extLst>
              <a:ext uri="{FF2B5EF4-FFF2-40B4-BE49-F238E27FC236}">
                <a16:creationId xmlns:a16="http://schemas.microsoft.com/office/drawing/2014/main" id="{A2A46E8E-6C20-ADE5-1394-A58FDC3C451E}"/>
              </a:ext>
            </a:extLst>
          </p:cNvPr>
          <p:cNvSpPr/>
          <p:nvPr/>
        </p:nvSpPr>
        <p:spPr>
          <a:xfrm rot="10800000">
            <a:off x="2706985" y="3014281"/>
            <a:ext cx="586227" cy="351570"/>
          </a:xfrm>
          <a:prstGeom prst="rightArrow">
            <a:avLst>
              <a:gd name="adj1" fmla="val 50000"/>
              <a:gd name="adj2" fmla="val 59458"/>
            </a:avLst>
          </a:prstGeom>
          <a:solidFill>
            <a:srgbClr val="FF6600"/>
          </a:solidFill>
          <a:ln>
            <a:solidFill>
              <a:srgbClr val="A24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E295D47-CA5A-3B51-7C3A-8B8740B123CD}"/>
              </a:ext>
            </a:extLst>
          </p:cNvPr>
          <p:cNvSpPr/>
          <p:nvPr/>
        </p:nvSpPr>
        <p:spPr>
          <a:xfrm>
            <a:off x="577394" y="2113942"/>
            <a:ext cx="2059229" cy="1538513"/>
          </a:xfrm>
          <a:custGeom>
            <a:avLst/>
            <a:gdLst>
              <a:gd name="connsiteX0" fmla="*/ 1028292 w 2059229"/>
              <a:gd name="connsiteY0" fmla="*/ 0 h 1538513"/>
              <a:gd name="connsiteX1" fmla="*/ 2059229 w 2059229"/>
              <a:gd name="connsiteY1" fmla="*/ 0 h 1538513"/>
              <a:gd name="connsiteX2" fmla="*/ 2059229 w 2059229"/>
              <a:gd name="connsiteY2" fmla="*/ 301353 h 1538513"/>
              <a:gd name="connsiteX3" fmla="*/ 2059229 w 2059229"/>
              <a:gd name="connsiteY3" fmla="*/ 457808 h 1538513"/>
              <a:gd name="connsiteX4" fmla="*/ 2059229 w 2059229"/>
              <a:gd name="connsiteY4" fmla="*/ 921015 h 1538513"/>
              <a:gd name="connsiteX5" fmla="*/ 1028769 w 2059229"/>
              <a:gd name="connsiteY5" fmla="*/ 921015 h 1538513"/>
              <a:gd name="connsiteX6" fmla="*/ 1028769 w 2059229"/>
              <a:gd name="connsiteY6" fmla="*/ 1229624 h 1538513"/>
              <a:gd name="connsiteX7" fmla="*/ 2059229 w 2059229"/>
              <a:gd name="connsiteY7" fmla="*/ 1229624 h 1538513"/>
              <a:gd name="connsiteX8" fmla="*/ 2059229 w 2059229"/>
              <a:gd name="connsiteY8" fmla="*/ 1538513 h 1538513"/>
              <a:gd name="connsiteX9" fmla="*/ 0 w 2059229"/>
              <a:gd name="connsiteY9" fmla="*/ 1538513 h 1538513"/>
              <a:gd name="connsiteX10" fmla="*/ 0 w 2059229"/>
              <a:gd name="connsiteY10" fmla="*/ 301353 h 1538513"/>
              <a:gd name="connsiteX11" fmla="*/ 1028292 w 2059229"/>
              <a:gd name="connsiteY11" fmla="*/ 301353 h 15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9229" h="1538513">
                <a:moveTo>
                  <a:pt x="1028292" y="0"/>
                </a:moveTo>
                <a:lnTo>
                  <a:pt x="2059229" y="0"/>
                </a:lnTo>
                <a:lnTo>
                  <a:pt x="2059229" y="301353"/>
                </a:lnTo>
                <a:lnTo>
                  <a:pt x="2059229" y="457808"/>
                </a:lnTo>
                <a:lnTo>
                  <a:pt x="2059229" y="921015"/>
                </a:lnTo>
                <a:lnTo>
                  <a:pt x="1028769" y="921015"/>
                </a:lnTo>
                <a:lnTo>
                  <a:pt x="1028769" y="1229624"/>
                </a:lnTo>
                <a:lnTo>
                  <a:pt x="2059229" y="1229624"/>
                </a:lnTo>
                <a:lnTo>
                  <a:pt x="2059229" y="1538513"/>
                </a:lnTo>
                <a:lnTo>
                  <a:pt x="0" y="1538513"/>
                </a:lnTo>
                <a:lnTo>
                  <a:pt x="0" y="301353"/>
                </a:lnTo>
                <a:lnTo>
                  <a:pt x="1028292" y="301353"/>
                </a:lnTo>
                <a:close/>
              </a:path>
            </a:pathLst>
          </a:cu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6E887033-73E5-AC12-E5DB-671A347D1024}"/>
              </a:ext>
            </a:extLst>
          </p:cNvPr>
          <p:cNvSpPr txBox="1"/>
          <p:nvPr/>
        </p:nvSpPr>
        <p:spPr>
          <a:xfrm>
            <a:off x="2637932" y="2579357"/>
            <a:ext cx="3098224" cy="289310"/>
          </a:xfrm>
          <a:prstGeom prst="rect">
            <a:avLst/>
          </a:prstGeom>
          <a:noFill/>
        </p:spPr>
        <p:txBody>
          <a:bodyPr wrap="square" rtlCol="0">
            <a:spAutoFit/>
          </a:bodyPr>
          <a:lstStyle/>
          <a:p>
            <a:pPr>
              <a:lnSpc>
                <a:spcPct val="80000"/>
              </a:lnSpc>
            </a:pPr>
            <a:r>
              <a:rPr lang="en-US" sz="1600" b="1" dirty="0">
                <a:solidFill>
                  <a:srgbClr val="00B0F0"/>
                </a:solidFill>
                <a:effectLst/>
                <a:cs typeface="Arial" pitchFamily="34" charset="0"/>
              </a:rPr>
              <a:t>“Grouping of Qualified Units”</a:t>
            </a:r>
            <a:endParaRPr lang="en-US" sz="2000" b="1" dirty="0">
              <a:solidFill>
                <a:srgbClr val="00B0F0"/>
              </a:solidFill>
              <a:effectLst/>
              <a:cs typeface="Arial" pitchFamily="34" charset="0"/>
            </a:endParaRPr>
          </a:p>
        </p:txBody>
      </p:sp>
      <p:sp>
        <p:nvSpPr>
          <p:cNvPr id="13" name="TextBox 12">
            <a:extLst>
              <a:ext uri="{FF2B5EF4-FFF2-40B4-BE49-F238E27FC236}">
                <a16:creationId xmlns:a16="http://schemas.microsoft.com/office/drawing/2014/main" id="{C06E9CE4-91E9-C500-EC0F-0C3FBAA55AE0}"/>
              </a:ext>
            </a:extLst>
          </p:cNvPr>
          <p:cNvSpPr txBox="1"/>
          <p:nvPr/>
        </p:nvSpPr>
        <p:spPr>
          <a:xfrm>
            <a:off x="3285474" y="3068725"/>
            <a:ext cx="1286526" cy="289310"/>
          </a:xfrm>
          <a:prstGeom prst="rect">
            <a:avLst/>
          </a:prstGeom>
          <a:noFill/>
        </p:spPr>
        <p:txBody>
          <a:bodyPr wrap="square" rtlCol="0">
            <a:spAutoFit/>
          </a:bodyPr>
          <a:lstStyle/>
          <a:p>
            <a:pPr>
              <a:lnSpc>
                <a:spcPct val="80000"/>
              </a:lnSpc>
            </a:pPr>
            <a:r>
              <a:rPr lang="en-US" sz="1600" b="1" dirty="0">
                <a:solidFill>
                  <a:srgbClr val="E25B00"/>
                </a:solidFill>
                <a:effectLst/>
                <a:cs typeface="Arial" pitchFamily="34" charset="0"/>
              </a:rPr>
              <a:t>Unqualified</a:t>
            </a:r>
            <a:endParaRPr lang="en-US" sz="2000" b="1" dirty="0">
              <a:solidFill>
                <a:srgbClr val="E25B00"/>
              </a:solidFill>
              <a:effectLst/>
              <a:cs typeface="Arial" pitchFamily="34" charset="0"/>
            </a:endParaRPr>
          </a:p>
        </p:txBody>
      </p:sp>
      <p:grpSp>
        <p:nvGrpSpPr>
          <p:cNvPr id="14" name="Group 13">
            <a:extLst>
              <a:ext uri="{FF2B5EF4-FFF2-40B4-BE49-F238E27FC236}">
                <a16:creationId xmlns:a16="http://schemas.microsoft.com/office/drawing/2014/main" id="{FBDFC23F-18DF-CC1A-8A5E-2761538BC74A}"/>
              </a:ext>
            </a:extLst>
          </p:cNvPr>
          <p:cNvGrpSpPr/>
          <p:nvPr/>
        </p:nvGrpSpPr>
        <p:grpSpPr>
          <a:xfrm>
            <a:off x="3000098" y="3514428"/>
            <a:ext cx="1745901" cy="1137428"/>
            <a:chOff x="3077261" y="3408714"/>
            <a:chExt cx="1745901" cy="1137428"/>
          </a:xfrm>
        </p:grpSpPr>
        <p:sp>
          <p:nvSpPr>
            <p:cNvPr id="15" name="Rounded Rectangle 241">
              <a:extLst>
                <a:ext uri="{FF2B5EF4-FFF2-40B4-BE49-F238E27FC236}">
                  <a16:creationId xmlns:a16="http://schemas.microsoft.com/office/drawing/2014/main" id="{BBA9C420-5EB3-2300-A87F-E390EE71EB84}"/>
                </a:ext>
              </a:extLst>
            </p:cNvPr>
            <p:cNvSpPr/>
            <p:nvPr/>
          </p:nvSpPr>
          <p:spPr>
            <a:xfrm>
              <a:off x="3077261" y="3408714"/>
              <a:ext cx="1745901" cy="1137428"/>
            </a:xfrm>
            <a:prstGeom prst="roundRect">
              <a:avLst>
                <a:gd name="adj" fmla="val 3462"/>
              </a:avLst>
            </a:prstGeom>
            <a:solidFill>
              <a:schemeClr val="bg1"/>
            </a:solidFill>
            <a:ln w="889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w="24765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C5E146D-49FB-0ED9-4683-B9C0A134AD72}"/>
                </a:ext>
              </a:extLst>
            </p:cNvPr>
            <p:cNvSpPr txBox="1"/>
            <p:nvPr/>
          </p:nvSpPr>
          <p:spPr>
            <a:xfrm>
              <a:off x="3180559" y="4063352"/>
              <a:ext cx="620696"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10</a:t>
              </a:r>
            </a:p>
          </p:txBody>
        </p:sp>
        <p:cxnSp>
          <p:nvCxnSpPr>
            <p:cNvPr id="17" name="Straight Connector 16">
              <a:extLst>
                <a:ext uri="{FF2B5EF4-FFF2-40B4-BE49-F238E27FC236}">
                  <a16:creationId xmlns:a16="http://schemas.microsoft.com/office/drawing/2014/main" id="{C53E2629-7F8B-F159-BA71-4093ECAA7F94}"/>
                </a:ext>
              </a:extLst>
            </p:cNvPr>
            <p:cNvCxnSpPr/>
            <p:nvPr/>
          </p:nvCxnSpPr>
          <p:spPr>
            <a:xfrm>
              <a:off x="3262307" y="4108966"/>
              <a:ext cx="457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7576E0-8065-804E-4436-88E0E43D61C7}"/>
                </a:ext>
              </a:extLst>
            </p:cNvPr>
            <p:cNvSpPr txBox="1"/>
            <p:nvPr/>
          </p:nvSpPr>
          <p:spPr>
            <a:xfrm>
              <a:off x="3719507" y="3924300"/>
              <a:ext cx="304800" cy="369332"/>
            </a:xfrm>
            <a:prstGeom prst="rect">
              <a:avLst/>
            </a:prstGeom>
            <a:noFill/>
          </p:spPr>
          <p:txBody>
            <a:bodyPr wrap="square" rtlCol="0">
              <a:spAutoFit/>
            </a:bodyPr>
            <a:lstStyle/>
            <a:p>
              <a:pPr algn="ctr"/>
              <a:r>
                <a:rPr lang="en-US" dirty="0">
                  <a:latin typeface="Franklin Gothic Medium" panose="020B0603020102020204" pitchFamily="34" charset="0"/>
                  <a:cs typeface="Arial" pitchFamily="34" charset="0"/>
                </a:rPr>
                <a:t>=</a:t>
              </a:r>
              <a:endParaRPr lang="en-US" sz="1400" dirty="0">
                <a:latin typeface="Franklin Gothic Medium" panose="020B0603020102020204" pitchFamily="34" charset="0"/>
                <a:cs typeface="Arial" pitchFamily="34" charset="0"/>
              </a:endParaRPr>
            </a:p>
          </p:txBody>
        </p:sp>
        <p:sp>
          <p:nvSpPr>
            <p:cNvPr id="19" name="TextBox 18">
              <a:extLst>
                <a:ext uri="{FF2B5EF4-FFF2-40B4-BE49-F238E27FC236}">
                  <a16:creationId xmlns:a16="http://schemas.microsoft.com/office/drawing/2014/main" id="{B148C65C-981E-0208-4F08-0B09A5D6D2FE}"/>
                </a:ext>
              </a:extLst>
            </p:cNvPr>
            <p:cNvSpPr txBox="1"/>
            <p:nvPr/>
          </p:nvSpPr>
          <p:spPr>
            <a:xfrm>
              <a:off x="3077261" y="3461004"/>
              <a:ext cx="1745901" cy="307777"/>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Applicable Fraction</a:t>
              </a:r>
              <a:endParaRPr lang="en-US" sz="1100" b="1" dirty="0">
                <a:solidFill>
                  <a:schemeClr val="tx1">
                    <a:lumMod val="95000"/>
                    <a:lumOff val="5000"/>
                  </a:schemeClr>
                </a:solidFill>
                <a:latin typeface="Franklin Gothic Medium" panose="020B0603020102020204" pitchFamily="34" charset="0"/>
                <a:cs typeface="Arial" pitchFamily="34" charset="0"/>
              </a:endParaRPr>
            </a:p>
          </p:txBody>
        </p:sp>
        <p:sp>
          <p:nvSpPr>
            <p:cNvPr id="20" name="TextBox 19">
              <a:extLst>
                <a:ext uri="{FF2B5EF4-FFF2-40B4-BE49-F238E27FC236}">
                  <a16:creationId xmlns:a16="http://schemas.microsoft.com/office/drawing/2014/main" id="{A6A0B37A-085D-15FE-1389-2CF414F4973A}"/>
                </a:ext>
              </a:extLst>
            </p:cNvPr>
            <p:cNvSpPr txBox="1"/>
            <p:nvPr/>
          </p:nvSpPr>
          <p:spPr>
            <a:xfrm>
              <a:off x="3267399" y="3721345"/>
              <a:ext cx="457200"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8</a:t>
              </a:r>
            </a:p>
          </p:txBody>
        </p:sp>
        <p:sp>
          <p:nvSpPr>
            <p:cNvPr id="22" name="TextBox 21">
              <a:extLst>
                <a:ext uri="{FF2B5EF4-FFF2-40B4-BE49-F238E27FC236}">
                  <a16:creationId xmlns:a16="http://schemas.microsoft.com/office/drawing/2014/main" id="{74F5F5FA-B0BF-D6C4-8751-BCDBC1732479}"/>
                </a:ext>
              </a:extLst>
            </p:cNvPr>
            <p:cNvSpPr txBox="1"/>
            <p:nvPr/>
          </p:nvSpPr>
          <p:spPr>
            <a:xfrm>
              <a:off x="3928085" y="3878160"/>
              <a:ext cx="777576" cy="461665"/>
            </a:xfrm>
            <a:prstGeom prst="rect">
              <a:avLst/>
            </a:prstGeom>
            <a:noFill/>
          </p:spPr>
          <p:txBody>
            <a:bodyPr wrap="square" rtlCol="0">
              <a:spAutoFit/>
            </a:bodyPr>
            <a:lstStyle/>
            <a:p>
              <a:r>
                <a:rPr lang="en-US" sz="2400" dirty="0">
                  <a:cs typeface="Arial" pitchFamily="34" charset="0"/>
                </a:rPr>
                <a:t>80%</a:t>
              </a:r>
              <a:endParaRPr lang="en-US" dirty="0">
                <a:latin typeface="Franklin Gothic Medium" panose="020B0603020102020204" pitchFamily="34" charset="0"/>
                <a:cs typeface="Arial" pitchFamily="34" charset="0"/>
              </a:endParaRPr>
            </a:p>
          </p:txBody>
        </p:sp>
      </p:grpSp>
      <p:sp>
        <p:nvSpPr>
          <p:cNvPr id="23" name="TextBox 22">
            <a:extLst>
              <a:ext uri="{FF2B5EF4-FFF2-40B4-BE49-F238E27FC236}">
                <a16:creationId xmlns:a16="http://schemas.microsoft.com/office/drawing/2014/main" id="{BDE5639F-FA61-74C4-B60A-F0016877049C}"/>
              </a:ext>
            </a:extLst>
          </p:cNvPr>
          <p:cNvSpPr txBox="1"/>
          <p:nvPr/>
        </p:nvSpPr>
        <p:spPr>
          <a:xfrm>
            <a:off x="2988374" y="2806413"/>
            <a:ext cx="1600048" cy="240066"/>
          </a:xfrm>
          <a:prstGeom prst="rect">
            <a:avLst/>
          </a:prstGeom>
          <a:noFill/>
        </p:spPr>
        <p:txBody>
          <a:bodyPr wrap="square" rtlCol="0">
            <a:spAutoFit/>
          </a:bodyPr>
          <a:lstStyle/>
          <a:p>
            <a:pPr algn="ctr">
              <a:lnSpc>
                <a:spcPct val="80000"/>
              </a:lnSpc>
            </a:pPr>
            <a:r>
              <a:rPr lang="en-US" sz="1200" dirty="0">
                <a:solidFill>
                  <a:srgbClr val="00B0F0"/>
                </a:solidFill>
                <a:effectLst/>
                <a:cs typeface="Arial" pitchFamily="34" charset="0"/>
              </a:rPr>
              <a:t>(Avg. ≤ 60% AMGI)</a:t>
            </a:r>
            <a:endParaRPr lang="en-US" sz="1600" dirty="0">
              <a:solidFill>
                <a:srgbClr val="00B0F0"/>
              </a:solidFill>
              <a:effectLst/>
              <a:cs typeface="Arial" pitchFamily="34" charset="0"/>
            </a:endParaRPr>
          </a:p>
        </p:txBody>
      </p:sp>
      <p:sp>
        <p:nvSpPr>
          <p:cNvPr id="2" name="TextBox 1">
            <a:extLst>
              <a:ext uri="{FF2B5EF4-FFF2-40B4-BE49-F238E27FC236}">
                <a16:creationId xmlns:a16="http://schemas.microsoft.com/office/drawing/2014/main" id="{762B3C06-171F-4C7F-917B-0BCF0EBF28DA}"/>
              </a:ext>
            </a:extLst>
          </p:cNvPr>
          <p:cNvSpPr txBox="1"/>
          <p:nvPr/>
        </p:nvSpPr>
        <p:spPr>
          <a:xfrm>
            <a:off x="1602678" y="24144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Tree>
    <p:extLst>
      <p:ext uri="{BB962C8B-B14F-4D97-AF65-F5344CB8AC3E}">
        <p14:creationId xmlns:p14="http://schemas.microsoft.com/office/powerpoint/2010/main" val="3610337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69" y="3879509"/>
            <a:ext cx="8229600" cy="571500"/>
          </a:xfrm>
        </p:spPr>
        <p:txBody>
          <a:bodyPr/>
          <a:lstStyle/>
          <a:p>
            <a:r>
              <a:rPr lang="en-US" dirty="0">
                <a:solidFill>
                  <a:schemeClr val="accent1"/>
                </a:solidFill>
              </a:rPr>
              <a:t>“Grouping of Qualified Units” </a:t>
            </a:r>
            <a:r>
              <a:rPr lang="en-US" dirty="0"/>
              <a:t>is a new term that blends the minimum set-aside and the applicable fraction</a:t>
            </a:r>
          </a:p>
        </p:txBody>
      </p:sp>
      <p:grpSp>
        <p:nvGrpSpPr>
          <p:cNvPr id="6" name="Group 2"/>
          <p:cNvGrpSpPr>
            <a:grpSpLocks/>
          </p:cNvGrpSpPr>
          <p:nvPr/>
        </p:nvGrpSpPr>
        <p:grpSpPr bwMode="auto">
          <a:xfrm>
            <a:off x="4407037" y="1073456"/>
            <a:ext cx="388106" cy="388106"/>
            <a:chOff x="2256" y="720"/>
            <a:chExt cx="960" cy="960"/>
          </a:xfrm>
        </p:grpSpPr>
        <p:sp>
          <p:nvSpPr>
            <p:cNvPr id="7" name="Oval 3"/>
            <p:cNvSpPr>
              <a:spLocks noChangeArrowheads="1"/>
            </p:cNvSpPr>
            <p:nvPr/>
          </p:nvSpPr>
          <p:spPr bwMode="auto">
            <a:xfrm>
              <a:off x="2256" y="720"/>
              <a:ext cx="960" cy="960"/>
            </a:xfrm>
            <a:prstGeom prst="ellipse">
              <a:avLst/>
            </a:prstGeom>
            <a:solidFill>
              <a:schemeClr val="bg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8" name="AutoShape 4"/>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chemeClr val="accent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9" name="WordArt 5"/>
            <p:cNvSpPr>
              <a:spLocks noChangeArrowheads="1" noChangeShapeType="1" noTextEdit="1"/>
            </p:cNvSpPr>
            <p:nvPr/>
          </p:nvSpPr>
          <p:spPr bwMode="auto">
            <a:xfrm>
              <a:off x="2573" y="950"/>
              <a:ext cx="237" cy="50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9525">
                    <a:noFill/>
                    <a:round/>
                    <a:headEnd/>
                    <a:tailEnd/>
                  </a:ln>
                  <a:solidFill>
                    <a:srgbClr val="E39F15"/>
                  </a:solidFill>
                  <a:effectLst/>
                  <a:uLnTx/>
                  <a:uFillTx/>
                  <a:latin typeface="Arial Black"/>
                  <a:ea typeface="+mn-ea"/>
                  <a:cs typeface="Arial" charset="0"/>
                </a:rPr>
                <a:t>1</a:t>
              </a:r>
            </a:p>
          </p:txBody>
        </p:sp>
      </p:grpSp>
      <p:grpSp>
        <p:nvGrpSpPr>
          <p:cNvPr id="10" name="Group 6"/>
          <p:cNvGrpSpPr>
            <a:grpSpLocks noChangeAspect="1"/>
          </p:cNvGrpSpPr>
          <p:nvPr/>
        </p:nvGrpSpPr>
        <p:grpSpPr bwMode="auto">
          <a:xfrm>
            <a:off x="4405420" y="1845437"/>
            <a:ext cx="391340" cy="391340"/>
            <a:chOff x="3312" y="720"/>
            <a:chExt cx="960" cy="960"/>
          </a:xfrm>
        </p:grpSpPr>
        <p:sp>
          <p:nvSpPr>
            <p:cNvPr id="11" name="Oval 7"/>
            <p:cNvSpPr>
              <a:spLocks noChangeAspect="1" noChangeArrowheads="1"/>
            </p:cNvSpPr>
            <p:nvPr/>
          </p:nvSpPr>
          <p:spPr bwMode="auto">
            <a:xfrm>
              <a:off x="3312" y="720"/>
              <a:ext cx="960" cy="960"/>
            </a:xfrm>
            <a:prstGeom prst="ellipse">
              <a:avLst/>
            </a:prstGeom>
            <a:solidFill>
              <a:schemeClr val="bg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2" name="AutoShape 8"/>
            <p:cNvSpPr>
              <a:spLocks noChangeAspect="1" noChangeArrowheads="1"/>
            </p:cNvSpPr>
            <p:nvPr/>
          </p:nvSpPr>
          <p:spPr bwMode="auto">
            <a:xfrm>
              <a:off x="3312"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chemeClr val="accent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3" name="WordArt 9"/>
            <p:cNvSpPr>
              <a:spLocks noChangeAspect="1" noChangeArrowheads="1" noChangeShapeType="1" noTextEdit="1"/>
            </p:cNvSpPr>
            <p:nvPr/>
          </p:nvSpPr>
          <p:spPr bwMode="auto">
            <a:xfrm>
              <a:off x="3633" y="950"/>
              <a:ext cx="307" cy="50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9525">
                    <a:noFill/>
                    <a:round/>
                    <a:headEnd/>
                    <a:tailEnd/>
                  </a:ln>
                  <a:solidFill>
                    <a:srgbClr val="E39F15"/>
                  </a:solidFill>
                  <a:effectLst/>
                  <a:uLnTx/>
                  <a:uFillTx/>
                  <a:latin typeface="Arial Black"/>
                  <a:ea typeface="+mn-ea"/>
                  <a:cs typeface="Arial" charset="0"/>
                </a:rPr>
                <a:t>2</a:t>
              </a:r>
            </a:p>
          </p:txBody>
        </p:sp>
      </p:grpSp>
      <p:grpSp>
        <p:nvGrpSpPr>
          <p:cNvPr id="14" name="Group 6"/>
          <p:cNvGrpSpPr>
            <a:grpSpLocks noChangeAspect="1"/>
          </p:cNvGrpSpPr>
          <p:nvPr/>
        </p:nvGrpSpPr>
        <p:grpSpPr bwMode="auto">
          <a:xfrm>
            <a:off x="4405420" y="2620652"/>
            <a:ext cx="391340" cy="391340"/>
            <a:chOff x="3312" y="720"/>
            <a:chExt cx="960" cy="960"/>
          </a:xfrm>
        </p:grpSpPr>
        <p:sp>
          <p:nvSpPr>
            <p:cNvPr id="15" name="Oval 7"/>
            <p:cNvSpPr>
              <a:spLocks noChangeAspect="1" noChangeArrowheads="1"/>
            </p:cNvSpPr>
            <p:nvPr/>
          </p:nvSpPr>
          <p:spPr bwMode="auto">
            <a:xfrm>
              <a:off x="3312" y="720"/>
              <a:ext cx="960" cy="960"/>
            </a:xfrm>
            <a:prstGeom prst="ellipse">
              <a:avLst/>
            </a:prstGeom>
            <a:solidFill>
              <a:schemeClr val="bg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6" name="AutoShape 8"/>
            <p:cNvSpPr>
              <a:spLocks noChangeAspect="1" noChangeArrowheads="1"/>
            </p:cNvSpPr>
            <p:nvPr/>
          </p:nvSpPr>
          <p:spPr bwMode="auto">
            <a:xfrm>
              <a:off x="3312"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chemeClr val="accent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7" name="WordArt 9"/>
            <p:cNvSpPr>
              <a:spLocks noChangeAspect="1" noChangeArrowheads="1" noChangeShapeType="1" noTextEdit="1"/>
            </p:cNvSpPr>
            <p:nvPr/>
          </p:nvSpPr>
          <p:spPr bwMode="auto">
            <a:xfrm>
              <a:off x="3633" y="950"/>
              <a:ext cx="307" cy="50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9525">
                    <a:noFill/>
                    <a:round/>
                    <a:headEnd/>
                    <a:tailEnd/>
                  </a:ln>
                  <a:solidFill>
                    <a:srgbClr val="E39F15"/>
                  </a:solidFill>
                  <a:effectLst/>
                  <a:uLnTx/>
                  <a:uFillTx/>
                  <a:latin typeface="Arial Black"/>
                  <a:ea typeface="+mn-ea"/>
                  <a:cs typeface="Arial" charset="0"/>
                </a:rPr>
                <a:t>3</a:t>
              </a:r>
            </a:p>
          </p:txBody>
        </p:sp>
      </p:grpSp>
      <p:sp>
        <p:nvSpPr>
          <p:cNvPr id="18" name="TextBox 17"/>
          <p:cNvSpPr txBox="1"/>
          <p:nvPr/>
        </p:nvSpPr>
        <p:spPr>
          <a:xfrm>
            <a:off x="4980474" y="1022656"/>
            <a:ext cx="3712953" cy="239039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How many credits?</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Individual building</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Lesser of “unit fraction” and “floor space fraction”</a:t>
            </a:r>
          </a:p>
        </p:txBody>
      </p:sp>
      <p:sp>
        <p:nvSpPr>
          <p:cNvPr id="19" name="TextBox 18"/>
          <p:cNvSpPr txBox="1"/>
          <p:nvPr/>
        </p:nvSpPr>
        <p:spPr>
          <a:xfrm>
            <a:off x="64294" y="1022656"/>
            <a:ext cx="4189257" cy="2021066"/>
          </a:xfrm>
          <a:prstGeom prst="rect">
            <a:avLst/>
          </a:prstGeom>
          <a:noFill/>
        </p:spPr>
        <p:txBody>
          <a:bodyPr wrap="square" rtlCol="0">
            <a:spAutoFit/>
          </a:bodyPr>
          <a:lstStyle/>
          <a:p>
            <a:pPr marL="0" marR="0" lvl="0" indent="0" algn="r" defTabSz="914400" rtl="0" eaLnBrk="1" fontAlgn="base" latinLnBrk="0" hangingPunct="1">
              <a:lnSpc>
                <a:spcPct val="100000"/>
              </a:lnSpc>
              <a:spcBef>
                <a:spcPts val="3150"/>
              </a:spcBef>
              <a:spcAft>
                <a:spcPct val="0"/>
              </a:spcAft>
              <a:buClrTx/>
              <a:buSzTx/>
              <a:buFontTx/>
              <a:buNone/>
              <a:tabLst/>
              <a:defRPr/>
            </a:pPr>
            <a:r>
              <a:rPr lang="en-US" sz="2400" dirty="0">
                <a:solidFill>
                  <a:srgbClr val="404040"/>
                </a:solidFill>
                <a:cs typeface="Arial" pitchFamily="34" charset="0"/>
              </a:rPr>
              <a:t>Can the </a:t>
            </a:r>
            <a:r>
              <a:rPr lang="en-US" sz="2400" b="1" u="sng" dirty="0">
                <a:solidFill>
                  <a:srgbClr val="9ECC54"/>
                </a:solidFill>
                <a:cs typeface="Arial" pitchFamily="34" charset="0"/>
              </a:rPr>
              <a:t>group</a:t>
            </a:r>
            <a:r>
              <a:rPr lang="en-US" sz="2400" dirty="0">
                <a:solidFill>
                  <a:srgbClr val="404040"/>
                </a:solidFill>
                <a:cs typeface="Arial" pitchFamily="34" charset="0"/>
              </a:rPr>
              <a:t> claim credits</a:t>
            </a: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a:t>
            </a:r>
          </a:p>
          <a:p>
            <a:pPr marL="0" marR="0" lvl="0" indent="0" algn="r"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Project</a:t>
            </a:r>
          </a:p>
          <a:p>
            <a:pPr marL="0" marR="0" lvl="0" indent="0" algn="r"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Unit % only</a:t>
            </a:r>
          </a:p>
        </p:txBody>
      </p:sp>
      <p:sp>
        <p:nvSpPr>
          <p:cNvPr id="4" name="Title 1">
            <a:extLst>
              <a:ext uri="{FF2B5EF4-FFF2-40B4-BE49-F238E27FC236}">
                <a16:creationId xmlns:a16="http://schemas.microsoft.com/office/drawing/2014/main" id="{4D4EEBEC-211C-CB47-AE28-AB8B3435E0C4}"/>
              </a:ext>
            </a:extLst>
          </p:cNvPr>
          <p:cNvSpPr txBox="1">
            <a:spLocks/>
          </p:cNvSpPr>
          <p:nvPr/>
        </p:nvSpPr>
        <p:spPr bwMode="auto">
          <a:xfrm>
            <a:off x="-90487" y="117253"/>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lang="en-US" sz="2400" kern="1200" dirty="0">
                <a:solidFill>
                  <a:srgbClr val="404040"/>
                </a:solidFill>
                <a:latin typeface="+mj-lt"/>
                <a:ea typeface="+mj-ea"/>
                <a:cs typeface="+mj-cs"/>
              </a:defRPr>
            </a:lvl1pPr>
            <a:lvl2pPr algn="l" rtl="0" fontAlgn="base">
              <a:spcBef>
                <a:spcPct val="0"/>
              </a:spcBef>
              <a:spcAft>
                <a:spcPct val="0"/>
              </a:spcAft>
              <a:defRPr sz="2400">
                <a:solidFill>
                  <a:srgbClr val="404040"/>
                </a:solidFill>
                <a:latin typeface="Franklin Gothic Demi" pitchFamily="34" charset="0"/>
              </a:defRPr>
            </a:lvl2pPr>
            <a:lvl3pPr algn="l" rtl="0" fontAlgn="base">
              <a:spcBef>
                <a:spcPct val="0"/>
              </a:spcBef>
              <a:spcAft>
                <a:spcPct val="0"/>
              </a:spcAft>
              <a:defRPr sz="2400">
                <a:solidFill>
                  <a:srgbClr val="404040"/>
                </a:solidFill>
                <a:latin typeface="Franklin Gothic Demi" pitchFamily="34" charset="0"/>
              </a:defRPr>
            </a:lvl3pPr>
            <a:lvl4pPr algn="l" rtl="0" fontAlgn="base">
              <a:spcBef>
                <a:spcPct val="0"/>
              </a:spcBef>
              <a:spcAft>
                <a:spcPct val="0"/>
              </a:spcAft>
              <a:defRPr sz="2400">
                <a:solidFill>
                  <a:srgbClr val="404040"/>
                </a:solidFill>
                <a:latin typeface="Franklin Gothic Demi" pitchFamily="34" charset="0"/>
              </a:defRPr>
            </a:lvl4pPr>
            <a:lvl5pPr algn="l" rtl="0" fontAlgn="base">
              <a:spcBef>
                <a:spcPct val="0"/>
              </a:spcBef>
              <a:spcAft>
                <a:spcPct val="0"/>
              </a:spcAft>
              <a:defRPr sz="2400">
                <a:solidFill>
                  <a:srgbClr val="404040"/>
                </a:solidFill>
                <a:latin typeface="Franklin Gothic Demi" pitchFamily="34" charset="0"/>
              </a:defRPr>
            </a:lvl5pPr>
            <a:lvl6pPr marL="457200" algn="l" rtl="0" fontAlgn="base">
              <a:spcBef>
                <a:spcPct val="0"/>
              </a:spcBef>
              <a:spcAft>
                <a:spcPct val="0"/>
              </a:spcAft>
              <a:defRPr sz="2400">
                <a:solidFill>
                  <a:srgbClr val="404040"/>
                </a:solidFill>
                <a:latin typeface="Franklin Gothic Demi" pitchFamily="34" charset="0"/>
              </a:defRPr>
            </a:lvl6pPr>
            <a:lvl7pPr marL="914400" algn="l" rtl="0" fontAlgn="base">
              <a:spcBef>
                <a:spcPct val="0"/>
              </a:spcBef>
              <a:spcAft>
                <a:spcPct val="0"/>
              </a:spcAft>
              <a:defRPr sz="2400">
                <a:solidFill>
                  <a:srgbClr val="404040"/>
                </a:solidFill>
                <a:latin typeface="Franklin Gothic Demi" pitchFamily="34" charset="0"/>
              </a:defRPr>
            </a:lvl7pPr>
            <a:lvl8pPr marL="1371600" algn="l" rtl="0" fontAlgn="base">
              <a:spcBef>
                <a:spcPct val="0"/>
              </a:spcBef>
              <a:spcAft>
                <a:spcPct val="0"/>
              </a:spcAft>
              <a:defRPr sz="2400">
                <a:solidFill>
                  <a:srgbClr val="404040"/>
                </a:solidFill>
                <a:latin typeface="Franklin Gothic Demi" pitchFamily="34" charset="0"/>
              </a:defRPr>
            </a:lvl8pPr>
            <a:lvl9pPr marL="1828800" algn="l" rtl="0" fontAlgn="base">
              <a:spcBef>
                <a:spcPct val="0"/>
              </a:spcBef>
              <a:spcAft>
                <a:spcPct val="0"/>
              </a:spcAft>
              <a:defRPr sz="2400">
                <a:solidFill>
                  <a:srgbClr val="404040"/>
                </a:solidFill>
                <a:latin typeface="Franklin Gothic Demi" pitchFamily="34" charset="0"/>
              </a:defRPr>
            </a:lvl9pPr>
          </a:lstStyle>
          <a:p>
            <a:r>
              <a:rPr lang="en-US" sz="2800" u="sng" dirty="0">
                <a:solidFill>
                  <a:srgbClr val="9ECC54"/>
                </a:solidFill>
              </a:rPr>
              <a:t>Grouping of Qualified Units</a:t>
            </a:r>
            <a:r>
              <a:rPr lang="en-US" sz="2800" dirty="0">
                <a:solidFill>
                  <a:srgbClr val="9ECC54"/>
                </a:solidFill>
              </a:rPr>
              <a:t> </a:t>
            </a:r>
            <a:r>
              <a:rPr lang="en-US" sz="2800" dirty="0"/>
              <a:t>vs. Applicable Fraction</a:t>
            </a:r>
          </a:p>
        </p:txBody>
      </p:sp>
    </p:spTree>
    <p:extLst>
      <p:ext uri="{BB962C8B-B14F-4D97-AF65-F5344CB8AC3E}">
        <p14:creationId xmlns:p14="http://schemas.microsoft.com/office/powerpoint/2010/main" val="29621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52546"/>
            <a:ext cx="8522208" cy="646331"/>
          </a:xfrm>
          <a:prstGeom prst="rect">
            <a:avLst/>
          </a:prstGeom>
          <a:solidFill>
            <a:schemeClr val="accent4"/>
          </a:solidFill>
        </p:spPr>
        <p:txBody>
          <a:bodyPr wrap="square" rtlCol="0">
            <a:spAutoFit/>
          </a:bodyPr>
          <a:lstStyle/>
          <a:p>
            <a:pPr marL="234950"/>
            <a:r>
              <a:rPr lang="en-US" sz="3600" dirty="0">
                <a:solidFill>
                  <a:schemeClr val="bg1"/>
                </a:solidFill>
              </a:rPr>
              <a:t>Benefits of Average Income</a:t>
            </a:r>
          </a:p>
        </p:txBody>
      </p:sp>
    </p:spTree>
    <p:extLst>
      <p:ext uri="{BB962C8B-B14F-4D97-AF65-F5344CB8AC3E}">
        <p14:creationId xmlns:p14="http://schemas.microsoft.com/office/powerpoint/2010/main" val="373909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2022"/>
          <p:cNvGrpSpPr>
            <a:grpSpLocks/>
          </p:cNvGrpSpPr>
          <p:nvPr/>
        </p:nvGrpSpPr>
        <p:grpSpPr bwMode="auto">
          <a:xfrm>
            <a:off x="7437773" y="3593877"/>
            <a:ext cx="387202" cy="653342"/>
            <a:chOff x="4235" y="152"/>
            <a:chExt cx="387" cy="653"/>
          </a:xfrm>
        </p:grpSpPr>
        <p:grpSp>
          <p:nvGrpSpPr>
            <p:cNvPr id="85" name="Group 2021"/>
            <p:cNvGrpSpPr>
              <a:grpSpLocks/>
            </p:cNvGrpSpPr>
            <p:nvPr/>
          </p:nvGrpSpPr>
          <p:grpSpPr bwMode="auto">
            <a:xfrm>
              <a:off x="4235" y="358"/>
              <a:ext cx="387" cy="447"/>
              <a:chOff x="4235" y="358"/>
              <a:chExt cx="387" cy="447"/>
            </a:xfrm>
          </p:grpSpPr>
          <p:sp>
            <p:nvSpPr>
              <p:cNvPr id="91" name="Oval 1981"/>
              <p:cNvSpPr>
                <a:spLocks noChangeArrowheads="1"/>
              </p:cNvSpPr>
              <p:nvPr/>
            </p:nvSpPr>
            <p:spPr bwMode="auto">
              <a:xfrm>
                <a:off x="4235" y="358"/>
                <a:ext cx="387" cy="447"/>
              </a:xfrm>
              <a:prstGeom prst="ellipse">
                <a:avLst/>
              </a:prstGeom>
              <a:solidFill>
                <a:srgbClr val="F0A30A"/>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 name="Oval 1982"/>
              <p:cNvSpPr>
                <a:spLocks noChangeArrowheads="1"/>
              </p:cNvSpPr>
              <p:nvPr/>
            </p:nvSpPr>
            <p:spPr bwMode="auto">
              <a:xfrm>
                <a:off x="4241" y="385"/>
                <a:ext cx="351" cy="413"/>
              </a:xfrm>
              <a:prstGeom prst="ellipse">
                <a:avLst/>
              </a:prstGeom>
              <a:solidFill>
                <a:srgbClr val="FEB64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 name="Oval 1983"/>
              <p:cNvSpPr>
                <a:spLocks noChangeArrowheads="1"/>
              </p:cNvSpPr>
              <p:nvPr/>
            </p:nvSpPr>
            <p:spPr bwMode="auto">
              <a:xfrm>
                <a:off x="4247" y="419"/>
                <a:ext cx="315" cy="379"/>
              </a:xfrm>
              <a:prstGeom prst="ellipse">
                <a:avLst/>
              </a:prstGeom>
              <a:solidFill>
                <a:srgbClr val="FEC572"/>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4" name="Freeform 1987"/>
              <p:cNvSpPr>
                <a:spLocks/>
              </p:cNvSpPr>
              <p:nvPr/>
            </p:nvSpPr>
            <p:spPr bwMode="auto">
              <a:xfrm>
                <a:off x="4322" y="419"/>
                <a:ext cx="162" cy="70"/>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95" name="Group 2005"/>
              <p:cNvGrpSpPr>
                <a:grpSpLocks/>
              </p:cNvGrpSpPr>
              <p:nvPr/>
            </p:nvGrpSpPr>
            <p:grpSpPr bwMode="auto">
              <a:xfrm>
                <a:off x="4356" y="373"/>
                <a:ext cx="146" cy="238"/>
                <a:chOff x="4376" y="2314"/>
                <a:chExt cx="180" cy="294"/>
              </a:xfrm>
            </p:grpSpPr>
            <p:grpSp>
              <p:nvGrpSpPr>
                <p:cNvPr id="96" name="Group 2006"/>
                <p:cNvGrpSpPr>
                  <a:grpSpLocks/>
                </p:cNvGrpSpPr>
                <p:nvPr/>
              </p:nvGrpSpPr>
              <p:grpSpPr bwMode="auto">
                <a:xfrm>
                  <a:off x="4376" y="2314"/>
                  <a:ext cx="180" cy="69"/>
                  <a:chOff x="2544" y="2688"/>
                  <a:chExt cx="768" cy="336"/>
                </a:xfrm>
              </p:grpSpPr>
              <p:sp>
                <p:nvSpPr>
                  <p:cNvPr id="99" name="AutoShape 2007"/>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 name="AutoShape 2008"/>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7" name="AutoShape 2009"/>
                <p:cNvSpPr>
                  <a:spLocks noChangeArrowheads="1"/>
                </p:cNvSpPr>
                <p:nvPr/>
              </p:nvSpPr>
              <p:spPr bwMode="auto">
                <a:xfrm>
                  <a:off x="4418" y="2314"/>
                  <a:ext cx="96" cy="74"/>
                </a:xfrm>
                <a:prstGeom prst="diamond">
                  <a:avLst/>
                </a:prstGeom>
                <a:solidFill>
                  <a:srgbClr val="9A531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 name="Freeform 2010"/>
                <p:cNvSpPr>
                  <a:spLocks/>
                </p:cNvSpPr>
                <p:nvPr/>
              </p:nvSpPr>
              <p:spPr bwMode="auto">
                <a:xfrm>
                  <a:off x="4413" y="2378"/>
                  <a:ext cx="106" cy="230"/>
                </a:xfrm>
                <a:custGeom>
                  <a:avLst/>
                  <a:gdLst>
                    <a:gd name="T0" fmla="*/ 192 w 480"/>
                    <a:gd name="T1" fmla="*/ 0 h 1296"/>
                    <a:gd name="T2" fmla="*/ 0 w 480"/>
                    <a:gd name="T3" fmla="*/ 960 h 1296"/>
                    <a:gd name="T4" fmla="*/ 240 w 480"/>
                    <a:gd name="T5" fmla="*/ 1296 h 1296"/>
                    <a:gd name="T6" fmla="*/ 480 w 480"/>
                    <a:gd name="T7" fmla="*/ 960 h 1296"/>
                    <a:gd name="T8" fmla="*/ 288 w 480"/>
                    <a:gd name="T9" fmla="*/ 0 h 1296"/>
                    <a:gd name="T10" fmla="*/ 192 w 480"/>
                    <a:gd name="T11" fmla="*/ 0 h 1296"/>
                  </a:gdLst>
                  <a:ahLst/>
                  <a:cxnLst>
                    <a:cxn ang="0">
                      <a:pos x="T0" y="T1"/>
                    </a:cxn>
                    <a:cxn ang="0">
                      <a:pos x="T2" y="T3"/>
                    </a:cxn>
                    <a:cxn ang="0">
                      <a:pos x="T4" y="T5"/>
                    </a:cxn>
                    <a:cxn ang="0">
                      <a:pos x="T6" y="T7"/>
                    </a:cxn>
                    <a:cxn ang="0">
                      <a:pos x="T8" y="T9"/>
                    </a:cxn>
                    <a:cxn ang="0">
                      <a:pos x="T10" y="T11"/>
                    </a:cxn>
                  </a:cxnLst>
                  <a:rect l="0" t="0" r="r" b="b"/>
                  <a:pathLst>
                    <a:path w="480" h="1296">
                      <a:moveTo>
                        <a:pt x="192" y="0"/>
                      </a:moveTo>
                      <a:lnTo>
                        <a:pt x="0" y="960"/>
                      </a:lnTo>
                      <a:lnTo>
                        <a:pt x="240" y="1296"/>
                      </a:lnTo>
                      <a:lnTo>
                        <a:pt x="480" y="960"/>
                      </a:lnTo>
                      <a:lnTo>
                        <a:pt x="288" y="0"/>
                      </a:lnTo>
                      <a:lnTo>
                        <a:pt x="192" y="0"/>
                      </a:lnTo>
                      <a:close/>
                    </a:path>
                  </a:pathLst>
                </a:custGeom>
                <a:solidFill>
                  <a:srgbClr val="9A531E"/>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86" name="Group 2020"/>
            <p:cNvGrpSpPr>
              <a:grpSpLocks/>
            </p:cNvGrpSpPr>
            <p:nvPr/>
          </p:nvGrpSpPr>
          <p:grpSpPr bwMode="auto">
            <a:xfrm>
              <a:off x="4329" y="152"/>
              <a:ext cx="206" cy="240"/>
              <a:chOff x="4329" y="152"/>
              <a:chExt cx="206" cy="240"/>
            </a:xfrm>
          </p:grpSpPr>
          <p:sp>
            <p:nvSpPr>
              <p:cNvPr id="87" name="Oval 1984"/>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 name="Oval 1985"/>
              <p:cNvSpPr>
                <a:spLocks noChangeArrowheads="1"/>
              </p:cNvSpPr>
              <p:nvPr/>
            </p:nvSpPr>
            <p:spPr bwMode="auto">
              <a:xfrm>
                <a:off x="4341" y="159"/>
                <a:ext cx="169" cy="219"/>
              </a:xfrm>
              <a:prstGeom prst="ellipse">
                <a:avLst/>
              </a:prstGeom>
              <a:solidFill>
                <a:srgbClr val="FEB64C"/>
              </a:solidFill>
              <a:ln>
                <a:noFill/>
              </a:ln>
              <a:effectLst/>
              <a:extLst>
                <a:ext uri="{91240B29-F687-4F45-9708-019B960494DF}">
                  <a14:hiddenLine xmlns:a14="http://schemas.microsoft.com/office/drawing/2010/main" w="635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 name="Oval 1986"/>
              <p:cNvSpPr>
                <a:spLocks noChangeArrowheads="1"/>
              </p:cNvSpPr>
              <p:nvPr/>
            </p:nvSpPr>
            <p:spPr bwMode="auto">
              <a:xfrm>
                <a:off x="4353" y="172"/>
                <a:ext cx="138" cy="200"/>
              </a:xfrm>
              <a:prstGeom prst="ellipse">
                <a:avLst/>
              </a:prstGeom>
              <a:solidFill>
                <a:srgbClr val="FEC572"/>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 name="Freeform 1988"/>
              <p:cNvSpPr>
                <a:spLocks/>
              </p:cNvSpPr>
              <p:nvPr/>
            </p:nvSpPr>
            <p:spPr bwMode="auto">
              <a:xfrm>
                <a:off x="4377" y="196"/>
                <a:ext cx="52" cy="66"/>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 name="Group 6"/>
          <p:cNvGrpSpPr/>
          <p:nvPr/>
        </p:nvGrpSpPr>
        <p:grpSpPr>
          <a:xfrm>
            <a:off x="7405584" y="1628835"/>
            <a:ext cx="387202" cy="688721"/>
            <a:chOff x="8370602" y="6782615"/>
            <a:chExt cx="614362" cy="1092774"/>
          </a:xfrm>
        </p:grpSpPr>
        <p:sp>
          <p:nvSpPr>
            <p:cNvPr id="108" name="Oval 1981"/>
            <p:cNvSpPr>
              <a:spLocks noChangeArrowheads="1"/>
            </p:cNvSpPr>
            <p:nvPr/>
          </p:nvSpPr>
          <p:spPr bwMode="auto">
            <a:xfrm>
              <a:off x="8370602" y="7165776"/>
              <a:ext cx="614362" cy="709613"/>
            </a:xfrm>
            <a:prstGeom prst="ellipse">
              <a:avLst/>
            </a:prstGeom>
            <a:solidFill>
              <a:srgbClr val="F0A30A"/>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Oval 1982"/>
            <p:cNvSpPr>
              <a:spLocks noChangeArrowheads="1"/>
            </p:cNvSpPr>
            <p:nvPr/>
          </p:nvSpPr>
          <p:spPr bwMode="auto">
            <a:xfrm>
              <a:off x="8380127" y="7208639"/>
              <a:ext cx="557212" cy="655638"/>
            </a:xfrm>
            <a:prstGeom prst="ellipse">
              <a:avLst/>
            </a:prstGeom>
            <a:solidFill>
              <a:srgbClr val="FEB64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 name="Oval 1983"/>
            <p:cNvSpPr>
              <a:spLocks noChangeArrowheads="1"/>
            </p:cNvSpPr>
            <p:nvPr/>
          </p:nvSpPr>
          <p:spPr bwMode="auto">
            <a:xfrm>
              <a:off x="8389652" y="7262614"/>
              <a:ext cx="500062" cy="601663"/>
            </a:xfrm>
            <a:prstGeom prst="ellipse">
              <a:avLst/>
            </a:prstGeom>
            <a:solidFill>
              <a:srgbClr val="FEC572"/>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3" name="Isosceles Triangle 122"/>
            <p:cNvSpPr/>
            <p:nvPr/>
          </p:nvSpPr>
          <p:spPr>
            <a:xfrm flipV="1">
              <a:off x="8590628" y="7203665"/>
              <a:ext cx="177023" cy="130037"/>
            </a:xfrm>
            <a:prstGeom prst="triangle">
              <a:avLst/>
            </a:prstGeom>
            <a:solidFill>
              <a:srgbClr val="FEC572"/>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24" name="Group 123"/>
            <p:cNvGrpSpPr/>
            <p:nvPr/>
          </p:nvGrpSpPr>
          <p:grpSpPr>
            <a:xfrm>
              <a:off x="8558563" y="7131690"/>
              <a:ext cx="419554" cy="151134"/>
              <a:chOff x="1406548" y="4084765"/>
              <a:chExt cx="1675064" cy="603406"/>
            </a:xfrm>
            <a:solidFill>
              <a:srgbClr val="7C543C"/>
            </a:solidFill>
          </p:grpSpPr>
          <p:sp>
            <p:nvSpPr>
              <p:cNvPr id="133" name="Freeform 132"/>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Freeform 133"/>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134"/>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Freeform 135"/>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Freeform 1987"/>
            <p:cNvSpPr>
              <a:spLocks/>
            </p:cNvSpPr>
            <p:nvPr/>
          </p:nvSpPr>
          <p:spPr bwMode="auto">
            <a:xfrm>
              <a:off x="8508714" y="7262614"/>
              <a:ext cx="257175" cy="111125"/>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5"/>
            <p:cNvGrpSpPr/>
            <p:nvPr/>
          </p:nvGrpSpPr>
          <p:grpSpPr>
            <a:xfrm>
              <a:off x="8398247" y="6782615"/>
              <a:ext cx="555458" cy="437136"/>
              <a:chOff x="8398247" y="6782615"/>
              <a:chExt cx="555458" cy="437136"/>
            </a:xfrm>
          </p:grpSpPr>
          <p:sp>
            <p:nvSpPr>
              <p:cNvPr id="70" name="Freeform 2541"/>
              <p:cNvSpPr>
                <a:spLocks/>
              </p:cNvSpPr>
              <p:nvPr/>
            </p:nvSpPr>
            <p:spPr bwMode="auto">
              <a:xfrm>
                <a:off x="8398247" y="6782615"/>
                <a:ext cx="555458" cy="416243"/>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B35915"/>
              </a:solidFill>
              <a:ln>
                <a:noFill/>
              </a:ln>
              <a:effectLst/>
            </p:spPr>
            <p:txBody>
              <a:bodyPr/>
              <a:lstStyle/>
              <a:p>
                <a:endParaRPr lang="en-US" dirty="0"/>
              </a:p>
            </p:txBody>
          </p:sp>
          <p:grpSp>
            <p:nvGrpSpPr>
              <p:cNvPr id="103" name="Group 2020"/>
              <p:cNvGrpSpPr>
                <a:grpSpLocks/>
              </p:cNvGrpSpPr>
              <p:nvPr/>
            </p:nvGrpSpPr>
            <p:grpSpPr bwMode="auto">
              <a:xfrm>
                <a:off x="8519827" y="6838751"/>
                <a:ext cx="327025" cy="381000"/>
                <a:chOff x="4329" y="152"/>
                <a:chExt cx="206" cy="240"/>
              </a:xfrm>
            </p:grpSpPr>
            <p:sp>
              <p:nvSpPr>
                <p:cNvPr id="104" name="Oval 1984"/>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5" name="Oval 1985"/>
                <p:cNvSpPr>
                  <a:spLocks noChangeArrowheads="1"/>
                </p:cNvSpPr>
                <p:nvPr/>
              </p:nvSpPr>
              <p:spPr bwMode="auto">
                <a:xfrm>
                  <a:off x="4341" y="159"/>
                  <a:ext cx="169" cy="219"/>
                </a:xfrm>
                <a:prstGeom prst="ellipse">
                  <a:avLst/>
                </a:prstGeom>
                <a:solidFill>
                  <a:srgbClr val="FEB64C"/>
                </a:solidFill>
                <a:ln>
                  <a:noFill/>
                </a:ln>
                <a:effectLst/>
                <a:extLst>
                  <a:ext uri="{91240B29-F687-4F45-9708-019B960494DF}">
                    <a14:hiddenLine xmlns:a14="http://schemas.microsoft.com/office/drawing/2010/main" w="635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6" name="Oval 1986"/>
                <p:cNvSpPr>
                  <a:spLocks noChangeArrowheads="1"/>
                </p:cNvSpPr>
                <p:nvPr/>
              </p:nvSpPr>
              <p:spPr bwMode="auto">
                <a:xfrm>
                  <a:off x="4353" y="172"/>
                  <a:ext cx="138" cy="200"/>
                </a:xfrm>
                <a:prstGeom prst="ellipse">
                  <a:avLst/>
                </a:prstGeom>
                <a:solidFill>
                  <a:srgbClr val="FEC572"/>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7" name="Freeform 1988"/>
                <p:cNvSpPr>
                  <a:spLocks/>
                </p:cNvSpPr>
                <p:nvPr/>
              </p:nvSpPr>
              <p:spPr bwMode="auto">
                <a:xfrm>
                  <a:off x="4377" y="196"/>
                  <a:ext cx="52" cy="66"/>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2" name="Oval 2553"/>
              <p:cNvSpPr>
                <a:spLocks noChangeArrowheads="1"/>
              </p:cNvSpPr>
              <p:nvPr/>
            </p:nvSpPr>
            <p:spPr bwMode="auto">
              <a:xfrm rot="19883649">
                <a:off x="8496181" y="6819313"/>
                <a:ext cx="246591" cy="112607"/>
              </a:xfrm>
              <a:prstGeom prst="ellipse">
                <a:avLst/>
              </a:prstGeom>
              <a:solidFill>
                <a:srgbClr val="B35915"/>
              </a:solidFill>
              <a:ln>
                <a:noFill/>
              </a:ln>
              <a:effectLst/>
            </p:spPr>
            <p:txBody>
              <a:bodyPr/>
              <a:lstStyle/>
              <a:p>
                <a:endParaRPr lang="en-US" dirty="0"/>
              </a:p>
            </p:txBody>
          </p:sp>
          <p:sp>
            <p:nvSpPr>
              <p:cNvPr id="73" name="Oval 2554"/>
              <p:cNvSpPr>
                <a:spLocks noChangeArrowheads="1"/>
              </p:cNvSpPr>
              <p:nvPr/>
            </p:nvSpPr>
            <p:spPr bwMode="auto">
              <a:xfrm rot="2029141">
                <a:off x="8654595" y="6825259"/>
                <a:ext cx="242579" cy="106917"/>
              </a:xfrm>
              <a:prstGeom prst="ellipse">
                <a:avLst/>
              </a:prstGeom>
              <a:solidFill>
                <a:srgbClr val="B35915"/>
              </a:solidFill>
              <a:ln>
                <a:noFill/>
              </a:ln>
              <a:effectLst/>
            </p:spPr>
            <p:txBody>
              <a:bodyPr/>
              <a:lstStyle/>
              <a:p>
                <a:endParaRPr lang="en-US" dirty="0"/>
              </a:p>
            </p:txBody>
          </p:sp>
        </p:grpSp>
      </p:grpSp>
      <p:cxnSp>
        <p:nvCxnSpPr>
          <p:cNvPr id="14" name="Straight Connector 13"/>
          <p:cNvCxnSpPr/>
          <p:nvPr/>
        </p:nvCxnSpPr>
        <p:spPr>
          <a:xfrm>
            <a:off x="6131619" y="1748602"/>
            <a:ext cx="112994"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07884" y="3592957"/>
            <a:ext cx="482824" cy="276999"/>
          </a:xfrm>
          <a:prstGeom prst="rect">
            <a:avLst/>
          </a:prstGeom>
          <a:noFill/>
        </p:spPr>
        <p:txBody>
          <a:bodyPr wrap="none" rtlCol="0">
            <a:spAutoFit/>
          </a:bodyPr>
          <a:lstStyle/>
          <a:p>
            <a:r>
              <a:rPr lang="en-US" sz="1200" dirty="0">
                <a:solidFill>
                  <a:schemeClr val="tx1">
                    <a:lumMod val="75000"/>
                    <a:lumOff val="25000"/>
                  </a:schemeClr>
                </a:solidFill>
              </a:rPr>
              <a:t>20%</a:t>
            </a:r>
          </a:p>
        </p:txBody>
      </p:sp>
      <p:sp>
        <p:nvSpPr>
          <p:cNvPr id="16" name="TextBox 15"/>
          <p:cNvSpPr txBox="1"/>
          <p:nvPr/>
        </p:nvSpPr>
        <p:spPr>
          <a:xfrm>
            <a:off x="6197608" y="1608466"/>
            <a:ext cx="482824" cy="276999"/>
          </a:xfrm>
          <a:prstGeom prst="rect">
            <a:avLst/>
          </a:prstGeom>
          <a:noFill/>
        </p:spPr>
        <p:txBody>
          <a:bodyPr wrap="none" rtlCol="0">
            <a:spAutoFit/>
          </a:bodyPr>
          <a:lstStyle/>
          <a:p>
            <a:r>
              <a:rPr lang="en-US" sz="1200" dirty="0">
                <a:solidFill>
                  <a:schemeClr val="tx1">
                    <a:lumMod val="75000"/>
                    <a:lumOff val="25000"/>
                  </a:schemeClr>
                </a:solidFill>
              </a:rPr>
              <a:t>80%</a:t>
            </a:r>
          </a:p>
        </p:txBody>
      </p:sp>
      <p:cxnSp>
        <p:nvCxnSpPr>
          <p:cNvPr id="17" name="Straight Connector 16"/>
          <p:cNvCxnSpPr/>
          <p:nvPr/>
        </p:nvCxnSpPr>
        <p:spPr>
          <a:xfrm>
            <a:off x="6131619" y="3733093"/>
            <a:ext cx="112994"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944876" y="1748604"/>
            <a:ext cx="186743" cy="2672704"/>
          </a:xfrm>
          <a:prstGeom prst="rect">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944876" y="42674"/>
            <a:ext cx="186743" cy="4378632"/>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rot="10800000">
            <a:off x="5779572" y="-50158"/>
            <a:ext cx="517337" cy="1117532"/>
          </a:xfrm>
          <a:prstGeom prst="rect">
            <a:avLst/>
          </a:prstGeom>
          <a:gradFill>
            <a:gsLst>
              <a:gs pos="0">
                <a:schemeClr val="bg1">
                  <a:alpha val="3000"/>
                </a:schemeClr>
              </a:gs>
              <a:gs pos="50000">
                <a:schemeClr val="bg1"/>
              </a:gs>
              <a:gs pos="25000">
                <a:schemeClr val="bg1">
                  <a:alpha val="8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5938384" y="1082630"/>
            <a:ext cx="517337"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02089" y="882710"/>
            <a:ext cx="569387" cy="369332"/>
          </a:xfrm>
          <a:prstGeom prst="rect">
            <a:avLst/>
          </a:prstGeom>
          <a:noFill/>
        </p:spPr>
        <p:txBody>
          <a:bodyPr wrap="none" rtlCol="0">
            <a:spAutoFit/>
          </a:bodyPr>
          <a:lstStyle/>
          <a:p>
            <a:r>
              <a:rPr lang="en-US" dirty="0">
                <a:solidFill>
                  <a:schemeClr val="tx1">
                    <a:lumMod val="75000"/>
                    <a:lumOff val="25000"/>
                  </a:schemeClr>
                </a:solidFill>
              </a:rPr>
              <a:t>AMI</a:t>
            </a:r>
          </a:p>
        </p:txBody>
      </p:sp>
      <p:sp>
        <p:nvSpPr>
          <p:cNvPr id="25" name="TextBox 24"/>
          <p:cNvSpPr txBox="1"/>
          <p:nvPr/>
        </p:nvSpPr>
        <p:spPr>
          <a:xfrm>
            <a:off x="6197608" y="2224266"/>
            <a:ext cx="631904" cy="369332"/>
          </a:xfrm>
          <a:prstGeom prst="rect">
            <a:avLst/>
          </a:prstGeom>
          <a:noFill/>
        </p:spPr>
        <p:txBody>
          <a:bodyPr wrap="none" rtlCol="0">
            <a:spAutoFit/>
          </a:bodyPr>
          <a:lstStyle/>
          <a:p>
            <a:r>
              <a:rPr lang="en-US" dirty="0">
                <a:solidFill>
                  <a:schemeClr val="tx1">
                    <a:lumMod val="75000"/>
                    <a:lumOff val="25000"/>
                  </a:schemeClr>
                </a:solidFill>
              </a:rPr>
              <a:t>60%</a:t>
            </a:r>
          </a:p>
        </p:txBody>
      </p:sp>
      <p:cxnSp>
        <p:nvCxnSpPr>
          <p:cNvPr id="29" name="Straight Connector 28"/>
          <p:cNvCxnSpPr/>
          <p:nvPr/>
        </p:nvCxnSpPr>
        <p:spPr>
          <a:xfrm>
            <a:off x="6131619" y="2081587"/>
            <a:ext cx="112994"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31619" y="2744203"/>
            <a:ext cx="112994"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31619" y="3073833"/>
            <a:ext cx="112994"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31619" y="3403463"/>
            <a:ext cx="112994"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97608" y="1940978"/>
            <a:ext cx="482824" cy="276999"/>
          </a:xfrm>
          <a:prstGeom prst="rect">
            <a:avLst/>
          </a:prstGeom>
          <a:noFill/>
        </p:spPr>
        <p:txBody>
          <a:bodyPr wrap="none" rtlCol="0">
            <a:spAutoFit/>
          </a:bodyPr>
          <a:lstStyle/>
          <a:p>
            <a:r>
              <a:rPr lang="en-US" sz="1200" dirty="0">
                <a:solidFill>
                  <a:schemeClr val="tx1">
                    <a:lumMod val="75000"/>
                    <a:lumOff val="25000"/>
                  </a:schemeClr>
                </a:solidFill>
              </a:rPr>
              <a:t>70%</a:t>
            </a:r>
          </a:p>
        </p:txBody>
      </p:sp>
      <p:sp>
        <p:nvSpPr>
          <p:cNvPr id="34" name="TextBox 33"/>
          <p:cNvSpPr txBox="1"/>
          <p:nvPr/>
        </p:nvSpPr>
        <p:spPr>
          <a:xfrm>
            <a:off x="6197608" y="2606636"/>
            <a:ext cx="482824" cy="276999"/>
          </a:xfrm>
          <a:prstGeom prst="rect">
            <a:avLst/>
          </a:prstGeom>
          <a:noFill/>
        </p:spPr>
        <p:txBody>
          <a:bodyPr wrap="none" rtlCol="0">
            <a:spAutoFit/>
          </a:bodyPr>
          <a:lstStyle/>
          <a:p>
            <a:r>
              <a:rPr lang="en-US" sz="1200" dirty="0">
                <a:solidFill>
                  <a:schemeClr val="tx1">
                    <a:lumMod val="75000"/>
                    <a:lumOff val="25000"/>
                  </a:schemeClr>
                </a:solidFill>
              </a:rPr>
              <a:t>50%</a:t>
            </a:r>
          </a:p>
        </p:txBody>
      </p:sp>
      <p:sp>
        <p:nvSpPr>
          <p:cNvPr id="35" name="TextBox 34"/>
          <p:cNvSpPr txBox="1"/>
          <p:nvPr/>
        </p:nvSpPr>
        <p:spPr>
          <a:xfrm>
            <a:off x="6197608" y="2927953"/>
            <a:ext cx="482824" cy="276999"/>
          </a:xfrm>
          <a:prstGeom prst="rect">
            <a:avLst/>
          </a:prstGeom>
          <a:noFill/>
        </p:spPr>
        <p:txBody>
          <a:bodyPr wrap="none" rtlCol="0">
            <a:spAutoFit/>
          </a:bodyPr>
          <a:lstStyle/>
          <a:p>
            <a:r>
              <a:rPr lang="en-US" sz="1200" dirty="0">
                <a:solidFill>
                  <a:schemeClr val="tx1">
                    <a:lumMod val="75000"/>
                    <a:lumOff val="25000"/>
                  </a:schemeClr>
                </a:solidFill>
              </a:rPr>
              <a:t>40%</a:t>
            </a:r>
          </a:p>
        </p:txBody>
      </p:sp>
      <p:sp>
        <p:nvSpPr>
          <p:cNvPr id="36" name="TextBox 35"/>
          <p:cNvSpPr txBox="1"/>
          <p:nvPr/>
        </p:nvSpPr>
        <p:spPr>
          <a:xfrm>
            <a:off x="6197608" y="3262618"/>
            <a:ext cx="482824" cy="276999"/>
          </a:xfrm>
          <a:prstGeom prst="rect">
            <a:avLst/>
          </a:prstGeom>
          <a:noFill/>
        </p:spPr>
        <p:txBody>
          <a:bodyPr wrap="none" rtlCol="0">
            <a:spAutoFit/>
          </a:bodyPr>
          <a:lstStyle/>
          <a:p>
            <a:r>
              <a:rPr lang="en-US" sz="1200" dirty="0">
                <a:solidFill>
                  <a:schemeClr val="tx1">
                    <a:lumMod val="75000"/>
                    <a:lumOff val="25000"/>
                  </a:schemeClr>
                </a:solidFill>
              </a:rPr>
              <a:t>30%</a:t>
            </a:r>
          </a:p>
        </p:txBody>
      </p:sp>
      <p:pic>
        <p:nvPicPr>
          <p:cNvPr id="37" name="Picture 36" descr="Picture1.png" hidden="1"/>
          <p:cNvPicPr>
            <a:picLocks noChangeAspect="1"/>
          </p:cNvPicPr>
          <p:nvPr/>
        </p:nvPicPr>
        <p:blipFill>
          <a:blip r:embed="rId2" cstate="print"/>
          <a:srcRect b="29657"/>
          <a:stretch>
            <a:fillRect/>
          </a:stretch>
        </p:blipFill>
        <p:spPr>
          <a:xfrm>
            <a:off x="7302719" y="1712875"/>
            <a:ext cx="297457" cy="489279"/>
          </a:xfrm>
          <a:prstGeom prst="rect">
            <a:avLst/>
          </a:prstGeom>
        </p:spPr>
      </p:pic>
      <p:sp>
        <p:nvSpPr>
          <p:cNvPr id="38" name="TextBox 37"/>
          <p:cNvSpPr txBox="1"/>
          <p:nvPr/>
        </p:nvSpPr>
        <p:spPr>
          <a:xfrm>
            <a:off x="7745825" y="1779189"/>
            <a:ext cx="782458" cy="369332"/>
          </a:xfrm>
          <a:prstGeom prst="rect">
            <a:avLst/>
          </a:prstGeom>
          <a:noFill/>
        </p:spPr>
        <p:txBody>
          <a:bodyPr wrap="square" rtlCol="0">
            <a:spAutoFit/>
          </a:bodyPr>
          <a:lstStyle/>
          <a:p>
            <a:r>
              <a:rPr lang="en-US" b="1" dirty="0">
                <a:solidFill>
                  <a:srgbClr val="ED9E01"/>
                </a:solidFill>
              </a:rPr>
              <a:t>78%</a:t>
            </a:r>
          </a:p>
        </p:txBody>
      </p:sp>
      <p:sp>
        <p:nvSpPr>
          <p:cNvPr id="39" name="Freeform 38"/>
          <p:cNvSpPr/>
          <p:nvPr/>
        </p:nvSpPr>
        <p:spPr>
          <a:xfrm>
            <a:off x="6151828" y="1848839"/>
            <a:ext cx="1237090" cy="129183"/>
          </a:xfrm>
          <a:custGeom>
            <a:avLst/>
            <a:gdLst>
              <a:gd name="connsiteX0" fmla="*/ 1276350 w 1276350"/>
              <a:gd name="connsiteY0" fmla="*/ 228600 h 250597"/>
              <a:gd name="connsiteX1" fmla="*/ 704850 w 1276350"/>
              <a:gd name="connsiteY1" fmla="*/ 228600 h 250597"/>
              <a:gd name="connsiteX2" fmla="*/ 0 w 1276350"/>
              <a:gd name="connsiteY2" fmla="*/ 0 h 250597"/>
              <a:gd name="connsiteX0" fmla="*/ 1276350 w 1276350"/>
              <a:gd name="connsiteY0" fmla="*/ 228600 h 250597"/>
              <a:gd name="connsiteX1" fmla="*/ 609600 w 1276350"/>
              <a:gd name="connsiteY1" fmla="*/ 228600 h 250597"/>
              <a:gd name="connsiteX2" fmla="*/ 0 w 1276350"/>
              <a:gd name="connsiteY2" fmla="*/ 0 h 250597"/>
              <a:gd name="connsiteX0" fmla="*/ 1257300 w 1257300"/>
              <a:gd name="connsiteY0" fmla="*/ 257175 h 267824"/>
              <a:gd name="connsiteX1" fmla="*/ 609600 w 1257300"/>
              <a:gd name="connsiteY1" fmla="*/ 228600 h 267824"/>
              <a:gd name="connsiteX2" fmla="*/ 0 w 1257300"/>
              <a:gd name="connsiteY2" fmla="*/ 0 h 267824"/>
              <a:gd name="connsiteX0" fmla="*/ 1257300 w 1257300"/>
              <a:gd name="connsiteY0" fmla="*/ 257175 h 263621"/>
              <a:gd name="connsiteX1" fmla="*/ 609600 w 1257300"/>
              <a:gd name="connsiteY1" fmla="*/ 228600 h 263621"/>
              <a:gd name="connsiteX2" fmla="*/ 0 w 1257300"/>
              <a:gd name="connsiteY2" fmla="*/ 0 h 263621"/>
              <a:gd name="connsiteX0" fmla="*/ 1257300 w 1257300"/>
              <a:gd name="connsiteY0" fmla="*/ 257175 h 261296"/>
              <a:gd name="connsiteX1" fmla="*/ 533400 w 1257300"/>
              <a:gd name="connsiteY1" fmla="*/ 219075 h 261296"/>
              <a:gd name="connsiteX2" fmla="*/ 0 w 1257300"/>
              <a:gd name="connsiteY2" fmla="*/ 0 h 261296"/>
            </a:gdLst>
            <a:ahLst/>
            <a:cxnLst>
              <a:cxn ang="0">
                <a:pos x="connsiteX0" y="connsiteY0"/>
              </a:cxn>
              <a:cxn ang="0">
                <a:pos x="connsiteX1" y="connsiteY1"/>
              </a:cxn>
              <a:cxn ang="0">
                <a:pos x="connsiteX2" y="connsiteY2"/>
              </a:cxn>
            </a:cxnLst>
            <a:rect l="l" t="t" r="r" b="b"/>
            <a:pathLst>
              <a:path w="1257300" h="261296">
                <a:moveTo>
                  <a:pt x="1257300" y="257175"/>
                </a:moveTo>
                <a:cubicBezTo>
                  <a:pt x="925512" y="266700"/>
                  <a:pt x="742950" y="261937"/>
                  <a:pt x="533400" y="219075"/>
                </a:cubicBezTo>
                <a:cubicBezTo>
                  <a:pt x="323850" y="176213"/>
                  <a:pt x="246062" y="95250"/>
                  <a:pt x="0" y="0"/>
                </a:cubicBezTo>
              </a:path>
            </a:pathLst>
          </a:cu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p:cNvPicPr>
            <a:picLocks noChangeAspect="1"/>
          </p:cNvPicPr>
          <p:nvPr/>
        </p:nvPicPr>
        <p:blipFill>
          <a:blip r:embed="rId3"/>
          <a:stretch>
            <a:fillRect/>
          </a:stretch>
        </p:blipFill>
        <p:spPr>
          <a:xfrm>
            <a:off x="8320528" y="1662398"/>
            <a:ext cx="600908" cy="564708"/>
          </a:xfrm>
          <a:prstGeom prst="rect">
            <a:avLst/>
          </a:prstGeom>
          <a:effectLst>
            <a:outerShdw blurRad="63500" dist="12700" dir="3000000" sx="102000" sy="102000" algn="ctr" rotWithShape="0">
              <a:prstClr val="black">
                <a:alpha val="50000"/>
              </a:prstClr>
            </a:outerShdw>
          </a:effectLst>
        </p:spPr>
      </p:pic>
      <p:pic>
        <p:nvPicPr>
          <p:cNvPr id="41" name="Picture 40" descr="Picture1.png" hidden="1"/>
          <p:cNvPicPr>
            <a:picLocks noChangeAspect="1"/>
          </p:cNvPicPr>
          <p:nvPr/>
        </p:nvPicPr>
        <p:blipFill>
          <a:blip r:embed="rId2" cstate="print"/>
          <a:srcRect b="29657"/>
          <a:stretch>
            <a:fillRect/>
          </a:stretch>
        </p:blipFill>
        <p:spPr>
          <a:xfrm>
            <a:off x="6825382" y="2559837"/>
            <a:ext cx="297457" cy="489279"/>
          </a:xfrm>
          <a:prstGeom prst="rect">
            <a:avLst/>
          </a:prstGeom>
        </p:spPr>
      </p:pic>
      <p:sp>
        <p:nvSpPr>
          <p:cNvPr id="42" name="TextBox 41" hidden="1"/>
          <p:cNvSpPr txBox="1"/>
          <p:nvPr/>
        </p:nvSpPr>
        <p:spPr>
          <a:xfrm>
            <a:off x="7090070" y="2641924"/>
            <a:ext cx="782458" cy="369332"/>
          </a:xfrm>
          <a:prstGeom prst="rect">
            <a:avLst/>
          </a:prstGeom>
          <a:noFill/>
        </p:spPr>
        <p:txBody>
          <a:bodyPr wrap="square" rtlCol="0">
            <a:spAutoFit/>
          </a:bodyPr>
          <a:lstStyle/>
          <a:p>
            <a:r>
              <a:rPr lang="en-US" b="1" dirty="0">
                <a:solidFill>
                  <a:srgbClr val="ED9E01"/>
                </a:solidFill>
              </a:rPr>
              <a:t>36%</a:t>
            </a:r>
          </a:p>
        </p:txBody>
      </p:sp>
      <p:pic>
        <p:nvPicPr>
          <p:cNvPr id="43" name="Picture 42" hidden="1"/>
          <p:cNvPicPr>
            <a:picLocks noChangeAspect="1"/>
          </p:cNvPicPr>
          <p:nvPr/>
        </p:nvPicPr>
        <p:blipFill>
          <a:blip r:embed="rId3"/>
          <a:stretch>
            <a:fillRect/>
          </a:stretch>
        </p:blipFill>
        <p:spPr>
          <a:xfrm>
            <a:off x="7722139" y="2579044"/>
            <a:ext cx="486175" cy="456887"/>
          </a:xfrm>
          <a:prstGeom prst="rect">
            <a:avLst/>
          </a:prstGeom>
          <a:effectLst>
            <a:outerShdw blurRad="63500" dist="12700" dir="3000000" sx="102000" sy="102000" algn="ctr" rotWithShape="0">
              <a:prstClr val="black">
                <a:alpha val="50000"/>
              </a:prstClr>
            </a:outerShdw>
          </a:effectLst>
        </p:spPr>
      </p:pic>
      <p:sp>
        <p:nvSpPr>
          <p:cNvPr id="44" name="Freeform 43" hidden="1"/>
          <p:cNvSpPr/>
          <p:nvPr/>
        </p:nvSpPr>
        <p:spPr>
          <a:xfrm>
            <a:off x="5477892" y="2799038"/>
            <a:ext cx="1257300" cy="45719"/>
          </a:xfrm>
          <a:custGeom>
            <a:avLst/>
            <a:gdLst>
              <a:gd name="connsiteX0" fmla="*/ 1276350 w 1276350"/>
              <a:gd name="connsiteY0" fmla="*/ 228600 h 250597"/>
              <a:gd name="connsiteX1" fmla="*/ 704850 w 1276350"/>
              <a:gd name="connsiteY1" fmla="*/ 228600 h 250597"/>
              <a:gd name="connsiteX2" fmla="*/ 0 w 1276350"/>
              <a:gd name="connsiteY2" fmla="*/ 0 h 250597"/>
              <a:gd name="connsiteX0" fmla="*/ 1276350 w 1276350"/>
              <a:gd name="connsiteY0" fmla="*/ 228600 h 250597"/>
              <a:gd name="connsiteX1" fmla="*/ 609600 w 1276350"/>
              <a:gd name="connsiteY1" fmla="*/ 228600 h 250597"/>
              <a:gd name="connsiteX2" fmla="*/ 0 w 1276350"/>
              <a:gd name="connsiteY2" fmla="*/ 0 h 250597"/>
              <a:gd name="connsiteX0" fmla="*/ 1257300 w 1257300"/>
              <a:gd name="connsiteY0" fmla="*/ 257175 h 267824"/>
              <a:gd name="connsiteX1" fmla="*/ 609600 w 1257300"/>
              <a:gd name="connsiteY1" fmla="*/ 228600 h 267824"/>
              <a:gd name="connsiteX2" fmla="*/ 0 w 1257300"/>
              <a:gd name="connsiteY2" fmla="*/ 0 h 267824"/>
              <a:gd name="connsiteX0" fmla="*/ 1257300 w 1257300"/>
              <a:gd name="connsiteY0" fmla="*/ 257175 h 263621"/>
              <a:gd name="connsiteX1" fmla="*/ 609600 w 1257300"/>
              <a:gd name="connsiteY1" fmla="*/ 228600 h 263621"/>
              <a:gd name="connsiteX2" fmla="*/ 0 w 1257300"/>
              <a:gd name="connsiteY2" fmla="*/ 0 h 263621"/>
              <a:gd name="connsiteX0" fmla="*/ 1257300 w 1257300"/>
              <a:gd name="connsiteY0" fmla="*/ 257175 h 261296"/>
              <a:gd name="connsiteX1" fmla="*/ 533400 w 1257300"/>
              <a:gd name="connsiteY1" fmla="*/ 219075 h 261296"/>
              <a:gd name="connsiteX2" fmla="*/ 0 w 1257300"/>
              <a:gd name="connsiteY2" fmla="*/ 0 h 261296"/>
            </a:gdLst>
            <a:ahLst/>
            <a:cxnLst>
              <a:cxn ang="0">
                <a:pos x="connsiteX0" y="connsiteY0"/>
              </a:cxn>
              <a:cxn ang="0">
                <a:pos x="connsiteX1" y="connsiteY1"/>
              </a:cxn>
              <a:cxn ang="0">
                <a:pos x="connsiteX2" y="connsiteY2"/>
              </a:cxn>
            </a:cxnLst>
            <a:rect l="l" t="t" r="r" b="b"/>
            <a:pathLst>
              <a:path w="1257300" h="261296">
                <a:moveTo>
                  <a:pt x="1257300" y="257175"/>
                </a:moveTo>
                <a:cubicBezTo>
                  <a:pt x="925512" y="266700"/>
                  <a:pt x="742950" y="261937"/>
                  <a:pt x="533400" y="219075"/>
                </a:cubicBezTo>
                <a:cubicBezTo>
                  <a:pt x="323850" y="176213"/>
                  <a:pt x="246062" y="95250"/>
                  <a:pt x="0" y="0"/>
                </a:cubicBezTo>
              </a:path>
            </a:pathLst>
          </a:cu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7FFE8C18-BC25-BF83-699A-E1D5558EB0C6}"/>
              </a:ext>
            </a:extLst>
          </p:cNvPr>
          <p:cNvGrpSpPr/>
          <p:nvPr/>
        </p:nvGrpSpPr>
        <p:grpSpPr>
          <a:xfrm>
            <a:off x="2981690" y="1751059"/>
            <a:ext cx="2963186" cy="3023877"/>
            <a:chOff x="2981690" y="1751059"/>
            <a:chExt cx="2963186" cy="3023877"/>
          </a:xfrm>
        </p:grpSpPr>
        <p:sp>
          <p:nvSpPr>
            <p:cNvPr id="47" name="Rectangle 46"/>
            <p:cNvSpPr/>
            <p:nvPr/>
          </p:nvSpPr>
          <p:spPr>
            <a:xfrm>
              <a:off x="3845722" y="3812140"/>
              <a:ext cx="186743" cy="603504"/>
            </a:xfrm>
            <a:prstGeom prst="rect">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2981690" y="4451771"/>
              <a:ext cx="2331159" cy="323165"/>
            </a:xfrm>
            <a:prstGeom prst="rect">
              <a:avLst/>
            </a:prstGeom>
            <a:noFill/>
          </p:spPr>
          <p:txBody>
            <a:bodyPr wrap="square" rtlCol="0">
              <a:spAutoFit/>
            </a:bodyPr>
            <a:lstStyle/>
            <a:p>
              <a:pPr algn="ctr"/>
              <a:r>
                <a:rPr lang="en-US" sz="1500" dirty="0">
                  <a:solidFill>
                    <a:schemeClr val="tx1">
                      <a:lumMod val="75000"/>
                      <a:lumOff val="25000"/>
                    </a:schemeClr>
                  </a:solidFill>
                </a:rPr>
                <a:t>Rent Limits</a:t>
              </a:r>
            </a:p>
          </p:txBody>
        </p:sp>
        <p:sp>
          <p:nvSpPr>
            <p:cNvPr id="5" name="Freeform 4"/>
            <p:cNvSpPr/>
            <p:nvPr/>
          </p:nvSpPr>
          <p:spPr>
            <a:xfrm>
              <a:off x="3929728" y="2409957"/>
              <a:ext cx="2015148" cy="1387955"/>
            </a:xfrm>
            <a:custGeom>
              <a:avLst/>
              <a:gdLst>
                <a:gd name="connsiteX0" fmla="*/ 1151758 w 1151758"/>
                <a:gd name="connsiteY0" fmla="*/ 4141 h 618191"/>
                <a:gd name="connsiteX1" fmla="*/ 177288 w 1151758"/>
                <a:gd name="connsiteY1" fmla="*/ 90909 h 618191"/>
                <a:gd name="connsiteX2" fmla="*/ 3752 w 1151758"/>
                <a:gd name="connsiteY2" fmla="*/ 618191 h 618191"/>
                <a:gd name="connsiteX0" fmla="*/ 1148006 w 1148006"/>
                <a:gd name="connsiteY0" fmla="*/ 4141 h 618191"/>
                <a:gd name="connsiteX1" fmla="*/ 173536 w 1148006"/>
                <a:gd name="connsiteY1" fmla="*/ 90909 h 618191"/>
                <a:gd name="connsiteX2" fmla="*/ 0 w 1148006"/>
                <a:gd name="connsiteY2" fmla="*/ 618191 h 618191"/>
                <a:gd name="connsiteX0" fmla="*/ 1150266 w 1150266"/>
                <a:gd name="connsiteY0" fmla="*/ 4141 h 618191"/>
                <a:gd name="connsiteX1" fmla="*/ 175796 w 1150266"/>
                <a:gd name="connsiteY1" fmla="*/ 90909 h 618191"/>
                <a:gd name="connsiteX2" fmla="*/ 2260 w 1150266"/>
                <a:gd name="connsiteY2" fmla="*/ 618191 h 618191"/>
                <a:gd name="connsiteX0" fmla="*/ 1148854 w 1148854"/>
                <a:gd name="connsiteY0" fmla="*/ 4141 h 618191"/>
                <a:gd name="connsiteX1" fmla="*/ 174384 w 1148854"/>
                <a:gd name="connsiteY1" fmla="*/ 90909 h 618191"/>
                <a:gd name="connsiteX2" fmla="*/ 848 w 1148854"/>
                <a:gd name="connsiteY2" fmla="*/ 618191 h 618191"/>
                <a:gd name="connsiteX0" fmla="*/ 1148854 w 1148854"/>
                <a:gd name="connsiteY0" fmla="*/ 409 h 614459"/>
                <a:gd name="connsiteX1" fmla="*/ 174384 w 1148854"/>
                <a:gd name="connsiteY1" fmla="*/ 87177 h 614459"/>
                <a:gd name="connsiteX2" fmla="*/ 848 w 1148854"/>
                <a:gd name="connsiteY2" fmla="*/ 614459 h 614459"/>
              </a:gdLst>
              <a:ahLst/>
              <a:cxnLst>
                <a:cxn ang="0">
                  <a:pos x="connsiteX0" y="connsiteY0"/>
                </a:cxn>
                <a:cxn ang="0">
                  <a:pos x="connsiteX1" y="connsiteY1"/>
                </a:cxn>
                <a:cxn ang="0">
                  <a:pos x="connsiteX2" y="connsiteY2"/>
                </a:cxn>
              </a:cxnLst>
              <a:rect l="l" t="t" r="r" b="b"/>
              <a:pathLst>
                <a:path w="1148854" h="614459">
                  <a:moveTo>
                    <a:pt x="1148854" y="409"/>
                  </a:moveTo>
                  <a:cubicBezTo>
                    <a:pt x="761129" y="1486"/>
                    <a:pt x="365718" y="-15165"/>
                    <a:pt x="174384" y="87177"/>
                  </a:cubicBezTo>
                  <a:cubicBezTo>
                    <a:pt x="-16950" y="189519"/>
                    <a:pt x="-346" y="456292"/>
                    <a:pt x="848" y="614459"/>
                  </a:cubicBezTo>
                </a:path>
              </a:pathLst>
            </a:custGeom>
            <a:noFill/>
            <a:ln>
              <a:solidFill>
                <a:schemeClr val="tx1">
                  <a:lumMod val="75000"/>
                  <a:lumOff val="25000"/>
                </a:schemeClr>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212505" y="3912724"/>
              <a:ext cx="186743" cy="502920"/>
            </a:xfrm>
            <a:prstGeom prst="rect">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579287" y="4013308"/>
              <a:ext cx="186743" cy="402336"/>
            </a:xfrm>
            <a:prstGeom prst="rect">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946068" y="4113892"/>
              <a:ext cx="186743" cy="301752"/>
            </a:xfrm>
            <a:prstGeom prst="rect">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5312851" y="4214476"/>
              <a:ext cx="186743" cy="201168"/>
            </a:xfrm>
            <a:prstGeom prst="rect">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3478941" y="3711556"/>
              <a:ext cx="186743" cy="704088"/>
            </a:xfrm>
            <a:prstGeom prst="rect">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3112159" y="3620116"/>
              <a:ext cx="186743" cy="795528"/>
            </a:xfrm>
            <a:prstGeom prst="rect">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p:nvPr/>
          </p:nvCxnSpPr>
          <p:spPr>
            <a:xfrm>
              <a:off x="2981691" y="4427744"/>
              <a:ext cx="2666690" cy="0"/>
            </a:xfrm>
            <a:prstGeom prst="line">
              <a:avLst/>
            </a:prstGeom>
            <a:ln w="69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3576167" y="2079477"/>
              <a:ext cx="2362216" cy="1617851"/>
            </a:xfrm>
            <a:custGeom>
              <a:avLst/>
              <a:gdLst>
                <a:gd name="connsiteX0" fmla="*/ 1151758 w 1151758"/>
                <a:gd name="connsiteY0" fmla="*/ 4141 h 618191"/>
                <a:gd name="connsiteX1" fmla="*/ 177288 w 1151758"/>
                <a:gd name="connsiteY1" fmla="*/ 90909 h 618191"/>
                <a:gd name="connsiteX2" fmla="*/ 3752 w 1151758"/>
                <a:gd name="connsiteY2" fmla="*/ 618191 h 618191"/>
                <a:gd name="connsiteX0" fmla="*/ 1148006 w 1148006"/>
                <a:gd name="connsiteY0" fmla="*/ 4141 h 618191"/>
                <a:gd name="connsiteX1" fmla="*/ 173536 w 1148006"/>
                <a:gd name="connsiteY1" fmla="*/ 90909 h 618191"/>
                <a:gd name="connsiteX2" fmla="*/ 0 w 1148006"/>
                <a:gd name="connsiteY2" fmla="*/ 618191 h 618191"/>
                <a:gd name="connsiteX0" fmla="*/ 1150266 w 1150266"/>
                <a:gd name="connsiteY0" fmla="*/ 4141 h 618191"/>
                <a:gd name="connsiteX1" fmla="*/ 175796 w 1150266"/>
                <a:gd name="connsiteY1" fmla="*/ 90909 h 618191"/>
                <a:gd name="connsiteX2" fmla="*/ 2260 w 1150266"/>
                <a:gd name="connsiteY2" fmla="*/ 618191 h 618191"/>
                <a:gd name="connsiteX0" fmla="*/ 1148854 w 1148854"/>
                <a:gd name="connsiteY0" fmla="*/ 4141 h 618191"/>
                <a:gd name="connsiteX1" fmla="*/ 174384 w 1148854"/>
                <a:gd name="connsiteY1" fmla="*/ 90909 h 618191"/>
                <a:gd name="connsiteX2" fmla="*/ 848 w 1148854"/>
                <a:gd name="connsiteY2" fmla="*/ 618191 h 618191"/>
                <a:gd name="connsiteX0" fmla="*/ 1148854 w 1148854"/>
                <a:gd name="connsiteY0" fmla="*/ 409 h 614459"/>
                <a:gd name="connsiteX1" fmla="*/ 174384 w 1148854"/>
                <a:gd name="connsiteY1" fmla="*/ 87177 h 614459"/>
                <a:gd name="connsiteX2" fmla="*/ 848 w 1148854"/>
                <a:gd name="connsiteY2" fmla="*/ 614459 h 614459"/>
              </a:gdLst>
              <a:ahLst/>
              <a:cxnLst>
                <a:cxn ang="0">
                  <a:pos x="connsiteX0" y="connsiteY0"/>
                </a:cxn>
                <a:cxn ang="0">
                  <a:pos x="connsiteX1" y="connsiteY1"/>
                </a:cxn>
                <a:cxn ang="0">
                  <a:pos x="connsiteX2" y="connsiteY2"/>
                </a:cxn>
              </a:cxnLst>
              <a:rect l="l" t="t" r="r" b="b"/>
              <a:pathLst>
                <a:path w="1148854" h="614459">
                  <a:moveTo>
                    <a:pt x="1148854" y="409"/>
                  </a:moveTo>
                  <a:cubicBezTo>
                    <a:pt x="761129" y="1486"/>
                    <a:pt x="365718" y="-15165"/>
                    <a:pt x="174384" y="87177"/>
                  </a:cubicBezTo>
                  <a:cubicBezTo>
                    <a:pt x="-16950" y="189519"/>
                    <a:pt x="-346" y="456292"/>
                    <a:pt x="848" y="614459"/>
                  </a:cubicBezTo>
                </a:path>
              </a:pathLst>
            </a:custGeom>
            <a:noFill/>
            <a:ln>
              <a:solidFill>
                <a:schemeClr val="tx1">
                  <a:lumMod val="75000"/>
                  <a:lumOff val="25000"/>
                </a:schemeClr>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3201374" y="1751059"/>
              <a:ext cx="2737008" cy="1854829"/>
            </a:xfrm>
            <a:custGeom>
              <a:avLst/>
              <a:gdLst>
                <a:gd name="connsiteX0" fmla="*/ 1151758 w 1151758"/>
                <a:gd name="connsiteY0" fmla="*/ 4141 h 618191"/>
                <a:gd name="connsiteX1" fmla="*/ 177288 w 1151758"/>
                <a:gd name="connsiteY1" fmla="*/ 90909 h 618191"/>
                <a:gd name="connsiteX2" fmla="*/ 3752 w 1151758"/>
                <a:gd name="connsiteY2" fmla="*/ 618191 h 618191"/>
                <a:gd name="connsiteX0" fmla="*/ 1148006 w 1148006"/>
                <a:gd name="connsiteY0" fmla="*/ 4141 h 618191"/>
                <a:gd name="connsiteX1" fmla="*/ 173536 w 1148006"/>
                <a:gd name="connsiteY1" fmla="*/ 90909 h 618191"/>
                <a:gd name="connsiteX2" fmla="*/ 0 w 1148006"/>
                <a:gd name="connsiteY2" fmla="*/ 618191 h 618191"/>
                <a:gd name="connsiteX0" fmla="*/ 1150266 w 1150266"/>
                <a:gd name="connsiteY0" fmla="*/ 4141 h 618191"/>
                <a:gd name="connsiteX1" fmla="*/ 175796 w 1150266"/>
                <a:gd name="connsiteY1" fmla="*/ 90909 h 618191"/>
                <a:gd name="connsiteX2" fmla="*/ 2260 w 1150266"/>
                <a:gd name="connsiteY2" fmla="*/ 618191 h 618191"/>
                <a:gd name="connsiteX0" fmla="*/ 1148854 w 1148854"/>
                <a:gd name="connsiteY0" fmla="*/ 4141 h 618191"/>
                <a:gd name="connsiteX1" fmla="*/ 174384 w 1148854"/>
                <a:gd name="connsiteY1" fmla="*/ 90909 h 618191"/>
                <a:gd name="connsiteX2" fmla="*/ 848 w 1148854"/>
                <a:gd name="connsiteY2" fmla="*/ 618191 h 618191"/>
                <a:gd name="connsiteX0" fmla="*/ 1148854 w 1148854"/>
                <a:gd name="connsiteY0" fmla="*/ 409 h 614459"/>
                <a:gd name="connsiteX1" fmla="*/ 174384 w 1148854"/>
                <a:gd name="connsiteY1" fmla="*/ 87177 h 614459"/>
                <a:gd name="connsiteX2" fmla="*/ 848 w 1148854"/>
                <a:gd name="connsiteY2" fmla="*/ 614459 h 614459"/>
              </a:gdLst>
              <a:ahLst/>
              <a:cxnLst>
                <a:cxn ang="0">
                  <a:pos x="connsiteX0" y="connsiteY0"/>
                </a:cxn>
                <a:cxn ang="0">
                  <a:pos x="connsiteX1" y="connsiteY1"/>
                </a:cxn>
                <a:cxn ang="0">
                  <a:pos x="connsiteX2" y="connsiteY2"/>
                </a:cxn>
              </a:cxnLst>
              <a:rect l="l" t="t" r="r" b="b"/>
              <a:pathLst>
                <a:path w="1148854" h="614459">
                  <a:moveTo>
                    <a:pt x="1148854" y="409"/>
                  </a:moveTo>
                  <a:cubicBezTo>
                    <a:pt x="761129" y="1486"/>
                    <a:pt x="365718" y="-15165"/>
                    <a:pt x="174384" y="87177"/>
                  </a:cubicBezTo>
                  <a:cubicBezTo>
                    <a:pt x="-16950" y="189519"/>
                    <a:pt x="-346" y="456292"/>
                    <a:pt x="848" y="614459"/>
                  </a:cubicBezTo>
                </a:path>
              </a:pathLst>
            </a:custGeom>
            <a:noFill/>
            <a:ln>
              <a:solidFill>
                <a:schemeClr val="tx1">
                  <a:lumMod val="75000"/>
                  <a:lumOff val="25000"/>
                </a:schemeClr>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a:off x="4296510" y="2744204"/>
              <a:ext cx="1648366" cy="1154292"/>
            </a:xfrm>
            <a:custGeom>
              <a:avLst/>
              <a:gdLst>
                <a:gd name="connsiteX0" fmla="*/ 1151758 w 1151758"/>
                <a:gd name="connsiteY0" fmla="*/ 4141 h 618191"/>
                <a:gd name="connsiteX1" fmla="*/ 177288 w 1151758"/>
                <a:gd name="connsiteY1" fmla="*/ 90909 h 618191"/>
                <a:gd name="connsiteX2" fmla="*/ 3752 w 1151758"/>
                <a:gd name="connsiteY2" fmla="*/ 618191 h 618191"/>
                <a:gd name="connsiteX0" fmla="*/ 1148006 w 1148006"/>
                <a:gd name="connsiteY0" fmla="*/ 4141 h 618191"/>
                <a:gd name="connsiteX1" fmla="*/ 173536 w 1148006"/>
                <a:gd name="connsiteY1" fmla="*/ 90909 h 618191"/>
                <a:gd name="connsiteX2" fmla="*/ 0 w 1148006"/>
                <a:gd name="connsiteY2" fmla="*/ 618191 h 618191"/>
                <a:gd name="connsiteX0" fmla="*/ 1150266 w 1150266"/>
                <a:gd name="connsiteY0" fmla="*/ 4141 h 618191"/>
                <a:gd name="connsiteX1" fmla="*/ 175796 w 1150266"/>
                <a:gd name="connsiteY1" fmla="*/ 90909 h 618191"/>
                <a:gd name="connsiteX2" fmla="*/ 2260 w 1150266"/>
                <a:gd name="connsiteY2" fmla="*/ 618191 h 618191"/>
                <a:gd name="connsiteX0" fmla="*/ 1148854 w 1148854"/>
                <a:gd name="connsiteY0" fmla="*/ 4141 h 618191"/>
                <a:gd name="connsiteX1" fmla="*/ 174384 w 1148854"/>
                <a:gd name="connsiteY1" fmla="*/ 90909 h 618191"/>
                <a:gd name="connsiteX2" fmla="*/ 848 w 1148854"/>
                <a:gd name="connsiteY2" fmla="*/ 618191 h 618191"/>
                <a:gd name="connsiteX0" fmla="*/ 1148854 w 1148854"/>
                <a:gd name="connsiteY0" fmla="*/ 409 h 614459"/>
                <a:gd name="connsiteX1" fmla="*/ 174384 w 1148854"/>
                <a:gd name="connsiteY1" fmla="*/ 87177 h 614459"/>
                <a:gd name="connsiteX2" fmla="*/ 848 w 1148854"/>
                <a:gd name="connsiteY2" fmla="*/ 614459 h 614459"/>
              </a:gdLst>
              <a:ahLst/>
              <a:cxnLst>
                <a:cxn ang="0">
                  <a:pos x="connsiteX0" y="connsiteY0"/>
                </a:cxn>
                <a:cxn ang="0">
                  <a:pos x="connsiteX1" y="connsiteY1"/>
                </a:cxn>
                <a:cxn ang="0">
                  <a:pos x="connsiteX2" y="connsiteY2"/>
                </a:cxn>
              </a:cxnLst>
              <a:rect l="l" t="t" r="r" b="b"/>
              <a:pathLst>
                <a:path w="1148854" h="614459">
                  <a:moveTo>
                    <a:pt x="1148854" y="409"/>
                  </a:moveTo>
                  <a:cubicBezTo>
                    <a:pt x="761129" y="1486"/>
                    <a:pt x="365718" y="-15165"/>
                    <a:pt x="174384" y="87177"/>
                  </a:cubicBezTo>
                  <a:cubicBezTo>
                    <a:pt x="-16950" y="189519"/>
                    <a:pt x="-346" y="456292"/>
                    <a:pt x="848" y="614459"/>
                  </a:cubicBezTo>
                </a:path>
              </a:pathLst>
            </a:custGeom>
            <a:noFill/>
            <a:ln>
              <a:solidFill>
                <a:schemeClr val="tx1">
                  <a:lumMod val="75000"/>
                  <a:lumOff val="25000"/>
                </a:schemeClr>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a:off x="4663292" y="3072283"/>
              <a:ext cx="1281584" cy="926796"/>
            </a:xfrm>
            <a:custGeom>
              <a:avLst/>
              <a:gdLst>
                <a:gd name="connsiteX0" fmla="*/ 1151758 w 1151758"/>
                <a:gd name="connsiteY0" fmla="*/ 4141 h 618191"/>
                <a:gd name="connsiteX1" fmla="*/ 177288 w 1151758"/>
                <a:gd name="connsiteY1" fmla="*/ 90909 h 618191"/>
                <a:gd name="connsiteX2" fmla="*/ 3752 w 1151758"/>
                <a:gd name="connsiteY2" fmla="*/ 618191 h 618191"/>
                <a:gd name="connsiteX0" fmla="*/ 1148006 w 1148006"/>
                <a:gd name="connsiteY0" fmla="*/ 4141 h 618191"/>
                <a:gd name="connsiteX1" fmla="*/ 173536 w 1148006"/>
                <a:gd name="connsiteY1" fmla="*/ 90909 h 618191"/>
                <a:gd name="connsiteX2" fmla="*/ 0 w 1148006"/>
                <a:gd name="connsiteY2" fmla="*/ 618191 h 618191"/>
                <a:gd name="connsiteX0" fmla="*/ 1150266 w 1150266"/>
                <a:gd name="connsiteY0" fmla="*/ 4141 h 618191"/>
                <a:gd name="connsiteX1" fmla="*/ 175796 w 1150266"/>
                <a:gd name="connsiteY1" fmla="*/ 90909 h 618191"/>
                <a:gd name="connsiteX2" fmla="*/ 2260 w 1150266"/>
                <a:gd name="connsiteY2" fmla="*/ 618191 h 618191"/>
                <a:gd name="connsiteX0" fmla="*/ 1148854 w 1148854"/>
                <a:gd name="connsiteY0" fmla="*/ 4141 h 618191"/>
                <a:gd name="connsiteX1" fmla="*/ 174384 w 1148854"/>
                <a:gd name="connsiteY1" fmla="*/ 90909 h 618191"/>
                <a:gd name="connsiteX2" fmla="*/ 848 w 1148854"/>
                <a:gd name="connsiteY2" fmla="*/ 618191 h 618191"/>
                <a:gd name="connsiteX0" fmla="*/ 1148854 w 1148854"/>
                <a:gd name="connsiteY0" fmla="*/ 409 h 614459"/>
                <a:gd name="connsiteX1" fmla="*/ 174384 w 1148854"/>
                <a:gd name="connsiteY1" fmla="*/ 87177 h 614459"/>
                <a:gd name="connsiteX2" fmla="*/ 848 w 1148854"/>
                <a:gd name="connsiteY2" fmla="*/ 614459 h 614459"/>
              </a:gdLst>
              <a:ahLst/>
              <a:cxnLst>
                <a:cxn ang="0">
                  <a:pos x="connsiteX0" y="connsiteY0"/>
                </a:cxn>
                <a:cxn ang="0">
                  <a:pos x="connsiteX1" y="connsiteY1"/>
                </a:cxn>
                <a:cxn ang="0">
                  <a:pos x="connsiteX2" y="connsiteY2"/>
                </a:cxn>
              </a:cxnLst>
              <a:rect l="l" t="t" r="r" b="b"/>
              <a:pathLst>
                <a:path w="1148854" h="614459">
                  <a:moveTo>
                    <a:pt x="1148854" y="409"/>
                  </a:moveTo>
                  <a:cubicBezTo>
                    <a:pt x="761129" y="1486"/>
                    <a:pt x="365718" y="-15165"/>
                    <a:pt x="174384" y="87177"/>
                  </a:cubicBezTo>
                  <a:cubicBezTo>
                    <a:pt x="-16950" y="189519"/>
                    <a:pt x="-346" y="456292"/>
                    <a:pt x="848" y="614459"/>
                  </a:cubicBezTo>
                </a:path>
              </a:pathLst>
            </a:custGeom>
            <a:noFill/>
            <a:ln>
              <a:solidFill>
                <a:schemeClr val="tx1">
                  <a:lumMod val="75000"/>
                  <a:lumOff val="25000"/>
                </a:schemeClr>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a:off x="5030074" y="3406558"/>
              <a:ext cx="914802" cy="693106"/>
            </a:xfrm>
            <a:custGeom>
              <a:avLst/>
              <a:gdLst>
                <a:gd name="connsiteX0" fmla="*/ 1151758 w 1151758"/>
                <a:gd name="connsiteY0" fmla="*/ 4141 h 618191"/>
                <a:gd name="connsiteX1" fmla="*/ 177288 w 1151758"/>
                <a:gd name="connsiteY1" fmla="*/ 90909 h 618191"/>
                <a:gd name="connsiteX2" fmla="*/ 3752 w 1151758"/>
                <a:gd name="connsiteY2" fmla="*/ 618191 h 618191"/>
                <a:gd name="connsiteX0" fmla="*/ 1148006 w 1148006"/>
                <a:gd name="connsiteY0" fmla="*/ 4141 h 618191"/>
                <a:gd name="connsiteX1" fmla="*/ 173536 w 1148006"/>
                <a:gd name="connsiteY1" fmla="*/ 90909 h 618191"/>
                <a:gd name="connsiteX2" fmla="*/ 0 w 1148006"/>
                <a:gd name="connsiteY2" fmla="*/ 618191 h 618191"/>
                <a:gd name="connsiteX0" fmla="*/ 1150266 w 1150266"/>
                <a:gd name="connsiteY0" fmla="*/ 4141 h 618191"/>
                <a:gd name="connsiteX1" fmla="*/ 175796 w 1150266"/>
                <a:gd name="connsiteY1" fmla="*/ 90909 h 618191"/>
                <a:gd name="connsiteX2" fmla="*/ 2260 w 1150266"/>
                <a:gd name="connsiteY2" fmla="*/ 618191 h 618191"/>
                <a:gd name="connsiteX0" fmla="*/ 1148854 w 1148854"/>
                <a:gd name="connsiteY0" fmla="*/ 4141 h 618191"/>
                <a:gd name="connsiteX1" fmla="*/ 174384 w 1148854"/>
                <a:gd name="connsiteY1" fmla="*/ 90909 h 618191"/>
                <a:gd name="connsiteX2" fmla="*/ 848 w 1148854"/>
                <a:gd name="connsiteY2" fmla="*/ 618191 h 618191"/>
                <a:gd name="connsiteX0" fmla="*/ 1148854 w 1148854"/>
                <a:gd name="connsiteY0" fmla="*/ 409 h 614459"/>
                <a:gd name="connsiteX1" fmla="*/ 174384 w 1148854"/>
                <a:gd name="connsiteY1" fmla="*/ 87177 h 614459"/>
                <a:gd name="connsiteX2" fmla="*/ 848 w 1148854"/>
                <a:gd name="connsiteY2" fmla="*/ 614459 h 614459"/>
              </a:gdLst>
              <a:ahLst/>
              <a:cxnLst>
                <a:cxn ang="0">
                  <a:pos x="connsiteX0" y="connsiteY0"/>
                </a:cxn>
                <a:cxn ang="0">
                  <a:pos x="connsiteX1" y="connsiteY1"/>
                </a:cxn>
                <a:cxn ang="0">
                  <a:pos x="connsiteX2" y="connsiteY2"/>
                </a:cxn>
              </a:cxnLst>
              <a:rect l="l" t="t" r="r" b="b"/>
              <a:pathLst>
                <a:path w="1148854" h="614459">
                  <a:moveTo>
                    <a:pt x="1148854" y="409"/>
                  </a:moveTo>
                  <a:cubicBezTo>
                    <a:pt x="761129" y="1486"/>
                    <a:pt x="365718" y="-15165"/>
                    <a:pt x="174384" y="87177"/>
                  </a:cubicBezTo>
                  <a:cubicBezTo>
                    <a:pt x="-16950" y="189519"/>
                    <a:pt x="-346" y="456292"/>
                    <a:pt x="848" y="614459"/>
                  </a:cubicBezTo>
                </a:path>
              </a:pathLst>
            </a:custGeom>
            <a:noFill/>
            <a:ln>
              <a:solidFill>
                <a:schemeClr val="tx1">
                  <a:lumMod val="75000"/>
                  <a:lumOff val="25000"/>
                </a:schemeClr>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p:nvPr/>
          </p:nvSpPr>
          <p:spPr>
            <a:xfrm>
              <a:off x="5396856" y="3734639"/>
              <a:ext cx="548020" cy="465609"/>
            </a:xfrm>
            <a:custGeom>
              <a:avLst/>
              <a:gdLst>
                <a:gd name="connsiteX0" fmla="*/ 1151758 w 1151758"/>
                <a:gd name="connsiteY0" fmla="*/ 4141 h 618191"/>
                <a:gd name="connsiteX1" fmla="*/ 177288 w 1151758"/>
                <a:gd name="connsiteY1" fmla="*/ 90909 h 618191"/>
                <a:gd name="connsiteX2" fmla="*/ 3752 w 1151758"/>
                <a:gd name="connsiteY2" fmla="*/ 618191 h 618191"/>
                <a:gd name="connsiteX0" fmla="*/ 1148006 w 1148006"/>
                <a:gd name="connsiteY0" fmla="*/ 4141 h 618191"/>
                <a:gd name="connsiteX1" fmla="*/ 173536 w 1148006"/>
                <a:gd name="connsiteY1" fmla="*/ 90909 h 618191"/>
                <a:gd name="connsiteX2" fmla="*/ 0 w 1148006"/>
                <a:gd name="connsiteY2" fmla="*/ 618191 h 618191"/>
                <a:gd name="connsiteX0" fmla="*/ 1150266 w 1150266"/>
                <a:gd name="connsiteY0" fmla="*/ 4141 h 618191"/>
                <a:gd name="connsiteX1" fmla="*/ 175796 w 1150266"/>
                <a:gd name="connsiteY1" fmla="*/ 90909 h 618191"/>
                <a:gd name="connsiteX2" fmla="*/ 2260 w 1150266"/>
                <a:gd name="connsiteY2" fmla="*/ 618191 h 618191"/>
                <a:gd name="connsiteX0" fmla="*/ 1148854 w 1148854"/>
                <a:gd name="connsiteY0" fmla="*/ 4141 h 618191"/>
                <a:gd name="connsiteX1" fmla="*/ 174384 w 1148854"/>
                <a:gd name="connsiteY1" fmla="*/ 90909 h 618191"/>
                <a:gd name="connsiteX2" fmla="*/ 848 w 1148854"/>
                <a:gd name="connsiteY2" fmla="*/ 618191 h 618191"/>
                <a:gd name="connsiteX0" fmla="*/ 1148854 w 1148854"/>
                <a:gd name="connsiteY0" fmla="*/ 409 h 614459"/>
                <a:gd name="connsiteX1" fmla="*/ 174384 w 1148854"/>
                <a:gd name="connsiteY1" fmla="*/ 87177 h 614459"/>
                <a:gd name="connsiteX2" fmla="*/ 848 w 1148854"/>
                <a:gd name="connsiteY2" fmla="*/ 614459 h 614459"/>
              </a:gdLst>
              <a:ahLst/>
              <a:cxnLst>
                <a:cxn ang="0">
                  <a:pos x="connsiteX0" y="connsiteY0"/>
                </a:cxn>
                <a:cxn ang="0">
                  <a:pos x="connsiteX1" y="connsiteY1"/>
                </a:cxn>
                <a:cxn ang="0">
                  <a:pos x="connsiteX2" y="connsiteY2"/>
                </a:cxn>
              </a:cxnLst>
              <a:rect l="l" t="t" r="r" b="b"/>
              <a:pathLst>
                <a:path w="1148854" h="614459">
                  <a:moveTo>
                    <a:pt x="1148854" y="409"/>
                  </a:moveTo>
                  <a:cubicBezTo>
                    <a:pt x="761129" y="1486"/>
                    <a:pt x="365718" y="-15165"/>
                    <a:pt x="174384" y="87177"/>
                  </a:cubicBezTo>
                  <a:cubicBezTo>
                    <a:pt x="-16950" y="189519"/>
                    <a:pt x="-346" y="456292"/>
                    <a:pt x="848" y="614459"/>
                  </a:cubicBezTo>
                </a:path>
              </a:pathLst>
            </a:custGeom>
            <a:noFill/>
            <a:ln>
              <a:solidFill>
                <a:schemeClr val="tx1">
                  <a:lumMod val="75000"/>
                  <a:lumOff val="25000"/>
                </a:schemeClr>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3680425" y="4427744"/>
              <a:ext cx="889454" cy="0"/>
            </a:xfrm>
            <a:prstGeom prst="line">
              <a:avLst/>
            </a:prstGeom>
            <a:ln w="69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3" hidden="1"/>
          <p:cNvSpPr/>
          <p:nvPr/>
        </p:nvSpPr>
        <p:spPr>
          <a:xfrm>
            <a:off x="2160895" y="4252026"/>
            <a:ext cx="5026475" cy="261610"/>
          </a:xfrm>
          <a:prstGeom prst="rect">
            <a:avLst/>
          </a:prstGeom>
        </p:spPr>
        <p:txBody>
          <a:bodyPr wrap="square">
            <a:spAutoFit/>
          </a:bodyPr>
          <a:lstStyle/>
          <a:p>
            <a:pPr algn="ctr"/>
            <a:r>
              <a:rPr lang="en-US" sz="1100" dirty="0">
                <a:solidFill>
                  <a:schemeClr val="tx1">
                    <a:lumMod val="75000"/>
                    <a:lumOff val="25000"/>
                  </a:schemeClr>
                </a:solidFill>
              </a:rPr>
              <a:t>30% of income limit for imputed household size (1.5 persons x no. of BDR)</a:t>
            </a:r>
          </a:p>
        </p:txBody>
      </p:sp>
      <p:pic>
        <p:nvPicPr>
          <p:cNvPr id="62" name="Picture 61" descr="Picture1.png" hidden="1"/>
          <p:cNvPicPr>
            <a:picLocks noChangeAspect="1"/>
          </p:cNvPicPr>
          <p:nvPr/>
        </p:nvPicPr>
        <p:blipFill>
          <a:blip r:embed="rId2" cstate="print"/>
          <a:srcRect b="29657"/>
          <a:stretch>
            <a:fillRect/>
          </a:stretch>
        </p:blipFill>
        <p:spPr>
          <a:xfrm>
            <a:off x="7300689" y="3686018"/>
            <a:ext cx="297457" cy="489279"/>
          </a:xfrm>
          <a:prstGeom prst="rect">
            <a:avLst/>
          </a:prstGeom>
        </p:spPr>
      </p:pic>
      <p:sp>
        <p:nvSpPr>
          <p:cNvPr id="63" name="TextBox 62"/>
          <p:cNvSpPr txBox="1"/>
          <p:nvPr/>
        </p:nvSpPr>
        <p:spPr>
          <a:xfrm>
            <a:off x="7743796" y="3752332"/>
            <a:ext cx="782458" cy="369332"/>
          </a:xfrm>
          <a:prstGeom prst="rect">
            <a:avLst/>
          </a:prstGeom>
          <a:noFill/>
        </p:spPr>
        <p:txBody>
          <a:bodyPr wrap="square" rtlCol="0">
            <a:spAutoFit/>
          </a:bodyPr>
          <a:lstStyle/>
          <a:p>
            <a:r>
              <a:rPr lang="en-US" b="1" dirty="0">
                <a:solidFill>
                  <a:srgbClr val="ED9E01"/>
                </a:solidFill>
              </a:rPr>
              <a:t>14%</a:t>
            </a:r>
          </a:p>
        </p:txBody>
      </p:sp>
      <p:pic>
        <p:nvPicPr>
          <p:cNvPr id="64" name="Picture 63"/>
          <p:cNvPicPr>
            <a:picLocks noChangeAspect="1"/>
          </p:cNvPicPr>
          <p:nvPr/>
        </p:nvPicPr>
        <p:blipFill>
          <a:blip r:embed="rId3"/>
          <a:stretch>
            <a:fillRect/>
          </a:stretch>
        </p:blipFill>
        <p:spPr>
          <a:xfrm>
            <a:off x="8318499" y="3635541"/>
            <a:ext cx="600908" cy="564708"/>
          </a:xfrm>
          <a:prstGeom prst="rect">
            <a:avLst/>
          </a:prstGeom>
          <a:effectLst>
            <a:outerShdw blurRad="63500" dist="12700" dir="3000000" sx="102000" sy="102000" algn="ctr" rotWithShape="0">
              <a:prstClr val="black">
                <a:alpha val="50000"/>
              </a:prstClr>
            </a:outerShdw>
          </a:effectLst>
        </p:spPr>
      </p:pic>
      <p:sp>
        <p:nvSpPr>
          <p:cNvPr id="65" name="Freeform 64"/>
          <p:cNvSpPr/>
          <p:nvPr/>
        </p:nvSpPr>
        <p:spPr>
          <a:xfrm>
            <a:off x="6131618" y="3909446"/>
            <a:ext cx="1257300" cy="45719"/>
          </a:xfrm>
          <a:custGeom>
            <a:avLst/>
            <a:gdLst>
              <a:gd name="connsiteX0" fmla="*/ 1276350 w 1276350"/>
              <a:gd name="connsiteY0" fmla="*/ 228600 h 250597"/>
              <a:gd name="connsiteX1" fmla="*/ 704850 w 1276350"/>
              <a:gd name="connsiteY1" fmla="*/ 228600 h 250597"/>
              <a:gd name="connsiteX2" fmla="*/ 0 w 1276350"/>
              <a:gd name="connsiteY2" fmla="*/ 0 h 250597"/>
              <a:gd name="connsiteX0" fmla="*/ 1276350 w 1276350"/>
              <a:gd name="connsiteY0" fmla="*/ 228600 h 250597"/>
              <a:gd name="connsiteX1" fmla="*/ 609600 w 1276350"/>
              <a:gd name="connsiteY1" fmla="*/ 228600 h 250597"/>
              <a:gd name="connsiteX2" fmla="*/ 0 w 1276350"/>
              <a:gd name="connsiteY2" fmla="*/ 0 h 250597"/>
              <a:gd name="connsiteX0" fmla="*/ 1257300 w 1257300"/>
              <a:gd name="connsiteY0" fmla="*/ 257175 h 267824"/>
              <a:gd name="connsiteX1" fmla="*/ 609600 w 1257300"/>
              <a:gd name="connsiteY1" fmla="*/ 228600 h 267824"/>
              <a:gd name="connsiteX2" fmla="*/ 0 w 1257300"/>
              <a:gd name="connsiteY2" fmla="*/ 0 h 267824"/>
              <a:gd name="connsiteX0" fmla="*/ 1257300 w 1257300"/>
              <a:gd name="connsiteY0" fmla="*/ 257175 h 263621"/>
              <a:gd name="connsiteX1" fmla="*/ 609600 w 1257300"/>
              <a:gd name="connsiteY1" fmla="*/ 228600 h 263621"/>
              <a:gd name="connsiteX2" fmla="*/ 0 w 1257300"/>
              <a:gd name="connsiteY2" fmla="*/ 0 h 263621"/>
              <a:gd name="connsiteX0" fmla="*/ 1257300 w 1257300"/>
              <a:gd name="connsiteY0" fmla="*/ 257175 h 261296"/>
              <a:gd name="connsiteX1" fmla="*/ 533400 w 1257300"/>
              <a:gd name="connsiteY1" fmla="*/ 219075 h 261296"/>
              <a:gd name="connsiteX2" fmla="*/ 0 w 1257300"/>
              <a:gd name="connsiteY2" fmla="*/ 0 h 261296"/>
            </a:gdLst>
            <a:ahLst/>
            <a:cxnLst>
              <a:cxn ang="0">
                <a:pos x="connsiteX0" y="connsiteY0"/>
              </a:cxn>
              <a:cxn ang="0">
                <a:pos x="connsiteX1" y="connsiteY1"/>
              </a:cxn>
              <a:cxn ang="0">
                <a:pos x="connsiteX2" y="connsiteY2"/>
              </a:cxn>
            </a:cxnLst>
            <a:rect l="l" t="t" r="r" b="b"/>
            <a:pathLst>
              <a:path w="1257300" h="261296">
                <a:moveTo>
                  <a:pt x="1257300" y="257175"/>
                </a:moveTo>
                <a:cubicBezTo>
                  <a:pt x="925512" y="266700"/>
                  <a:pt x="742950" y="261937"/>
                  <a:pt x="533400" y="219075"/>
                </a:cubicBezTo>
                <a:cubicBezTo>
                  <a:pt x="323850" y="176213"/>
                  <a:pt x="246062" y="95250"/>
                  <a:pt x="0" y="0"/>
                </a:cubicBezTo>
              </a:path>
            </a:pathLst>
          </a:cu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5944876" y="2415810"/>
            <a:ext cx="186743" cy="2005498"/>
          </a:xfrm>
          <a:prstGeom prst="rect">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5779579" y="4427744"/>
            <a:ext cx="517337" cy="0"/>
          </a:xfrm>
          <a:prstGeom prst="line">
            <a:avLst/>
          </a:prstGeom>
          <a:ln w="69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38383" y="2414573"/>
            <a:ext cx="30623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58298" y="755806"/>
            <a:ext cx="4572000" cy="2423740"/>
          </a:xfrm>
          <a:prstGeom prst="rect">
            <a:avLst/>
          </a:prstGeom>
        </p:spPr>
        <p:txBody>
          <a:bodyPr>
            <a:spAutoFit/>
          </a:bodyPr>
          <a:lstStyle/>
          <a:p>
            <a:pPr>
              <a:spcBef>
                <a:spcPts val="450"/>
              </a:spcBef>
            </a:pPr>
            <a:r>
              <a:rPr lang="en-US" dirty="0">
                <a:solidFill>
                  <a:schemeClr val="tx1">
                    <a:lumMod val="75000"/>
                    <a:lumOff val="25000"/>
                  </a:schemeClr>
                </a:solidFill>
              </a:rPr>
              <a:t>Available imputed income limitations:</a:t>
            </a:r>
          </a:p>
          <a:p>
            <a:pPr marL="346472" lvl="1" indent="-176213">
              <a:spcBef>
                <a:spcPts val="900"/>
              </a:spcBef>
              <a:buFont typeface="Arial" panose="020B0604020202020204" pitchFamily="34" charset="0"/>
              <a:buChar char="•"/>
            </a:pPr>
            <a:r>
              <a:rPr lang="en-US" dirty="0">
                <a:solidFill>
                  <a:schemeClr val="tx1">
                    <a:lumMod val="75000"/>
                    <a:lumOff val="25000"/>
                  </a:schemeClr>
                </a:solidFill>
              </a:rPr>
              <a:t>20 percent</a:t>
            </a:r>
          </a:p>
          <a:p>
            <a:pPr marL="346472" lvl="1" indent="-176213">
              <a:buFont typeface="Arial" panose="020B0604020202020204" pitchFamily="34" charset="0"/>
              <a:buChar char="•"/>
            </a:pPr>
            <a:r>
              <a:rPr lang="en-US" dirty="0">
                <a:solidFill>
                  <a:schemeClr val="tx1">
                    <a:lumMod val="75000"/>
                    <a:lumOff val="25000"/>
                  </a:schemeClr>
                </a:solidFill>
              </a:rPr>
              <a:t>30 percent</a:t>
            </a:r>
          </a:p>
          <a:p>
            <a:pPr marL="346472" lvl="1" indent="-176213">
              <a:buFont typeface="Arial" panose="020B0604020202020204" pitchFamily="34" charset="0"/>
              <a:buChar char="•"/>
            </a:pPr>
            <a:r>
              <a:rPr lang="en-US" dirty="0">
                <a:solidFill>
                  <a:schemeClr val="tx1">
                    <a:lumMod val="75000"/>
                    <a:lumOff val="25000"/>
                  </a:schemeClr>
                </a:solidFill>
              </a:rPr>
              <a:t>40 percent</a:t>
            </a:r>
          </a:p>
          <a:p>
            <a:pPr marL="346472" lvl="1" indent="-176213">
              <a:buFont typeface="Arial" panose="020B0604020202020204" pitchFamily="34" charset="0"/>
              <a:buChar char="•"/>
            </a:pPr>
            <a:r>
              <a:rPr lang="en-US" dirty="0">
                <a:solidFill>
                  <a:schemeClr val="tx1">
                    <a:lumMod val="75000"/>
                    <a:lumOff val="25000"/>
                  </a:schemeClr>
                </a:solidFill>
              </a:rPr>
              <a:t>50 percent</a:t>
            </a:r>
          </a:p>
          <a:p>
            <a:pPr marL="346472" lvl="1" indent="-176213">
              <a:buFont typeface="Arial" panose="020B0604020202020204" pitchFamily="34" charset="0"/>
              <a:buChar char="•"/>
            </a:pPr>
            <a:r>
              <a:rPr lang="en-US" dirty="0">
                <a:solidFill>
                  <a:schemeClr val="tx1">
                    <a:lumMod val="75000"/>
                    <a:lumOff val="25000"/>
                  </a:schemeClr>
                </a:solidFill>
              </a:rPr>
              <a:t>60 percent</a:t>
            </a:r>
          </a:p>
          <a:p>
            <a:pPr marL="346472" lvl="1" indent="-176213">
              <a:buFont typeface="Arial" panose="020B0604020202020204" pitchFamily="34" charset="0"/>
              <a:buChar char="•"/>
            </a:pPr>
            <a:r>
              <a:rPr lang="en-US" dirty="0">
                <a:solidFill>
                  <a:schemeClr val="tx1">
                    <a:lumMod val="75000"/>
                    <a:lumOff val="25000"/>
                  </a:schemeClr>
                </a:solidFill>
              </a:rPr>
              <a:t>70 percent</a:t>
            </a:r>
          </a:p>
          <a:p>
            <a:pPr marL="346472" lvl="1" indent="-176213">
              <a:buFont typeface="Arial" panose="020B0604020202020204" pitchFamily="34" charset="0"/>
              <a:buChar char="•"/>
            </a:pPr>
            <a:r>
              <a:rPr lang="en-US" dirty="0">
                <a:solidFill>
                  <a:schemeClr val="tx1">
                    <a:lumMod val="75000"/>
                    <a:lumOff val="25000"/>
                  </a:schemeClr>
                </a:solidFill>
              </a:rPr>
              <a:t>80 percent</a:t>
            </a:r>
          </a:p>
        </p:txBody>
      </p:sp>
      <p:grpSp>
        <p:nvGrpSpPr>
          <p:cNvPr id="8" name="Group 7"/>
          <p:cNvGrpSpPr/>
          <p:nvPr/>
        </p:nvGrpSpPr>
        <p:grpSpPr>
          <a:xfrm>
            <a:off x="6984783" y="5458622"/>
            <a:ext cx="451433" cy="814721"/>
            <a:chOff x="9313044" y="7278162"/>
            <a:chExt cx="601910" cy="1086295"/>
          </a:xfrm>
        </p:grpSpPr>
        <p:sp>
          <p:nvSpPr>
            <p:cNvPr id="119" name="Oval 2544"/>
            <p:cNvSpPr>
              <a:spLocks noChangeArrowheads="1"/>
            </p:cNvSpPr>
            <p:nvPr/>
          </p:nvSpPr>
          <p:spPr bwMode="auto">
            <a:xfrm>
              <a:off x="9313044" y="7671898"/>
              <a:ext cx="601910" cy="692559"/>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 name="Oval 2545"/>
            <p:cNvSpPr>
              <a:spLocks noChangeArrowheads="1"/>
            </p:cNvSpPr>
            <p:nvPr/>
          </p:nvSpPr>
          <p:spPr bwMode="auto">
            <a:xfrm>
              <a:off x="9322680" y="7713615"/>
              <a:ext cx="545268" cy="640529"/>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 name="Oval 2546"/>
            <p:cNvSpPr>
              <a:spLocks noChangeArrowheads="1"/>
            </p:cNvSpPr>
            <p:nvPr/>
          </p:nvSpPr>
          <p:spPr bwMode="auto">
            <a:xfrm>
              <a:off x="9332317" y="7765411"/>
              <a:ext cx="490037" cy="588735"/>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 name="Freeform 2547"/>
            <p:cNvSpPr>
              <a:spLocks/>
            </p:cNvSpPr>
            <p:nvPr/>
          </p:nvSpPr>
          <p:spPr bwMode="auto">
            <a:xfrm>
              <a:off x="9448656" y="7765411"/>
              <a:ext cx="252421" cy="109684"/>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 name="Freeform 2541"/>
            <p:cNvSpPr>
              <a:spLocks/>
            </p:cNvSpPr>
            <p:nvPr/>
          </p:nvSpPr>
          <p:spPr bwMode="auto">
            <a:xfrm>
              <a:off x="9338669" y="7278162"/>
              <a:ext cx="555686" cy="416413"/>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126" name="Group 125"/>
            <p:cNvGrpSpPr/>
            <p:nvPr/>
          </p:nvGrpSpPr>
          <p:grpSpPr>
            <a:xfrm>
              <a:off x="9450802" y="7324566"/>
              <a:ext cx="345790" cy="402892"/>
              <a:chOff x="2826285" y="1816293"/>
              <a:chExt cx="399010" cy="464901"/>
            </a:xfrm>
          </p:grpSpPr>
          <p:sp>
            <p:nvSpPr>
              <p:cNvPr id="129"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0"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1"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7" name="Oval 2553"/>
            <p:cNvSpPr>
              <a:spLocks noChangeArrowheads="1"/>
            </p:cNvSpPr>
            <p:nvPr/>
          </p:nvSpPr>
          <p:spPr bwMode="auto">
            <a:xfrm rot="19883649">
              <a:off x="9436642" y="7314875"/>
              <a:ext cx="246692" cy="112653"/>
            </a:xfrm>
            <a:prstGeom prst="ellipse">
              <a:avLst/>
            </a:prstGeom>
            <a:solidFill>
              <a:srgbClr val="221D18"/>
            </a:solidFill>
            <a:ln>
              <a:noFill/>
            </a:ln>
            <a:effectLst/>
          </p:spPr>
          <p:txBody>
            <a:bodyPr/>
            <a:lstStyle/>
            <a:p>
              <a:endParaRPr lang="en-US" dirty="0"/>
            </a:p>
          </p:txBody>
        </p:sp>
        <p:sp>
          <p:nvSpPr>
            <p:cNvPr id="128" name="Oval 2554"/>
            <p:cNvSpPr>
              <a:spLocks noChangeArrowheads="1"/>
            </p:cNvSpPr>
            <p:nvPr/>
          </p:nvSpPr>
          <p:spPr bwMode="auto">
            <a:xfrm rot="2029141">
              <a:off x="9610641" y="7334460"/>
              <a:ext cx="198482" cy="76819"/>
            </a:xfrm>
            <a:prstGeom prst="ellipse">
              <a:avLst/>
            </a:prstGeom>
            <a:solidFill>
              <a:srgbClr val="221D18"/>
            </a:solidFill>
            <a:ln>
              <a:noFill/>
            </a:ln>
            <a:effectLst/>
          </p:spPr>
          <p:txBody>
            <a:bodyPr/>
            <a:lstStyle/>
            <a:p>
              <a:endParaRPr lang="en-US" dirty="0"/>
            </a:p>
          </p:txBody>
        </p:sp>
      </p:grpSp>
      <p:sp>
        <p:nvSpPr>
          <p:cNvPr id="10" name="Title 1">
            <a:extLst>
              <a:ext uri="{FF2B5EF4-FFF2-40B4-BE49-F238E27FC236}">
                <a16:creationId xmlns:a16="http://schemas.microsoft.com/office/drawing/2014/main" id="{02025D33-92E2-7580-A126-7DECD455C16F}"/>
              </a:ext>
            </a:extLst>
          </p:cNvPr>
          <p:cNvSpPr>
            <a:spLocks noGrp="1"/>
          </p:cNvSpPr>
          <p:nvPr>
            <p:ph type="title"/>
          </p:nvPr>
        </p:nvSpPr>
        <p:spPr>
          <a:xfrm>
            <a:off x="0" y="1"/>
            <a:ext cx="9144000" cy="423017"/>
          </a:xfrm>
        </p:spPr>
        <p:txBody>
          <a:bodyPr>
            <a:normAutofit fontScale="90000"/>
          </a:bodyPr>
          <a:lstStyle/>
          <a:p>
            <a:r>
              <a:rPr lang="en-US" dirty="0"/>
              <a:t>More Targeting Options to Better Serve Your Population</a:t>
            </a:r>
          </a:p>
        </p:txBody>
      </p:sp>
    </p:spTree>
    <p:extLst>
      <p:ext uri="{BB962C8B-B14F-4D97-AF65-F5344CB8AC3E}">
        <p14:creationId xmlns:p14="http://schemas.microsoft.com/office/powerpoint/2010/main" val="2984861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A343AA-F305-DDDF-F3B2-3A2E52FC8682}"/>
              </a:ext>
            </a:extLst>
          </p:cNvPr>
          <p:cNvSpPr/>
          <p:nvPr/>
        </p:nvSpPr>
        <p:spPr>
          <a:xfrm>
            <a:off x="846258" y="2119308"/>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21" name="TextBox 20">
            <a:extLst>
              <a:ext uri="{FF2B5EF4-FFF2-40B4-BE49-F238E27FC236}">
                <a16:creationId xmlns:a16="http://schemas.microsoft.com/office/drawing/2014/main" id="{EE680894-4814-36C0-EAE8-93BB98412B55}"/>
              </a:ext>
            </a:extLst>
          </p:cNvPr>
          <p:cNvSpPr txBox="1"/>
          <p:nvPr/>
        </p:nvSpPr>
        <p:spPr>
          <a:xfrm>
            <a:off x="357979" y="909710"/>
            <a:ext cx="3109185" cy="584775"/>
          </a:xfrm>
          <a:prstGeom prst="rect">
            <a:avLst/>
          </a:prstGeom>
          <a:noFill/>
        </p:spPr>
        <p:txBody>
          <a:bodyPr wrap="none" rtlCol="0">
            <a:spAutoFit/>
          </a:bodyPr>
          <a:lstStyle/>
          <a:p>
            <a:pPr algn="ctr"/>
            <a:r>
              <a:rPr lang="en-US" sz="1600" dirty="0">
                <a:solidFill>
                  <a:schemeClr val="tx1">
                    <a:lumMod val="75000"/>
                    <a:lumOff val="25000"/>
                  </a:schemeClr>
                </a:solidFill>
              </a:rPr>
              <a:t>Traditional 40/60 Deep Targeting</a:t>
            </a:r>
          </a:p>
          <a:p>
            <a:pPr algn="ctr"/>
            <a:r>
              <a:rPr lang="en-US" sz="1600" dirty="0">
                <a:solidFill>
                  <a:schemeClr val="tx1">
                    <a:lumMod val="75000"/>
                    <a:lumOff val="25000"/>
                  </a:schemeClr>
                </a:solidFill>
              </a:rPr>
              <a:t>Single-Building Project</a:t>
            </a:r>
          </a:p>
        </p:txBody>
      </p:sp>
      <p:sp>
        <p:nvSpPr>
          <p:cNvPr id="502" name="Rectangle 501">
            <a:extLst>
              <a:ext uri="{FF2B5EF4-FFF2-40B4-BE49-F238E27FC236}">
                <a16:creationId xmlns:a16="http://schemas.microsoft.com/office/drawing/2014/main" id="{0C11FD19-061F-E9CE-B55E-F0F1CBE01286}"/>
              </a:ext>
            </a:extLst>
          </p:cNvPr>
          <p:cNvSpPr/>
          <p:nvPr/>
        </p:nvSpPr>
        <p:spPr>
          <a:xfrm>
            <a:off x="1873199" y="2109127"/>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9" name="Rectangle 498">
            <a:extLst>
              <a:ext uri="{FF2B5EF4-FFF2-40B4-BE49-F238E27FC236}">
                <a16:creationId xmlns:a16="http://schemas.microsoft.com/office/drawing/2014/main" id="{A5138047-06B0-4C54-9D0E-D7CB92CB3BF5}"/>
              </a:ext>
            </a:extLst>
          </p:cNvPr>
          <p:cNvSpPr/>
          <p:nvPr/>
        </p:nvSpPr>
        <p:spPr>
          <a:xfrm>
            <a:off x="846258" y="2417738"/>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Rectangle 499">
            <a:extLst>
              <a:ext uri="{FF2B5EF4-FFF2-40B4-BE49-F238E27FC236}">
                <a16:creationId xmlns:a16="http://schemas.microsoft.com/office/drawing/2014/main" id="{73931B85-C2DF-D0D5-71B1-5299E44A6A84}"/>
              </a:ext>
            </a:extLst>
          </p:cNvPr>
          <p:cNvSpPr/>
          <p:nvPr/>
        </p:nvSpPr>
        <p:spPr>
          <a:xfrm>
            <a:off x="1873199" y="2417737"/>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9" name="Group 478">
            <a:extLst>
              <a:ext uri="{FF2B5EF4-FFF2-40B4-BE49-F238E27FC236}">
                <a16:creationId xmlns:a16="http://schemas.microsoft.com/office/drawing/2014/main" id="{B4988E0A-92BB-0F13-6A82-EED2C8C6D473}"/>
              </a:ext>
            </a:extLst>
          </p:cNvPr>
          <p:cNvGrpSpPr/>
          <p:nvPr/>
        </p:nvGrpSpPr>
        <p:grpSpPr>
          <a:xfrm>
            <a:off x="846258" y="2726347"/>
            <a:ext cx="2057401" cy="308610"/>
            <a:chOff x="2475871" y="2325708"/>
            <a:chExt cx="1452963" cy="518864"/>
          </a:xfrm>
        </p:grpSpPr>
        <p:sp>
          <p:nvSpPr>
            <p:cNvPr id="497" name="Rectangle 496">
              <a:extLst>
                <a:ext uri="{FF2B5EF4-FFF2-40B4-BE49-F238E27FC236}">
                  <a16:creationId xmlns:a16="http://schemas.microsoft.com/office/drawing/2014/main" id="{22B1A08F-5A89-C3ED-F079-F56F1939FAC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Rectangle 497">
              <a:extLst>
                <a:ext uri="{FF2B5EF4-FFF2-40B4-BE49-F238E27FC236}">
                  <a16:creationId xmlns:a16="http://schemas.microsoft.com/office/drawing/2014/main" id="{5251F224-791E-6AD1-6273-85338813A58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0" name="Group 479">
            <a:extLst>
              <a:ext uri="{FF2B5EF4-FFF2-40B4-BE49-F238E27FC236}">
                <a16:creationId xmlns:a16="http://schemas.microsoft.com/office/drawing/2014/main" id="{0CC70208-7ABC-CC2A-C7FA-F0873397F02A}"/>
              </a:ext>
            </a:extLst>
          </p:cNvPr>
          <p:cNvGrpSpPr/>
          <p:nvPr/>
        </p:nvGrpSpPr>
        <p:grpSpPr>
          <a:xfrm>
            <a:off x="846258" y="3034957"/>
            <a:ext cx="2057401" cy="308610"/>
            <a:chOff x="2475871" y="2325708"/>
            <a:chExt cx="1452963" cy="518864"/>
          </a:xfrm>
        </p:grpSpPr>
        <p:sp>
          <p:nvSpPr>
            <p:cNvPr id="495" name="Rectangle 494">
              <a:extLst>
                <a:ext uri="{FF2B5EF4-FFF2-40B4-BE49-F238E27FC236}">
                  <a16:creationId xmlns:a16="http://schemas.microsoft.com/office/drawing/2014/main" id="{A438BC92-021F-D4D4-6F18-AD26CAC345D7}"/>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Rectangle 495">
              <a:extLst>
                <a:ext uri="{FF2B5EF4-FFF2-40B4-BE49-F238E27FC236}">
                  <a16:creationId xmlns:a16="http://schemas.microsoft.com/office/drawing/2014/main" id="{8952EAFD-7753-F2A1-A012-C4A1548DFB6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1" name="Group 480">
            <a:extLst>
              <a:ext uri="{FF2B5EF4-FFF2-40B4-BE49-F238E27FC236}">
                <a16:creationId xmlns:a16="http://schemas.microsoft.com/office/drawing/2014/main" id="{30A22C6C-F8B6-46B4-04AB-A676FAAD5024}"/>
              </a:ext>
            </a:extLst>
          </p:cNvPr>
          <p:cNvGrpSpPr/>
          <p:nvPr/>
        </p:nvGrpSpPr>
        <p:grpSpPr>
          <a:xfrm>
            <a:off x="846258" y="3343566"/>
            <a:ext cx="2057401" cy="308610"/>
            <a:chOff x="2475871" y="2325708"/>
            <a:chExt cx="1452963" cy="518864"/>
          </a:xfrm>
        </p:grpSpPr>
        <p:sp>
          <p:nvSpPr>
            <p:cNvPr id="493" name="Rectangle 492">
              <a:extLst>
                <a:ext uri="{FF2B5EF4-FFF2-40B4-BE49-F238E27FC236}">
                  <a16:creationId xmlns:a16="http://schemas.microsoft.com/office/drawing/2014/main" id="{3A58A7C4-BB47-0833-43BA-6D628E796F2F}"/>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a:extLst>
                <a:ext uri="{FF2B5EF4-FFF2-40B4-BE49-F238E27FC236}">
                  <a16:creationId xmlns:a16="http://schemas.microsoft.com/office/drawing/2014/main" id="{66377C13-1CD8-CDD1-4077-6F14B1BFB642}"/>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2" name="Trapezoid 481">
            <a:extLst>
              <a:ext uri="{FF2B5EF4-FFF2-40B4-BE49-F238E27FC236}">
                <a16:creationId xmlns:a16="http://schemas.microsoft.com/office/drawing/2014/main" id="{411E1008-1E1F-C2A9-A762-B952612CDE55}"/>
              </a:ext>
            </a:extLst>
          </p:cNvPr>
          <p:cNvSpPr/>
          <p:nvPr/>
        </p:nvSpPr>
        <p:spPr>
          <a:xfrm>
            <a:off x="731011" y="1467041"/>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483" name="TextBox 482">
            <a:extLst>
              <a:ext uri="{FF2B5EF4-FFF2-40B4-BE49-F238E27FC236}">
                <a16:creationId xmlns:a16="http://schemas.microsoft.com/office/drawing/2014/main" id="{A710278B-EA27-FF99-E00C-9FD65AAEB04B}"/>
              </a:ext>
            </a:extLst>
          </p:cNvPr>
          <p:cNvSpPr txBox="1"/>
          <p:nvPr/>
        </p:nvSpPr>
        <p:spPr>
          <a:xfrm>
            <a:off x="846259" y="333522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4" name="TextBox 483">
            <a:extLst>
              <a:ext uri="{FF2B5EF4-FFF2-40B4-BE49-F238E27FC236}">
                <a16:creationId xmlns:a16="http://schemas.microsoft.com/office/drawing/2014/main" id="{17750BA7-D161-4B66-53C9-3FC60A624504}"/>
              </a:ext>
            </a:extLst>
          </p:cNvPr>
          <p:cNvSpPr txBox="1"/>
          <p:nvPr/>
        </p:nvSpPr>
        <p:spPr>
          <a:xfrm>
            <a:off x="1869714" y="333522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60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6" name="TextBox 485">
            <a:extLst>
              <a:ext uri="{FF2B5EF4-FFF2-40B4-BE49-F238E27FC236}">
                <a16:creationId xmlns:a16="http://schemas.microsoft.com/office/drawing/2014/main" id="{44C99298-394B-962A-27CC-789001D605EF}"/>
              </a:ext>
            </a:extLst>
          </p:cNvPr>
          <p:cNvSpPr txBox="1"/>
          <p:nvPr/>
        </p:nvSpPr>
        <p:spPr>
          <a:xfrm>
            <a:off x="1869714" y="24144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60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7" name="TextBox 486">
            <a:extLst>
              <a:ext uri="{FF2B5EF4-FFF2-40B4-BE49-F238E27FC236}">
                <a16:creationId xmlns:a16="http://schemas.microsoft.com/office/drawing/2014/main" id="{57B97043-2D4C-7663-4279-081FA3D61673}"/>
              </a:ext>
            </a:extLst>
          </p:cNvPr>
          <p:cNvSpPr txBox="1"/>
          <p:nvPr/>
        </p:nvSpPr>
        <p:spPr>
          <a:xfrm>
            <a:off x="1869714" y="272139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60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8" name="TextBox 487">
            <a:extLst>
              <a:ext uri="{FF2B5EF4-FFF2-40B4-BE49-F238E27FC236}">
                <a16:creationId xmlns:a16="http://schemas.microsoft.com/office/drawing/2014/main" id="{537CC5D8-6641-9103-97D6-767E344474C7}"/>
              </a:ext>
            </a:extLst>
          </p:cNvPr>
          <p:cNvSpPr txBox="1"/>
          <p:nvPr/>
        </p:nvSpPr>
        <p:spPr>
          <a:xfrm>
            <a:off x="1869714" y="302830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60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9" name="TextBox 488">
            <a:extLst>
              <a:ext uri="{FF2B5EF4-FFF2-40B4-BE49-F238E27FC236}">
                <a16:creationId xmlns:a16="http://schemas.microsoft.com/office/drawing/2014/main" id="{98A4B56E-84B6-F467-9E50-B53649CF7C79}"/>
              </a:ext>
            </a:extLst>
          </p:cNvPr>
          <p:cNvSpPr txBox="1"/>
          <p:nvPr/>
        </p:nvSpPr>
        <p:spPr>
          <a:xfrm>
            <a:off x="846259" y="24144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30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0" name="TextBox 489">
            <a:extLst>
              <a:ext uri="{FF2B5EF4-FFF2-40B4-BE49-F238E27FC236}">
                <a16:creationId xmlns:a16="http://schemas.microsoft.com/office/drawing/2014/main" id="{125F016C-65D7-4B18-2428-1B36916F6A79}"/>
              </a:ext>
            </a:extLst>
          </p:cNvPr>
          <p:cNvSpPr txBox="1"/>
          <p:nvPr/>
        </p:nvSpPr>
        <p:spPr>
          <a:xfrm>
            <a:off x="846259" y="272139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1" name="TextBox 490">
            <a:extLst>
              <a:ext uri="{FF2B5EF4-FFF2-40B4-BE49-F238E27FC236}">
                <a16:creationId xmlns:a16="http://schemas.microsoft.com/office/drawing/2014/main" id="{6F316335-4D92-8628-1FB1-8FBD258A41D7}"/>
              </a:ext>
            </a:extLst>
          </p:cNvPr>
          <p:cNvSpPr txBox="1"/>
          <p:nvPr/>
        </p:nvSpPr>
        <p:spPr>
          <a:xfrm>
            <a:off x="846259" y="302830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2" name="TextBox 491">
            <a:extLst>
              <a:ext uri="{FF2B5EF4-FFF2-40B4-BE49-F238E27FC236}">
                <a16:creationId xmlns:a16="http://schemas.microsoft.com/office/drawing/2014/main" id="{B0204D09-2EF5-5021-2633-7A8F143C46A3}"/>
              </a:ext>
            </a:extLst>
          </p:cNvPr>
          <p:cNvSpPr txBox="1"/>
          <p:nvPr/>
        </p:nvSpPr>
        <p:spPr>
          <a:xfrm>
            <a:off x="752771" y="1550802"/>
            <a:ext cx="2237370" cy="507831"/>
          </a:xfrm>
          <a:prstGeom prst="rect">
            <a:avLst/>
          </a:prstGeom>
          <a:noFill/>
        </p:spPr>
        <p:txBody>
          <a:bodyPr wrap="square" rtlCol="0">
            <a:spAutoFit/>
          </a:bodyPr>
          <a:lstStyle/>
          <a:p>
            <a:pPr algn="ctr"/>
            <a:r>
              <a:rPr lang="en-US" sz="2700" b="1" dirty="0">
                <a:solidFill>
                  <a:schemeClr val="bg1"/>
                </a:solidFill>
              </a:rPr>
              <a:t>AVG: 50%</a:t>
            </a:r>
          </a:p>
        </p:txBody>
      </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Self-Subsidizing</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423186" y="324131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95" name="Group 94">
            <a:extLst>
              <a:ext uri="{FF2B5EF4-FFF2-40B4-BE49-F238E27FC236}">
                <a16:creationId xmlns:a16="http://schemas.microsoft.com/office/drawing/2014/main" id="{809A80C5-C77E-5AE9-07F5-F7CC65BCBCAD}"/>
              </a:ext>
            </a:extLst>
          </p:cNvPr>
          <p:cNvGrpSpPr/>
          <p:nvPr/>
        </p:nvGrpSpPr>
        <p:grpSpPr>
          <a:xfrm>
            <a:off x="-2423187" y="3551505"/>
            <a:ext cx="2057401" cy="308610"/>
            <a:chOff x="2475871" y="2325708"/>
            <a:chExt cx="1452963" cy="518864"/>
          </a:xfrm>
        </p:grpSpPr>
        <p:sp>
          <p:nvSpPr>
            <p:cNvPr id="117" name="Rectangle 116">
              <a:extLst>
                <a:ext uri="{FF2B5EF4-FFF2-40B4-BE49-F238E27FC236}">
                  <a16:creationId xmlns:a16="http://schemas.microsoft.com/office/drawing/2014/main" id="{09776571-277A-C6FF-92B9-3E14DCE2C49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DF526A7A-9963-06F8-7F71-D6B1F90C6CD0}"/>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617190" y="323560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1399731"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sp>
        <p:nvSpPr>
          <p:cNvPr id="3" name="TextBox 2">
            <a:extLst>
              <a:ext uri="{FF2B5EF4-FFF2-40B4-BE49-F238E27FC236}">
                <a16:creationId xmlns:a16="http://schemas.microsoft.com/office/drawing/2014/main" id="{F431F6BB-6D2C-9B6B-B8DB-F92D9E6C2E7F}"/>
              </a:ext>
            </a:extLst>
          </p:cNvPr>
          <p:cNvSpPr txBox="1"/>
          <p:nvPr/>
        </p:nvSpPr>
        <p:spPr>
          <a:xfrm>
            <a:off x="835769" y="2112463"/>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30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6" name="TextBox 5">
            <a:extLst>
              <a:ext uri="{FF2B5EF4-FFF2-40B4-BE49-F238E27FC236}">
                <a16:creationId xmlns:a16="http://schemas.microsoft.com/office/drawing/2014/main" id="{52506E8E-203C-A626-F8A9-01671E5BE58F}"/>
              </a:ext>
            </a:extLst>
          </p:cNvPr>
          <p:cNvSpPr txBox="1"/>
          <p:nvPr/>
        </p:nvSpPr>
        <p:spPr>
          <a:xfrm>
            <a:off x="1869713" y="2112463"/>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60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 name="Rectangle 13">
            <a:extLst>
              <a:ext uri="{FF2B5EF4-FFF2-40B4-BE49-F238E27FC236}">
                <a16:creationId xmlns:a16="http://schemas.microsoft.com/office/drawing/2014/main" id="{570052EC-5AD1-FBDC-DD7C-DCB430C4A3E0}"/>
              </a:ext>
            </a:extLst>
          </p:cNvPr>
          <p:cNvSpPr/>
          <p:nvPr/>
        </p:nvSpPr>
        <p:spPr>
          <a:xfrm>
            <a:off x="835769" y="2140064"/>
            <a:ext cx="1026939" cy="894207"/>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BE3BFA4-39BA-3C11-B28F-E648C78BAE98}"/>
              </a:ext>
            </a:extLst>
          </p:cNvPr>
          <p:cNvSpPr txBox="1"/>
          <p:nvPr/>
        </p:nvSpPr>
        <p:spPr>
          <a:xfrm>
            <a:off x="1089426" y="3710570"/>
            <a:ext cx="1745901" cy="523220"/>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Monthly Rental Income $15,408</a:t>
            </a:r>
            <a:endParaRPr lang="en-US" sz="1100" b="1" dirty="0">
              <a:solidFill>
                <a:schemeClr val="tx1">
                  <a:lumMod val="95000"/>
                  <a:lumOff val="5000"/>
                </a:schemeClr>
              </a:solidFill>
              <a:latin typeface="Franklin Gothic Medium" panose="020B0603020102020204" pitchFamily="34" charset="0"/>
              <a:cs typeface="Arial" pitchFamily="34" charset="0"/>
            </a:endParaRPr>
          </a:p>
        </p:txBody>
      </p:sp>
      <p:sp>
        <p:nvSpPr>
          <p:cNvPr id="16" name="TextBox 15">
            <a:extLst>
              <a:ext uri="{FF2B5EF4-FFF2-40B4-BE49-F238E27FC236}">
                <a16:creationId xmlns:a16="http://schemas.microsoft.com/office/drawing/2014/main" id="{F768C55F-5C43-BD9C-62CE-EF922078576E}"/>
              </a:ext>
            </a:extLst>
          </p:cNvPr>
          <p:cNvSpPr txBox="1"/>
          <p:nvPr/>
        </p:nvSpPr>
        <p:spPr>
          <a:xfrm>
            <a:off x="1089426" y="4168724"/>
            <a:ext cx="1745901" cy="523220"/>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Monthly Rental Assistance $3,082</a:t>
            </a:r>
            <a:endParaRPr lang="en-US" sz="1100" b="1" dirty="0">
              <a:solidFill>
                <a:schemeClr val="tx1">
                  <a:lumMod val="95000"/>
                  <a:lumOff val="5000"/>
                </a:schemeClr>
              </a:solidFill>
              <a:latin typeface="Franklin Gothic Medium" panose="020B0603020102020204" pitchFamily="34" charset="0"/>
              <a:cs typeface="Arial" pitchFamily="34" charset="0"/>
            </a:endParaRPr>
          </a:p>
        </p:txBody>
      </p:sp>
      <p:sp>
        <p:nvSpPr>
          <p:cNvPr id="17" name="Rectangle 16">
            <a:extLst>
              <a:ext uri="{FF2B5EF4-FFF2-40B4-BE49-F238E27FC236}">
                <a16:creationId xmlns:a16="http://schemas.microsoft.com/office/drawing/2014/main" id="{ECF70F6C-E2EB-23D6-CD43-80108D95FD14}"/>
              </a:ext>
            </a:extLst>
          </p:cNvPr>
          <p:cNvSpPr/>
          <p:nvPr/>
        </p:nvSpPr>
        <p:spPr>
          <a:xfrm>
            <a:off x="5699573" y="2103450"/>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4EE9D2F-FE53-3E98-359F-A098D63E09DA}"/>
              </a:ext>
            </a:extLst>
          </p:cNvPr>
          <p:cNvSpPr txBox="1"/>
          <p:nvPr/>
        </p:nvSpPr>
        <p:spPr>
          <a:xfrm>
            <a:off x="5280256" y="893852"/>
            <a:ext cx="2971263" cy="584775"/>
          </a:xfrm>
          <a:prstGeom prst="rect">
            <a:avLst/>
          </a:prstGeom>
          <a:noFill/>
        </p:spPr>
        <p:txBody>
          <a:bodyPr wrap="none" rtlCol="0">
            <a:spAutoFit/>
          </a:bodyPr>
          <a:lstStyle/>
          <a:p>
            <a:pPr algn="ctr"/>
            <a:r>
              <a:rPr lang="en-US" sz="1600" dirty="0">
                <a:solidFill>
                  <a:schemeClr val="tx1">
                    <a:lumMod val="75000"/>
                    <a:lumOff val="25000"/>
                  </a:schemeClr>
                </a:solidFill>
              </a:rPr>
              <a:t>Average Income Deep Targeting</a:t>
            </a:r>
          </a:p>
          <a:p>
            <a:pPr algn="ctr"/>
            <a:r>
              <a:rPr lang="en-US" sz="1600" dirty="0">
                <a:solidFill>
                  <a:schemeClr val="tx1">
                    <a:lumMod val="75000"/>
                    <a:lumOff val="25000"/>
                  </a:schemeClr>
                </a:solidFill>
              </a:rPr>
              <a:t>Single-Building Project</a:t>
            </a:r>
          </a:p>
        </p:txBody>
      </p:sp>
      <p:sp>
        <p:nvSpPr>
          <p:cNvPr id="19" name="Rectangle 18">
            <a:extLst>
              <a:ext uri="{FF2B5EF4-FFF2-40B4-BE49-F238E27FC236}">
                <a16:creationId xmlns:a16="http://schemas.microsoft.com/office/drawing/2014/main" id="{4908EFBD-CD54-212A-DCF5-241ADA60DDD2}"/>
              </a:ext>
            </a:extLst>
          </p:cNvPr>
          <p:cNvSpPr/>
          <p:nvPr/>
        </p:nvSpPr>
        <p:spPr>
          <a:xfrm>
            <a:off x="6726514" y="2093269"/>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AFC3E2A-D856-7240-9845-C1C0BA25FB3A}"/>
              </a:ext>
            </a:extLst>
          </p:cNvPr>
          <p:cNvSpPr/>
          <p:nvPr/>
        </p:nvSpPr>
        <p:spPr>
          <a:xfrm>
            <a:off x="5699573" y="2401880"/>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D883DF-D15C-5BEF-9E83-9063E7DE48DA}"/>
              </a:ext>
            </a:extLst>
          </p:cNvPr>
          <p:cNvSpPr/>
          <p:nvPr/>
        </p:nvSpPr>
        <p:spPr>
          <a:xfrm>
            <a:off x="6726514" y="2401879"/>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D3EA11C-0B35-7A76-82B3-507E59258D33}"/>
              </a:ext>
            </a:extLst>
          </p:cNvPr>
          <p:cNvGrpSpPr/>
          <p:nvPr/>
        </p:nvGrpSpPr>
        <p:grpSpPr>
          <a:xfrm>
            <a:off x="5699573" y="2710489"/>
            <a:ext cx="2057401" cy="308610"/>
            <a:chOff x="2475871" y="2325708"/>
            <a:chExt cx="1452963" cy="518864"/>
          </a:xfrm>
        </p:grpSpPr>
        <p:sp>
          <p:nvSpPr>
            <p:cNvPr id="24" name="Rectangle 23">
              <a:extLst>
                <a:ext uri="{FF2B5EF4-FFF2-40B4-BE49-F238E27FC236}">
                  <a16:creationId xmlns:a16="http://schemas.microsoft.com/office/drawing/2014/main" id="{B26428CD-20BA-5FEC-C8EF-746DDC39FC67}"/>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BCA444-D161-F1C5-252A-1B9EA0874D86}"/>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7A443FE2-CF1C-B3D8-B9E0-99E0B6959AD3}"/>
              </a:ext>
            </a:extLst>
          </p:cNvPr>
          <p:cNvGrpSpPr/>
          <p:nvPr/>
        </p:nvGrpSpPr>
        <p:grpSpPr>
          <a:xfrm>
            <a:off x="5699573" y="3019099"/>
            <a:ext cx="2057401" cy="308610"/>
            <a:chOff x="2475871" y="2325708"/>
            <a:chExt cx="1452963" cy="518864"/>
          </a:xfrm>
        </p:grpSpPr>
        <p:sp>
          <p:nvSpPr>
            <p:cNvPr id="27" name="Rectangle 26">
              <a:extLst>
                <a:ext uri="{FF2B5EF4-FFF2-40B4-BE49-F238E27FC236}">
                  <a16:creationId xmlns:a16="http://schemas.microsoft.com/office/drawing/2014/main" id="{ADF3B7AE-A3F0-2111-8643-C842EAEE0B43}"/>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58B011-E8A9-88F5-E91A-43A6BB04B439}"/>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84BB564-0E68-11C2-FD2E-707C6FD273E8}"/>
              </a:ext>
            </a:extLst>
          </p:cNvPr>
          <p:cNvGrpSpPr/>
          <p:nvPr/>
        </p:nvGrpSpPr>
        <p:grpSpPr>
          <a:xfrm>
            <a:off x="5699573" y="3327708"/>
            <a:ext cx="2057401" cy="308610"/>
            <a:chOff x="2475871" y="2325708"/>
            <a:chExt cx="1452963" cy="518864"/>
          </a:xfrm>
        </p:grpSpPr>
        <p:sp>
          <p:nvSpPr>
            <p:cNvPr id="30" name="Rectangle 29">
              <a:extLst>
                <a:ext uri="{FF2B5EF4-FFF2-40B4-BE49-F238E27FC236}">
                  <a16:creationId xmlns:a16="http://schemas.microsoft.com/office/drawing/2014/main" id="{A2B0F4A9-7AA9-ECD7-5E39-1F78C53121E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AA22124-88F3-944B-FAAB-BC348F94FDF2}"/>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4" name="Trapezoid 223">
            <a:extLst>
              <a:ext uri="{FF2B5EF4-FFF2-40B4-BE49-F238E27FC236}">
                <a16:creationId xmlns:a16="http://schemas.microsoft.com/office/drawing/2014/main" id="{F88C936D-E07D-50AB-5BC3-0800CB7D75E6}"/>
              </a:ext>
            </a:extLst>
          </p:cNvPr>
          <p:cNvSpPr/>
          <p:nvPr/>
        </p:nvSpPr>
        <p:spPr>
          <a:xfrm>
            <a:off x="5584326" y="1451183"/>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225" name="TextBox 224">
            <a:extLst>
              <a:ext uri="{FF2B5EF4-FFF2-40B4-BE49-F238E27FC236}">
                <a16:creationId xmlns:a16="http://schemas.microsoft.com/office/drawing/2014/main" id="{F5580D0B-2073-F4F3-6DFD-EAAE90080A45}"/>
              </a:ext>
            </a:extLst>
          </p:cNvPr>
          <p:cNvSpPr txBox="1"/>
          <p:nvPr/>
        </p:nvSpPr>
        <p:spPr>
          <a:xfrm>
            <a:off x="5699574" y="33193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26" name="TextBox 225">
            <a:extLst>
              <a:ext uri="{FF2B5EF4-FFF2-40B4-BE49-F238E27FC236}">
                <a16:creationId xmlns:a16="http://schemas.microsoft.com/office/drawing/2014/main" id="{27C811C3-EB8A-38E9-E351-B56CCB0F0C6A}"/>
              </a:ext>
            </a:extLst>
          </p:cNvPr>
          <p:cNvSpPr txBox="1"/>
          <p:nvPr/>
        </p:nvSpPr>
        <p:spPr>
          <a:xfrm>
            <a:off x="6723029" y="331937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27" name="TextBox 226">
            <a:extLst>
              <a:ext uri="{FF2B5EF4-FFF2-40B4-BE49-F238E27FC236}">
                <a16:creationId xmlns:a16="http://schemas.microsoft.com/office/drawing/2014/main" id="{D18CCDBC-A9E9-FE99-BE11-747D5C5B1F47}"/>
              </a:ext>
            </a:extLst>
          </p:cNvPr>
          <p:cNvSpPr txBox="1"/>
          <p:nvPr/>
        </p:nvSpPr>
        <p:spPr>
          <a:xfrm>
            <a:off x="6723029" y="2398612"/>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28" name="TextBox 227">
            <a:extLst>
              <a:ext uri="{FF2B5EF4-FFF2-40B4-BE49-F238E27FC236}">
                <a16:creationId xmlns:a16="http://schemas.microsoft.com/office/drawing/2014/main" id="{460C465B-F545-F655-96A0-D9690D808354}"/>
              </a:ext>
            </a:extLst>
          </p:cNvPr>
          <p:cNvSpPr txBox="1"/>
          <p:nvPr/>
        </p:nvSpPr>
        <p:spPr>
          <a:xfrm>
            <a:off x="6723029" y="2705532"/>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29" name="TextBox 228">
            <a:extLst>
              <a:ext uri="{FF2B5EF4-FFF2-40B4-BE49-F238E27FC236}">
                <a16:creationId xmlns:a16="http://schemas.microsoft.com/office/drawing/2014/main" id="{234046C6-343A-A342-88E6-50820112BC2B}"/>
              </a:ext>
            </a:extLst>
          </p:cNvPr>
          <p:cNvSpPr txBox="1"/>
          <p:nvPr/>
        </p:nvSpPr>
        <p:spPr>
          <a:xfrm>
            <a:off x="6723029" y="301245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0" name="TextBox 229">
            <a:extLst>
              <a:ext uri="{FF2B5EF4-FFF2-40B4-BE49-F238E27FC236}">
                <a16:creationId xmlns:a16="http://schemas.microsoft.com/office/drawing/2014/main" id="{34310974-727C-7938-3115-6B785D134453}"/>
              </a:ext>
            </a:extLst>
          </p:cNvPr>
          <p:cNvSpPr txBox="1"/>
          <p:nvPr/>
        </p:nvSpPr>
        <p:spPr>
          <a:xfrm>
            <a:off x="5699574" y="2398612"/>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30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1" name="TextBox 230">
            <a:extLst>
              <a:ext uri="{FF2B5EF4-FFF2-40B4-BE49-F238E27FC236}">
                <a16:creationId xmlns:a16="http://schemas.microsoft.com/office/drawing/2014/main" id="{95ED60D7-E91D-DF3D-B5E6-9614D3D96437}"/>
              </a:ext>
            </a:extLst>
          </p:cNvPr>
          <p:cNvSpPr txBox="1"/>
          <p:nvPr/>
        </p:nvSpPr>
        <p:spPr>
          <a:xfrm>
            <a:off x="5699574" y="2705532"/>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2" name="TextBox 231">
            <a:extLst>
              <a:ext uri="{FF2B5EF4-FFF2-40B4-BE49-F238E27FC236}">
                <a16:creationId xmlns:a16="http://schemas.microsoft.com/office/drawing/2014/main" id="{C26E1247-AEDD-9C82-4D68-A752DFB7A393}"/>
              </a:ext>
            </a:extLst>
          </p:cNvPr>
          <p:cNvSpPr txBox="1"/>
          <p:nvPr/>
        </p:nvSpPr>
        <p:spPr>
          <a:xfrm>
            <a:off x="5699574" y="301245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3" name="TextBox 232">
            <a:extLst>
              <a:ext uri="{FF2B5EF4-FFF2-40B4-BE49-F238E27FC236}">
                <a16:creationId xmlns:a16="http://schemas.microsoft.com/office/drawing/2014/main" id="{B5B184FE-3990-7E44-7FA7-E2C438BED4B9}"/>
              </a:ext>
            </a:extLst>
          </p:cNvPr>
          <p:cNvSpPr txBox="1"/>
          <p:nvPr/>
        </p:nvSpPr>
        <p:spPr>
          <a:xfrm>
            <a:off x="5606086" y="1534944"/>
            <a:ext cx="2237370" cy="507831"/>
          </a:xfrm>
          <a:prstGeom prst="rect">
            <a:avLst/>
          </a:prstGeom>
          <a:noFill/>
        </p:spPr>
        <p:txBody>
          <a:bodyPr wrap="square" rtlCol="0">
            <a:spAutoFit/>
          </a:bodyPr>
          <a:lstStyle/>
          <a:p>
            <a:pPr algn="ctr"/>
            <a:r>
              <a:rPr lang="en-US" sz="2700" b="1" dirty="0">
                <a:solidFill>
                  <a:schemeClr val="bg1"/>
                </a:solidFill>
              </a:rPr>
              <a:t>AVG: 60%</a:t>
            </a:r>
          </a:p>
        </p:txBody>
      </p:sp>
      <p:sp>
        <p:nvSpPr>
          <p:cNvPr id="234" name="TextBox 233">
            <a:extLst>
              <a:ext uri="{FF2B5EF4-FFF2-40B4-BE49-F238E27FC236}">
                <a16:creationId xmlns:a16="http://schemas.microsoft.com/office/drawing/2014/main" id="{7077E922-33E7-FD57-3795-3B9115586AE0}"/>
              </a:ext>
            </a:extLst>
          </p:cNvPr>
          <p:cNvSpPr txBox="1"/>
          <p:nvPr/>
        </p:nvSpPr>
        <p:spPr>
          <a:xfrm>
            <a:off x="5689084" y="2096605"/>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30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5" name="TextBox 234">
            <a:extLst>
              <a:ext uri="{FF2B5EF4-FFF2-40B4-BE49-F238E27FC236}">
                <a16:creationId xmlns:a16="http://schemas.microsoft.com/office/drawing/2014/main" id="{DB4CA7EF-E81C-6E6D-21F7-E39552EA38D7}"/>
              </a:ext>
            </a:extLst>
          </p:cNvPr>
          <p:cNvSpPr txBox="1"/>
          <p:nvPr/>
        </p:nvSpPr>
        <p:spPr>
          <a:xfrm>
            <a:off x="6723028" y="2096605"/>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7" name="TextBox 236">
            <a:extLst>
              <a:ext uri="{FF2B5EF4-FFF2-40B4-BE49-F238E27FC236}">
                <a16:creationId xmlns:a16="http://schemas.microsoft.com/office/drawing/2014/main" id="{30B2199A-6B6C-CDAF-3F8A-03D1D42A8216}"/>
              </a:ext>
            </a:extLst>
          </p:cNvPr>
          <p:cNvSpPr txBox="1"/>
          <p:nvPr/>
        </p:nvSpPr>
        <p:spPr>
          <a:xfrm>
            <a:off x="5942741" y="3694712"/>
            <a:ext cx="1745901" cy="523220"/>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Monthly Rental Income $18,490</a:t>
            </a:r>
            <a:endParaRPr lang="en-US" sz="1100" b="1" dirty="0">
              <a:solidFill>
                <a:schemeClr val="tx1">
                  <a:lumMod val="95000"/>
                  <a:lumOff val="5000"/>
                </a:schemeClr>
              </a:solidFill>
              <a:latin typeface="Franklin Gothic Medium" panose="020B0603020102020204" pitchFamily="34" charset="0"/>
              <a:cs typeface="Arial" pitchFamily="34" charset="0"/>
            </a:endParaRPr>
          </a:p>
        </p:txBody>
      </p:sp>
      <p:sp>
        <p:nvSpPr>
          <p:cNvPr id="240" name="TextBox 239">
            <a:extLst>
              <a:ext uri="{FF2B5EF4-FFF2-40B4-BE49-F238E27FC236}">
                <a16:creationId xmlns:a16="http://schemas.microsoft.com/office/drawing/2014/main" id="{CEE73705-53AC-0162-1AF6-1FF490BD680B}"/>
              </a:ext>
            </a:extLst>
          </p:cNvPr>
          <p:cNvSpPr txBox="1"/>
          <p:nvPr/>
        </p:nvSpPr>
        <p:spPr>
          <a:xfrm>
            <a:off x="5942741" y="4152866"/>
            <a:ext cx="1745901" cy="523220"/>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Monthly Rental Assistance </a:t>
            </a:r>
            <a:r>
              <a:rPr lang="en-US" sz="1400" b="1" dirty="0">
                <a:solidFill>
                  <a:srgbClr val="FF0000"/>
                </a:solidFill>
                <a:latin typeface="Franklin Gothic Medium" panose="020B0603020102020204" pitchFamily="34" charset="0"/>
                <a:cs typeface="Arial" pitchFamily="34" charset="0"/>
              </a:rPr>
              <a:t>$0</a:t>
            </a:r>
            <a:endParaRPr lang="en-US" sz="1100" b="1" dirty="0">
              <a:solidFill>
                <a:srgbClr val="FF0000"/>
              </a:solidFill>
              <a:latin typeface="Franklin Gothic Medium" panose="020B0603020102020204" pitchFamily="34" charset="0"/>
              <a:cs typeface="Arial" pitchFamily="34" charset="0"/>
            </a:endParaRPr>
          </a:p>
        </p:txBody>
      </p:sp>
      <p:sp>
        <p:nvSpPr>
          <p:cNvPr id="241" name="Rectangle 240">
            <a:extLst>
              <a:ext uri="{FF2B5EF4-FFF2-40B4-BE49-F238E27FC236}">
                <a16:creationId xmlns:a16="http://schemas.microsoft.com/office/drawing/2014/main" id="{F4829576-4C1C-AF25-AEEC-A6586D4BE1AF}"/>
              </a:ext>
            </a:extLst>
          </p:cNvPr>
          <p:cNvSpPr/>
          <p:nvPr/>
        </p:nvSpPr>
        <p:spPr>
          <a:xfrm>
            <a:off x="1227320" y="4184534"/>
            <a:ext cx="1501562" cy="523221"/>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426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animBg="1"/>
      <p:bldP spid="18" grpId="0"/>
      <p:bldP spid="19" grpId="0" animBg="1"/>
      <p:bldP spid="20" grpId="0" animBg="1"/>
      <p:bldP spid="22" grpId="0" animBg="1"/>
      <p:bldP spid="224" grpId="0" animBg="1"/>
      <p:bldP spid="225" grpId="0"/>
      <p:bldP spid="226" grpId="0"/>
      <p:bldP spid="227" grpId="0"/>
      <p:bldP spid="228" grpId="0"/>
      <p:bldP spid="229" grpId="0"/>
      <p:bldP spid="230" grpId="0"/>
      <p:bldP spid="231" grpId="0"/>
      <p:bldP spid="232" grpId="0"/>
      <p:bldP spid="233" grpId="0"/>
      <p:bldP spid="234" grpId="0"/>
      <p:bldP spid="235" grpId="0"/>
      <p:bldP spid="237" grpId="0"/>
      <p:bldP spid="240" grpId="0"/>
      <p:bldP spid="2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Rectangle 456">
            <a:extLst>
              <a:ext uri="{FF2B5EF4-FFF2-40B4-BE49-F238E27FC236}">
                <a16:creationId xmlns:a16="http://schemas.microsoft.com/office/drawing/2014/main" id="{D9BABD90-9A64-19B8-428A-A219B9682CFB}"/>
              </a:ext>
            </a:extLst>
          </p:cNvPr>
          <p:cNvSpPr/>
          <p:nvPr/>
        </p:nvSpPr>
        <p:spPr>
          <a:xfrm>
            <a:off x="4986897" y="298051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Acquisition Rehab (Particularly RAD)</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423186" y="324131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95" name="Group 94">
            <a:extLst>
              <a:ext uri="{FF2B5EF4-FFF2-40B4-BE49-F238E27FC236}">
                <a16:creationId xmlns:a16="http://schemas.microsoft.com/office/drawing/2014/main" id="{809A80C5-C77E-5AE9-07F5-F7CC65BCBCAD}"/>
              </a:ext>
            </a:extLst>
          </p:cNvPr>
          <p:cNvGrpSpPr/>
          <p:nvPr/>
        </p:nvGrpSpPr>
        <p:grpSpPr>
          <a:xfrm>
            <a:off x="-2423187" y="3551505"/>
            <a:ext cx="2057401" cy="308610"/>
            <a:chOff x="2475871" y="2325708"/>
            <a:chExt cx="1452963" cy="518864"/>
          </a:xfrm>
        </p:grpSpPr>
        <p:sp>
          <p:nvSpPr>
            <p:cNvPr id="117" name="Rectangle 116">
              <a:extLst>
                <a:ext uri="{FF2B5EF4-FFF2-40B4-BE49-F238E27FC236}">
                  <a16:creationId xmlns:a16="http://schemas.microsoft.com/office/drawing/2014/main" id="{09776571-277A-C6FF-92B9-3E14DCE2C49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DF526A7A-9963-06F8-7F71-D6B1F90C6CD0}"/>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617190" y="323560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1399731"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grpSp>
        <p:nvGrpSpPr>
          <p:cNvPr id="2" name="Group 1">
            <a:extLst>
              <a:ext uri="{FF2B5EF4-FFF2-40B4-BE49-F238E27FC236}">
                <a16:creationId xmlns:a16="http://schemas.microsoft.com/office/drawing/2014/main" id="{D45F12D9-CC40-45C9-44E5-EB936CD1BF70}"/>
              </a:ext>
            </a:extLst>
          </p:cNvPr>
          <p:cNvGrpSpPr/>
          <p:nvPr/>
        </p:nvGrpSpPr>
        <p:grpSpPr>
          <a:xfrm>
            <a:off x="3349931" y="1885039"/>
            <a:ext cx="2444141" cy="1629427"/>
            <a:chOff x="3247787" y="1969828"/>
            <a:chExt cx="2444141" cy="1629427"/>
          </a:xfrm>
        </p:grpSpPr>
        <p:sp>
          <p:nvSpPr>
            <p:cNvPr id="4" name="Rectangle 3">
              <a:extLst>
                <a:ext uri="{FF2B5EF4-FFF2-40B4-BE49-F238E27FC236}">
                  <a16:creationId xmlns:a16="http://schemas.microsoft.com/office/drawing/2014/main" id="{E8288094-6B67-AAAA-7D88-D9C2F5213251}"/>
                </a:ext>
              </a:extLst>
            </p:cNvPr>
            <p:cNvSpPr/>
            <p:nvPr/>
          </p:nvSpPr>
          <p:spPr>
            <a:xfrm>
              <a:off x="4062500"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D20C70-AD3B-04A5-B3EF-A86B2B82D92A}"/>
                </a:ext>
              </a:extLst>
            </p:cNvPr>
            <p:cNvSpPr/>
            <p:nvPr/>
          </p:nvSpPr>
          <p:spPr>
            <a:xfrm>
              <a:off x="4877214"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5363B1-3A85-414D-C86A-E90543B84A68}"/>
                </a:ext>
              </a:extLst>
            </p:cNvPr>
            <p:cNvSpPr/>
            <p:nvPr/>
          </p:nvSpPr>
          <p:spPr bwMode="auto">
            <a:xfrm>
              <a:off x="3247787" y="1969828"/>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9" name="Rectangle 8">
              <a:extLst>
                <a:ext uri="{FF2B5EF4-FFF2-40B4-BE49-F238E27FC236}">
                  <a16:creationId xmlns:a16="http://schemas.microsoft.com/office/drawing/2014/main" id="{00142D4E-9398-B620-2EFC-58FE51B65DB0}"/>
                </a:ext>
              </a:extLst>
            </p:cNvPr>
            <p:cNvSpPr/>
            <p:nvPr/>
          </p:nvSpPr>
          <p:spPr>
            <a:xfrm>
              <a:off x="3247787"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488A1C-56AE-ED24-3863-41AFEE4E6737}"/>
                </a:ext>
              </a:extLst>
            </p:cNvPr>
            <p:cNvSpPr/>
            <p:nvPr/>
          </p:nvSpPr>
          <p:spPr>
            <a:xfrm>
              <a:off x="4877214"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87F4AD-4D26-DC05-CFE4-78F01D18E876}"/>
                </a:ext>
              </a:extLst>
            </p:cNvPr>
            <p:cNvSpPr/>
            <p:nvPr/>
          </p:nvSpPr>
          <p:spPr>
            <a:xfrm>
              <a:off x="3247787"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EF9BD0-35B5-F104-D59E-1BDF30D22969}"/>
                </a:ext>
              </a:extLst>
            </p:cNvPr>
            <p:cNvSpPr/>
            <p:nvPr/>
          </p:nvSpPr>
          <p:spPr>
            <a:xfrm>
              <a:off x="4062500"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017D27-066F-1F70-665F-5FFE85B71D9E}"/>
                </a:ext>
              </a:extLst>
            </p:cNvPr>
            <p:cNvSpPr/>
            <p:nvPr/>
          </p:nvSpPr>
          <p:spPr>
            <a:xfrm>
              <a:off x="4877214"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87ED5066-B068-9A07-3762-C3A0AFD4CCF4}"/>
                </a:ext>
              </a:extLst>
            </p:cNvPr>
            <p:cNvSpPr/>
            <p:nvPr/>
          </p:nvSpPr>
          <p:spPr>
            <a:xfrm>
              <a:off x="3247787"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E5DE2AF5-5332-A089-1A12-6FA24790AAAD}"/>
                </a:ext>
              </a:extLst>
            </p:cNvPr>
            <p:cNvSpPr/>
            <p:nvPr/>
          </p:nvSpPr>
          <p:spPr>
            <a:xfrm>
              <a:off x="4062500"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Rectangle 242">
            <a:extLst>
              <a:ext uri="{FF2B5EF4-FFF2-40B4-BE49-F238E27FC236}">
                <a16:creationId xmlns:a16="http://schemas.microsoft.com/office/drawing/2014/main" id="{58480FC2-A65D-D1B2-8A3C-DC870804466A}"/>
              </a:ext>
            </a:extLst>
          </p:cNvPr>
          <p:cNvSpPr/>
          <p:nvPr/>
        </p:nvSpPr>
        <p:spPr bwMode="auto">
          <a:xfrm>
            <a:off x="3349931" y="1885039"/>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defRPr/>
            </a:pPr>
            <a:endParaRPr lang="en-US" dirty="0"/>
          </a:p>
        </p:txBody>
      </p:sp>
      <p:sp>
        <p:nvSpPr>
          <p:cNvPr id="244" name="Rectangle 243">
            <a:extLst>
              <a:ext uri="{FF2B5EF4-FFF2-40B4-BE49-F238E27FC236}">
                <a16:creationId xmlns:a16="http://schemas.microsoft.com/office/drawing/2014/main" id="{C4DBCE2F-47F0-195A-0751-BC4CC7971E04}"/>
              </a:ext>
            </a:extLst>
          </p:cNvPr>
          <p:cNvSpPr/>
          <p:nvPr/>
        </p:nvSpPr>
        <p:spPr>
          <a:xfrm>
            <a:off x="4979357" y="2428180"/>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246" name="Rectangle 245">
            <a:extLst>
              <a:ext uri="{FF2B5EF4-FFF2-40B4-BE49-F238E27FC236}">
                <a16:creationId xmlns:a16="http://schemas.microsoft.com/office/drawing/2014/main" id="{12A181CF-FC66-479A-D24D-3B0E6F428228}"/>
              </a:ext>
            </a:extLst>
          </p:cNvPr>
          <p:cNvSpPr/>
          <p:nvPr/>
        </p:nvSpPr>
        <p:spPr>
          <a:xfrm>
            <a:off x="3349930" y="2428180"/>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247" name="Rectangle 246">
            <a:extLst>
              <a:ext uri="{FF2B5EF4-FFF2-40B4-BE49-F238E27FC236}">
                <a16:creationId xmlns:a16="http://schemas.microsoft.com/office/drawing/2014/main" id="{ADC8996D-3293-E344-BD8B-57F168F2E6B6}"/>
              </a:ext>
            </a:extLst>
          </p:cNvPr>
          <p:cNvSpPr/>
          <p:nvPr/>
        </p:nvSpPr>
        <p:spPr>
          <a:xfrm>
            <a:off x="4164643" y="2428180"/>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20%</a:t>
            </a:r>
          </a:p>
        </p:txBody>
      </p:sp>
      <p:sp>
        <p:nvSpPr>
          <p:cNvPr id="248" name="Rectangle 247">
            <a:extLst>
              <a:ext uri="{FF2B5EF4-FFF2-40B4-BE49-F238E27FC236}">
                <a16:creationId xmlns:a16="http://schemas.microsoft.com/office/drawing/2014/main" id="{68480715-EDB1-75DF-7E55-762DF73BF113}"/>
              </a:ext>
            </a:extLst>
          </p:cNvPr>
          <p:cNvSpPr/>
          <p:nvPr/>
        </p:nvSpPr>
        <p:spPr>
          <a:xfrm>
            <a:off x="3349930" y="297132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49" name="Rectangle 248">
            <a:extLst>
              <a:ext uri="{FF2B5EF4-FFF2-40B4-BE49-F238E27FC236}">
                <a16:creationId xmlns:a16="http://schemas.microsoft.com/office/drawing/2014/main" id="{C943EF12-5055-9127-912E-F7B519936EC4}"/>
              </a:ext>
            </a:extLst>
          </p:cNvPr>
          <p:cNvSpPr/>
          <p:nvPr/>
        </p:nvSpPr>
        <p:spPr>
          <a:xfrm>
            <a:off x="4994989" y="2978319"/>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90%</a:t>
            </a:r>
          </a:p>
        </p:txBody>
      </p:sp>
      <p:sp>
        <p:nvSpPr>
          <p:cNvPr id="250" name="Rectangle 249">
            <a:extLst>
              <a:ext uri="{FF2B5EF4-FFF2-40B4-BE49-F238E27FC236}">
                <a16:creationId xmlns:a16="http://schemas.microsoft.com/office/drawing/2014/main" id="{F5E04774-7B9F-6522-12CA-517DE7E0AEAA}"/>
              </a:ext>
            </a:extLst>
          </p:cNvPr>
          <p:cNvSpPr/>
          <p:nvPr/>
        </p:nvSpPr>
        <p:spPr>
          <a:xfrm>
            <a:off x="3349930" y="1885039"/>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51" name="Rectangle 250">
            <a:extLst>
              <a:ext uri="{FF2B5EF4-FFF2-40B4-BE49-F238E27FC236}">
                <a16:creationId xmlns:a16="http://schemas.microsoft.com/office/drawing/2014/main" id="{68C97BDC-9E78-3A7F-1451-F64F794CAEC4}"/>
              </a:ext>
            </a:extLst>
          </p:cNvPr>
          <p:cNvSpPr/>
          <p:nvPr/>
        </p:nvSpPr>
        <p:spPr>
          <a:xfrm>
            <a:off x="4164643" y="1885039"/>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52" name="Rectangle 251">
            <a:extLst>
              <a:ext uri="{FF2B5EF4-FFF2-40B4-BE49-F238E27FC236}">
                <a16:creationId xmlns:a16="http://schemas.microsoft.com/office/drawing/2014/main" id="{9CEEFE06-6AE4-2C44-5BAA-19DE09DEB3CD}"/>
              </a:ext>
            </a:extLst>
          </p:cNvPr>
          <p:cNvSpPr/>
          <p:nvPr/>
        </p:nvSpPr>
        <p:spPr>
          <a:xfrm>
            <a:off x="4979357" y="1885039"/>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253" name="Rectangle 252">
            <a:extLst>
              <a:ext uri="{FF2B5EF4-FFF2-40B4-BE49-F238E27FC236}">
                <a16:creationId xmlns:a16="http://schemas.microsoft.com/office/drawing/2014/main" id="{B8DA4AB5-1CEB-6FEE-9177-CE280D2F3D91}"/>
              </a:ext>
            </a:extLst>
          </p:cNvPr>
          <p:cNvSpPr/>
          <p:nvPr/>
        </p:nvSpPr>
        <p:spPr>
          <a:xfrm>
            <a:off x="4164643" y="297132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50%</a:t>
            </a:r>
          </a:p>
        </p:txBody>
      </p:sp>
      <p:sp>
        <p:nvSpPr>
          <p:cNvPr id="254" name="Rectangle 253">
            <a:extLst>
              <a:ext uri="{FF2B5EF4-FFF2-40B4-BE49-F238E27FC236}">
                <a16:creationId xmlns:a16="http://schemas.microsoft.com/office/drawing/2014/main" id="{A7E6802D-8830-6842-19DB-4C7186851666}"/>
              </a:ext>
            </a:extLst>
          </p:cNvPr>
          <p:cNvSpPr/>
          <p:nvPr/>
        </p:nvSpPr>
        <p:spPr>
          <a:xfrm>
            <a:off x="3349930" y="297132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70%</a:t>
            </a:r>
          </a:p>
        </p:txBody>
      </p:sp>
      <p:sp>
        <p:nvSpPr>
          <p:cNvPr id="255" name="Rectangle 254">
            <a:extLst>
              <a:ext uri="{FF2B5EF4-FFF2-40B4-BE49-F238E27FC236}">
                <a16:creationId xmlns:a16="http://schemas.microsoft.com/office/drawing/2014/main" id="{04A5F8C2-D450-D452-A1ED-523D2A8E1332}"/>
              </a:ext>
            </a:extLst>
          </p:cNvPr>
          <p:cNvSpPr/>
          <p:nvPr/>
        </p:nvSpPr>
        <p:spPr>
          <a:xfrm>
            <a:off x="4979357" y="2428180"/>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448" name="Rectangle 447">
            <a:extLst>
              <a:ext uri="{FF2B5EF4-FFF2-40B4-BE49-F238E27FC236}">
                <a16:creationId xmlns:a16="http://schemas.microsoft.com/office/drawing/2014/main" id="{7E32B25E-81CA-D18A-5D49-5D5E04C12A9A}"/>
              </a:ext>
            </a:extLst>
          </p:cNvPr>
          <p:cNvSpPr/>
          <p:nvPr/>
        </p:nvSpPr>
        <p:spPr>
          <a:xfrm>
            <a:off x="3349930" y="1885039"/>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449" name="Rectangle 448">
            <a:extLst>
              <a:ext uri="{FF2B5EF4-FFF2-40B4-BE49-F238E27FC236}">
                <a16:creationId xmlns:a16="http://schemas.microsoft.com/office/drawing/2014/main" id="{591A4891-96C3-A01B-3E62-0AFE485A1A23}"/>
              </a:ext>
            </a:extLst>
          </p:cNvPr>
          <p:cNvSpPr/>
          <p:nvPr/>
        </p:nvSpPr>
        <p:spPr>
          <a:xfrm>
            <a:off x="4164643" y="1885039"/>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450" name="Rectangle 449">
            <a:extLst>
              <a:ext uri="{FF2B5EF4-FFF2-40B4-BE49-F238E27FC236}">
                <a16:creationId xmlns:a16="http://schemas.microsoft.com/office/drawing/2014/main" id="{61ADC588-F09A-B7AC-E1D4-F2A57329CA7A}"/>
              </a:ext>
            </a:extLst>
          </p:cNvPr>
          <p:cNvSpPr/>
          <p:nvPr/>
        </p:nvSpPr>
        <p:spPr>
          <a:xfrm>
            <a:off x="3349930" y="2428180"/>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451" name="AutoShape 281">
            <a:extLst>
              <a:ext uri="{FF2B5EF4-FFF2-40B4-BE49-F238E27FC236}">
                <a16:creationId xmlns:a16="http://schemas.microsoft.com/office/drawing/2014/main" id="{39D1B831-58EE-FC5E-892E-3FD941E0B900}"/>
              </a:ext>
            </a:extLst>
          </p:cNvPr>
          <p:cNvSpPr>
            <a:spLocks noChangeArrowheads="1"/>
          </p:cNvSpPr>
          <p:nvPr/>
        </p:nvSpPr>
        <p:spPr bwMode="auto">
          <a:xfrm rot="10800000">
            <a:off x="3214144" y="1302517"/>
            <a:ext cx="2715712" cy="582520"/>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solidFill>
            <a:schemeClr val="tx1">
              <a:lumMod val="75000"/>
              <a:lumOff val="25000"/>
            </a:schemeClr>
          </a:solidFill>
          <a:ln w="9525">
            <a:solidFill>
              <a:schemeClr val="tx1"/>
            </a:solidFill>
            <a:miter lim="800000"/>
            <a:headEnd/>
            <a:tailEnd/>
          </a:ln>
        </p:spPr>
        <p:txBody>
          <a:bodyPr wrap="none" lIns="91426" tIns="45713" rIns="91426" bIns="45713" anchor="ctr"/>
          <a:lstStyle/>
          <a:p>
            <a:pPr algn="ctr"/>
            <a:endParaRPr lang="en-US" dirty="0"/>
          </a:p>
        </p:txBody>
      </p:sp>
      <p:sp>
        <p:nvSpPr>
          <p:cNvPr id="452" name="Rectangle 451">
            <a:extLst>
              <a:ext uri="{FF2B5EF4-FFF2-40B4-BE49-F238E27FC236}">
                <a16:creationId xmlns:a16="http://schemas.microsoft.com/office/drawing/2014/main" id="{A0CF00B2-F532-5263-1CA1-2E90B5F9C9AC}"/>
              </a:ext>
            </a:extLst>
          </p:cNvPr>
          <p:cNvSpPr/>
          <p:nvPr/>
        </p:nvSpPr>
        <p:spPr>
          <a:xfrm>
            <a:off x="3353578" y="1885037"/>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80%</a:t>
            </a:r>
          </a:p>
        </p:txBody>
      </p:sp>
      <p:sp>
        <p:nvSpPr>
          <p:cNvPr id="454" name="Rectangle 453">
            <a:extLst>
              <a:ext uri="{FF2B5EF4-FFF2-40B4-BE49-F238E27FC236}">
                <a16:creationId xmlns:a16="http://schemas.microsoft.com/office/drawing/2014/main" id="{0BF1F300-42C2-B515-5F38-B5C30C3647E8}"/>
              </a:ext>
            </a:extLst>
          </p:cNvPr>
          <p:cNvSpPr/>
          <p:nvPr/>
        </p:nvSpPr>
        <p:spPr>
          <a:xfrm>
            <a:off x="4983005" y="1885037"/>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80%</a:t>
            </a:r>
          </a:p>
        </p:txBody>
      </p:sp>
      <p:sp>
        <p:nvSpPr>
          <p:cNvPr id="456" name="Rectangle 455">
            <a:extLst>
              <a:ext uri="{FF2B5EF4-FFF2-40B4-BE49-F238E27FC236}">
                <a16:creationId xmlns:a16="http://schemas.microsoft.com/office/drawing/2014/main" id="{1645CF18-65F7-9149-F021-49DCCE478737}"/>
              </a:ext>
            </a:extLst>
          </p:cNvPr>
          <p:cNvSpPr/>
          <p:nvPr/>
        </p:nvSpPr>
        <p:spPr>
          <a:xfrm>
            <a:off x="3349929" y="297132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70%</a:t>
            </a:r>
          </a:p>
        </p:txBody>
      </p:sp>
    </p:spTree>
    <p:extLst>
      <p:ext uri="{BB962C8B-B14F-4D97-AF65-F5344CB8AC3E}">
        <p14:creationId xmlns:p14="http://schemas.microsoft.com/office/powerpoint/2010/main" val="77638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5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5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452" grpId="0" animBg="1"/>
      <p:bldP spid="454" grpId="0" animBg="1"/>
      <p:bldP spid="4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Rectangle 456">
            <a:extLst>
              <a:ext uri="{FF2B5EF4-FFF2-40B4-BE49-F238E27FC236}">
                <a16:creationId xmlns:a16="http://schemas.microsoft.com/office/drawing/2014/main" id="{D9BABD90-9A64-19B8-428A-A219B9682CFB}"/>
              </a:ext>
            </a:extLst>
          </p:cNvPr>
          <p:cNvSpPr/>
          <p:nvPr/>
        </p:nvSpPr>
        <p:spPr>
          <a:xfrm>
            <a:off x="4986897" y="298051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Acquisition Rehab (Particularly RAD)</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423186" y="324131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95" name="Group 94">
            <a:extLst>
              <a:ext uri="{FF2B5EF4-FFF2-40B4-BE49-F238E27FC236}">
                <a16:creationId xmlns:a16="http://schemas.microsoft.com/office/drawing/2014/main" id="{809A80C5-C77E-5AE9-07F5-F7CC65BCBCAD}"/>
              </a:ext>
            </a:extLst>
          </p:cNvPr>
          <p:cNvGrpSpPr/>
          <p:nvPr/>
        </p:nvGrpSpPr>
        <p:grpSpPr>
          <a:xfrm>
            <a:off x="-2423187" y="3551505"/>
            <a:ext cx="2057401" cy="308610"/>
            <a:chOff x="2475871" y="2325708"/>
            <a:chExt cx="1452963" cy="518864"/>
          </a:xfrm>
        </p:grpSpPr>
        <p:sp>
          <p:nvSpPr>
            <p:cNvPr id="117" name="Rectangle 116">
              <a:extLst>
                <a:ext uri="{FF2B5EF4-FFF2-40B4-BE49-F238E27FC236}">
                  <a16:creationId xmlns:a16="http://schemas.microsoft.com/office/drawing/2014/main" id="{09776571-277A-C6FF-92B9-3E14DCE2C49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DF526A7A-9963-06F8-7F71-D6B1F90C6CD0}"/>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617190" y="323560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1399731"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dirty="0"/>
          </a:p>
        </p:txBody>
      </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grpSp>
        <p:nvGrpSpPr>
          <p:cNvPr id="2" name="Group 1">
            <a:extLst>
              <a:ext uri="{FF2B5EF4-FFF2-40B4-BE49-F238E27FC236}">
                <a16:creationId xmlns:a16="http://schemas.microsoft.com/office/drawing/2014/main" id="{D45F12D9-CC40-45C9-44E5-EB936CD1BF70}"/>
              </a:ext>
            </a:extLst>
          </p:cNvPr>
          <p:cNvGrpSpPr/>
          <p:nvPr/>
        </p:nvGrpSpPr>
        <p:grpSpPr>
          <a:xfrm>
            <a:off x="3349931" y="1885039"/>
            <a:ext cx="2444141" cy="1629427"/>
            <a:chOff x="3247787" y="1969828"/>
            <a:chExt cx="2444141" cy="1629427"/>
          </a:xfrm>
        </p:grpSpPr>
        <p:sp>
          <p:nvSpPr>
            <p:cNvPr id="4" name="Rectangle 3">
              <a:extLst>
                <a:ext uri="{FF2B5EF4-FFF2-40B4-BE49-F238E27FC236}">
                  <a16:creationId xmlns:a16="http://schemas.microsoft.com/office/drawing/2014/main" id="{E8288094-6B67-AAAA-7D88-D9C2F5213251}"/>
                </a:ext>
              </a:extLst>
            </p:cNvPr>
            <p:cNvSpPr/>
            <p:nvPr/>
          </p:nvSpPr>
          <p:spPr>
            <a:xfrm>
              <a:off x="4062500"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D20C70-AD3B-04A5-B3EF-A86B2B82D92A}"/>
                </a:ext>
              </a:extLst>
            </p:cNvPr>
            <p:cNvSpPr/>
            <p:nvPr/>
          </p:nvSpPr>
          <p:spPr>
            <a:xfrm>
              <a:off x="4877214"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5363B1-3A85-414D-C86A-E90543B84A68}"/>
                </a:ext>
              </a:extLst>
            </p:cNvPr>
            <p:cNvSpPr/>
            <p:nvPr/>
          </p:nvSpPr>
          <p:spPr bwMode="auto">
            <a:xfrm>
              <a:off x="3247787" y="1969828"/>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9" name="Rectangle 8">
              <a:extLst>
                <a:ext uri="{FF2B5EF4-FFF2-40B4-BE49-F238E27FC236}">
                  <a16:creationId xmlns:a16="http://schemas.microsoft.com/office/drawing/2014/main" id="{00142D4E-9398-B620-2EFC-58FE51B65DB0}"/>
                </a:ext>
              </a:extLst>
            </p:cNvPr>
            <p:cNvSpPr/>
            <p:nvPr/>
          </p:nvSpPr>
          <p:spPr>
            <a:xfrm>
              <a:off x="3247787"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488A1C-56AE-ED24-3863-41AFEE4E6737}"/>
                </a:ext>
              </a:extLst>
            </p:cNvPr>
            <p:cNvSpPr/>
            <p:nvPr/>
          </p:nvSpPr>
          <p:spPr>
            <a:xfrm>
              <a:off x="4877214"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87F4AD-4D26-DC05-CFE4-78F01D18E876}"/>
                </a:ext>
              </a:extLst>
            </p:cNvPr>
            <p:cNvSpPr/>
            <p:nvPr/>
          </p:nvSpPr>
          <p:spPr>
            <a:xfrm>
              <a:off x="3247787"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EF9BD0-35B5-F104-D59E-1BDF30D22969}"/>
                </a:ext>
              </a:extLst>
            </p:cNvPr>
            <p:cNvSpPr/>
            <p:nvPr/>
          </p:nvSpPr>
          <p:spPr>
            <a:xfrm>
              <a:off x="4062500"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017D27-066F-1F70-665F-5FFE85B71D9E}"/>
                </a:ext>
              </a:extLst>
            </p:cNvPr>
            <p:cNvSpPr/>
            <p:nvPr/>
          </p:nvSpPr>
          <p:spPr>
            <a:xfrm>
              <a:off x="4877214"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87ED5066-B068-9A07-3762-C3A0AFD4CCF4}"/>
                </a:ext>
              </a:extLst>
            </p:cNvPr>
            <p:cNvSpPr/>
            <p:nvPr/>
          </p:nvSpPr>
          <p:spPr>
            <a:xfrm>
              <a:off x="3247787"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E5DE2AF5-5332-A089-1A12-6FA24790AAAD}"/>
                </a:ext>
              </a:extLst>
            </p:cNvPr>
            <p:cNvSpPr/>
            <p:nvPr/>
          </p:nvSpPr>
          <p:spPr>
            <a:xfrm>
              <a:off x="4062500"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Rectangle 242">
            <a:extLst>
              <a:ext uri="{FF2B5EF4-FFF2-40B4-BE49-F238E27FC236}">
                <a16:creationId xmlns:a16="http://schemas.microsoft.com/office/drawing/2014/main" id="{58480FC2-A65D-D1B2-8A3C-DC870804466A}"/>
              </a:ext>
            </a:extLst>
          </p:cNvPr>
          <p:cNvSpPr/>
          <p:nvPr/>
        </p:nvSpPr>
        <p:spPr bwMode="auto">
          <a:xfrm>
            <a:off x="3349931" y="1885039"/>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defRPr/>
            </a:pPr>
            <a:endParaRPr lang="en-US" dirty="0"/>
          </a:p>
        </p:txBody>
      </p:sp>
      <p:sp>
        <p:nvSpPr>
          <p:cNvPr id="244" name="Rectangle 243">
            <a:extLst>
              <a:ext uri="{FF2B5EF4-FFF2-40B4-BE49-F238E27FC236}">
                <a16:creationId xmlns:a16="http://schemas.microsoft.com/office/drawing/2014/main" id="{C4DBCE2F-47F0-195A-0751-BC4CC7971E04}"/>
              </a:ext>
            </a:extLst>
          </p:cNvPr>
          <p:cNvSpPr/>
          <p:nvPr/>
        </p:nvSpPr>
        <p:spPr>
          <a:xfrm>
            <a:off x="4979357" y="2428180"/>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246" name="Rectangle 245">
            <a:extLst>
              <a:ext uri="{FF2B5EF4-FFF2-40B4-BE49-F238E27FC236}">
                <a16:creationId xmlns:a16="http://schemas.microsoft.com/office/drawing/2014/main" id="{12A181CF-FC66-479A-D24D-3B0E6F428228}"/>
              </a:ext>
            </a:extLst>
          </p:cNvPr>
          <p:cNvSpPr/>
          <p:nvPr/>
        </p:nvSpPr>
        <p:spPr>
          <a:xfrm>
            <a:off x="3349930" y="2428180"/>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247" name="Rectangle 246">
            <a:extLst>
              <a:ext uri="{FF2B5EF4-FFF2-40B4-BE49-F238E27FC236}">
                <a16:creationId xmlns:a16="http://schemas.microsoft.com/office/drawing/2014/main" id="{ADC8996D-3293-E344-BD8B-57F168F2E6B6}"/>
              </a:ext>
            </a:extLst>
          </p:cNvPr>
          <p:cNvSpPr/>
          <p:nvPr/>
        </p:nvSpPr>
        <p:spPr>
          <a:xfrm>
            <a:off x="4164643" y="2428180"/>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20%</a:t>
            </a:r>
          </a:p>
        </p:txBody>
      </p:sp>
      <p:sp>
        <p:nvSpPr>
          <p:cNvPr id="248" name="Rectangle 247">
            <a:extLst>
              <a:ext uri="{FF2B5EF4-FFF2-40B4-BE49-F238E27FC236}">
                <a16:creationId xmlns:a16="http://schemas.microsoft.com/office/drawing/2014/main" id="{68480715-EDB1-75DF-7E55-762DF73BF113}"/>
              </a:ext>
            </a:extLst>
          </p:cNvPr>
          <p:cNvSpPr/>
          <p:nvPr/>
        </p:nvSpPr>
        <p:spPr>
          <a:xfrm>
            <a:off x="3349930" y="297132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50" name="Rectangle 249">
            <a:extLst>
              <a:ext uri="{FF2B5EF4-FFF2-40B4-BE49-F238E27FC236}">
                <a16:creationId xmlns:a16="http://schemas.microsoft.com/office/drawing/2014/main" id="{F5E04774-7B9F-6522-12CA-517DE7E0AEAA}"/>
              </a:ext>
            </a:extLst>
          </p:cNvPr>
          <p:cNvSpPr/>
          <p:nvPr/>
        </p:nvSpPr>
        <p:spPr>
          <a:xfrm>
            <a:off x="3349930" y="1885039"/>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51" name="Rectangle 250">
            <a:extLst>
              <a:ext uri="{FF2B5EF4-FFF2-40B4-BE49-F238E27FC236}">
                <a16:creationId xmlns:a16="http://schemas.microsoft.com/office/drawing/2014/main" id="{68C97BDC-9E78-3A7F-1451-F64F794CAEC4}"/>
              </a:ext>
            </a:extLst>
          </p:cNvPr>
          <p:cNvSpPr/>
          <p:nvPr/>
        </p:nvSpPr>
        <p:spPr>
          <a:xfrm>
            <a:off x="4164643" y="1885039"/>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52" name="Rectangle 251">
            <a:extLst>
              <a:ext uri="{FF2B5EF4-FFF2-40B4-BE49-F238E27FC236}">
                <a16:creationId xmlns:a16="http://schemas.microsoft.com/office/drawing/2014/main" id="{9CEEFE06-6AE4-2C44-5BAA-19DE09DEB3CD}"/>
              </a:ext>
            </a:extLst>
          </p:cNvPr>
          <p:cNvSpPr/>
          <p:nvPr/>
        </p:nvSpPr>
        <p:spPr>
          <a:xfrm>
            <a:off x="4979357" y="1885039"/>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253" name="Rectangle 252">
            <a:extLst>
              <a:ext uri="{FF2B5EF4-FFF2-40B4-BE49-F238E27FC236}">
                <a16:creationId xmlns:a16="http://schemas.microsoft.com/office/drawing/2014/main" id="{B8DA4AB5-1CEB-6FEE-9177-CE280D2F3D91}"/>
              </a:ext>
            </a:extLst>
          </p:cNvPr>
          <p:cNvSpPr/>
          <p:nvPr/>
        </p:nvSpPr>
        <p:spPr>
          <a:xfrm>
            <a:off x="4164643" y="297132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50%</a:t>
            </a:r>
          </a:p>
        </p:txBody>
      </p:sp>
      <p:sp>
        <p:nvSpPr>
          <p:cNvPr id="254" name="Rectangle 253">
            <a:extLst>
              <a:ext uri="{FF2B5EF4-FFF2-40B4-BE49-F238E27FC236}">
                <a16:creationId xmlns:a16="http://schemas.microsoft.com/office/drawing/2014/main" id="{A7E6802D-8830-6842-19DB-4C7186851666}"/>
              </a:ext>
            </a:extLst>
          </p:cNvPr>
          <p:cNvSpPr/>
          <p:nvPr/>
        </p:nvSpPr>
        <p:spPr>
          <a:xfrm>
            <a:off x="3349930" y="297132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70%</a:t>
            </a:r>
          </a:p>
        </p:txBody>
      </p:sp>
      <p:sp>
        <p:nvSpPr>
          <p:cNvPr id="255" name="Rectangle 254">
            <a:extLst>
              <a:ext uri="{FF2B5EF4-FFF2-40B4-BE49-F238E27FC236}">
                <a16:creationId xmlns:a16="http://schemas.microsoft.com/office/drawing/2014/main" id="{04A5F8C2-D450-D452-A1ED-523D2A8E1332}"/>
              </a:ext>
            </a:extLst>
          </p:cNvPr>
          <p:cNvSpPr/>
          <p:nvPr/>
        </p:nvSpPr>
        <p:spPr>
          <a:xfrm>
            <a:off x="4979357" y="2428180"/>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448" name="Rectangle 447">
            <a:extLst>
              <a:ext uri="{FF2B5EF4-FFF2-40B4-BE49-F238E27FC236}">
                <a16:creationId xmlns:a16="http://schemas.microsoft.com/office/drawing/2014/main" id="{7E32B25E-81CA-D18A-5D49-5D5E04C12A9A}"/>
              </a:ext>
            </a:extLst>
          </p:cNvPr>
          <p:cNvSpPr/>
          <p:nvPr/>
        </p:nvSpPr>
        <p:spPr>
          <a:xfrm>
            <a:off x="3349930" y="1885039"/>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449" name="Rectangle 448">
            <a:extLst>
              <a:ext uri="{FF2B5EF4-FFF2-40B4-BE49-F238E27FC236}">
                <a16:creationId xmlns:a16="http://schemas.microsoft.com/office/drawing/2014/main" id="{591A4891-96C3-A01B-3E62-0AFE485A1A23}"/>
              </a:ext>
            </a:extLst>
          </p:cNvPr>
          <p:cNvSpPr/>
          <p:nvPr/>
        </p:nvSpPr>
        <p:spPr>
          <a:xfrm>
            <a:off x="4164643" y="1885039"/>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450" name="Rectangle 449">
            <a:extLst>
              <a:ext uri="{FF2B5EF4-FFF2-40B4-BE49-F238E27FC236}">
                <a16:creationId xmlns:a16="http://schemas.microsoft.com/office/drawing/2014/main" id="{61ADC588-F09A-B7AC-E1D4-F2A57329CA7A}"/>
              </a:ext>
            </a:extLst>
          </p:cNvPr>
          <p:cNvSpPr/>
          <p:nvPr/>
        </p:nvSpPr>
        <p:spPr>
          <a:xfrm>
            <a:off x="3349930" y="2428180"/>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451" name="AutoShape 281">
            <a:extLst>
              <a:ext uri="{FF2B5EF4-FFF2-40B4-BE49-F238E27FC236}">
                <a16:creationId xmlns:a16="http://schemas.microsoft.com/office/drawing/2014/main" id="{39D1B831-58EE-FC5E-892E-3FD941E0B900}"/>
              </a:ext>
            </a:extLst>
          </p:cNvPr>
          <p:cNvSpPr>
            <a:spLocks noChangeArrowheads="1"/>
          </p:cNvSpPr>
          <p:nvPr/>
        </p:nvSpPr>
        <p:spPr bwMode="auto">
          <a:xfrm rot="10800000">
            <a:off x="3214144" y="1302517"/>
            <a:ext cx="2715712" cy="582520"/>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solidFill>
            <a:schemeClr val="tx1">
              <a:lumMod val="75000"/>
              <a:lumOff val="25000"/>
            </a:schemeClr>
          </a:solidFill>
          <a:ln w="9525">
            <a:solidFill>
              <a:schemeClr val="tx1"/>
            </a:solidFill>
            <a:miter lim="800000"/>
            <a:headEnd/>
            <a:tailEnd/>
          </a:ln>
        </p:spPr>
        <p:txBody>
          <a:bodyPr wrap="none" lIns="91426" tIns="45713" rIns="91426" bIns="45713" anchor="ctr"/>
          <a:lstStyle/>
          <a:p>
            <a:pPr algn="ctr"/>
            <a:endParaRPr lang="en-US" dirty="0"/>
          </a:p>
        </p:txBody>
      </p:sp>
    </p:spTree>
    <p:extLst>
      <p:ext uri="{BB962C8B-B14F-4D97-AF65-F5344CB8AC3E}">
        <p14:creationId xmlns:p14="http://schemas.microsoft.com/office/powerpoint/2010/main" val="146483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52546"/>
            <a:ext cx="8522208" cy="646331"/>
          </a:xfrm>
          <a:prstGeom prst="rect">
            <a:avLst/>
          </a:prstGeom>
          <a:solidFill>
            <a:schemeClr val="accent4"/>
          </a:solidFill>
        </p:spPr>
        <p:txBody>
          <a:bodyPr wrap="square" rtlCol="0">
            <a:spAutoFit/>
          </a:bodyPr>
          <a:lstStyle/>
          <a:p>
            <a:pPr marL="234950"/>
            <a:r>
              <a:rPr lang="en-US" sz="3600" dirty="0">
                <a:solidFill>
                  <a:schemeClr val="bg1"/>
                </a:solidFill>
              </a:rPr>
              <a:t>Complying With the Minimum Set-Aside</a:t>
            </a:r>
          </a:p>
        </p:txBody>
      </p:sp>
    </p:spTree>
    <p:extLst>
      <p:ext uri="{BB962C8B-B14F-4D97-AF65-F5344CB8AC3E}">
        <p14:creationId xmlns:p14="http://schemas.microsoft.com/office/powerpoint/2010/main" val="3907628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2" name="Text Box 4"/>
          <p:cNvSpPr txBox="1">
            <a:spLocks noChangeArrowheads="1"/>
          </p:cNvSpPr>
          <p:nvPr/>
        </p:nvSpPr>
        <p:spPr bwMode="auto">
          <a:xfrm>
            <a:off x="5314950" y="1804988"/>
            <a:ext cx="1371600" cy="276999"/>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200" b="1" dirty="0">
                <a:solidFill>
                  <a:schemeClr val="accent5">
                    <a:lumMod val="75000"/>
                  </a:schemeClr>
                </a:solidFill>
              </a:rPr>
              <a:t>AMGI = $50,000</a:t>
            </a:r>
            <a:endParaRPr lang="en-US" b="1" dirty="0">
              <a:solidFill>
                <a:schemeClr val="accent5">
                  <a:lumMod val="75000"/>
                </a:schemeClr>
              </a:solidFill>
            </a:endParaRPr>
          </a:p>
        </p:txBody>
      </p:sp>
      <p:sp>
        <p:nvSpPr>
          <p:cNvPr id="211974" name="Line 6"/>
          <p:cNvSpPr>
            <a:spLocks noChangeShapeType="1"/>
          </p:cNvSpPr>
          <p:nvPr/>
        </p:nvSpPr>
        <p:spPr bwMode="auto">
          <a:xfrm flipH="1">
            <a:off x="6629400" y="1943100"/>
            <a:ext cx="800100" cy="0"/>
          </a:xfrm>
          <a:prstGeom prst="line">
            <a:avLst/>
          </a:prstGeom>
          <a:noFill/>
          <a:ln w="31750">
            <a:solidFill>
              <a:schemeClr val="tx1"/>
            </a:solidFill>
            <a:prstDash val="dash"/>
            <a:round/>
            <a:headEnd/>
            <a:tailEnd/>
          </a:ln>
          <a:effectLst/>
        </p:spPr>
        <p:txBody>
          <a:bodyPr/>
          <a:lstStyle/>
          <a:p>
            <a:pPr fontAlgn="base">
              <a:spcBef>
                <a:spcPct val="0"/>
              </a:spcBef>
              <a:spcAft>
                <a:spcPct val="0"/>
              </a:spcAft>
            </a:pPr>
            <a:endParaRPr lang="en-US" sz="2700">
              <a:solidFill>
                <a:srgbClr val="EE4A00"/>
              </a:solidFill>
            </a:endParaRPr>
          </a:p>
        </p:txBody>
      </p:sp>
      <p:sp>
        <p:nvSpPr>
          <p:cNvPr id="212007" name="Text Box 39"/>
          <p:cNvSpPr txBox="1">
            <a:spLocks noChangeArrowheads="1"/>
          </p:cNvSpPr>
          <p:nvPr/>
        </p:nvSpPr>
        <p:spPr bwMode="auto">
          <a:xfrm rot="5400000">
            <a:off x="5257800" y="2158485"/>
            <a:ext cx="4686300" cy="369332"/>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b="1" dirty="0">
                <a:solidFill>
                  <a:schemeClr val="accent5">
                    <a:lumMod val="75000"/>
                  </a:schemeClr>
                </a:solidFill>
              </a:rPr>
              <a:t>Area Gross Incomes</a:t>
            </a:r>
          </a:p>
        </p:txBody>
      </p:sp>
      <p:sp>
        <p:nvSpPr>
          <p:cNvPr id="212012" name="Text Box 44"/>
          <p:cNvSpPr txBox="1">
            <a:spLocks noChangeArrowheads="1"/>
          </p:cNvSpPr>
          <p:nvPr/>
        </p:nvSpPr>
        <p:spPr bwMode="auto">
          <a:xfrm>
            <a:off x="4279106" y="2890838"/>
            <a:ext cx="2750344" cy="276999"/>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1200" b="1" dirty="0">
                <a:solidFill>
                  <a:schemeClr val="accent5">
                    <a:lumMod val="75000"/>
                  </a:schemeClr>
                </a:solidFill>
              </a:rPr>
              <a:t>“Low Income – 60%” ≤ $30,000</a:t>
            </a:r>
          </a:p>
        </p:txBody>
      </p:sp>
      <p:sp>
        <p:nvSpPr>
          <p:cNvPr id="212013" name="Rectangle 45"/>
          <p:cNvSpPr>
            <a:spLocks noChangeArrowheads="1"/>
          </p:cNvSpPr>
          <p:nvPr/>
        </p:nvSpPr>
        <p:spPr bwMode="auto">
          <a:xfrm>
            <a:off x="7143750" y="-114300"/>
            <a:ext cx="228600" cy="4800600"/>
          </a:xfrm>
          <a:prstGeom prst="rect">
            <a:avLst/>
          </a:prstGeom>
          <a:noFill/>
          <a:ln w="31750">
            <a:solidFill>
              <a:schemeClr val="tx1"/>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2014" name="Rectangle 46"/>
          <p:cNvSpPr>
            <a:spLocks noChangeArrowheads="1"/>
          </p:cNvSpPr>
          <p:nvPr/>
        </p:nvSpPr>
        <p:spPr bwMode="auto">
          <a:xfrm>
            <a:off x="7143750" y="3028950"/>
            <a:ext cx="228600" cy="1657350"/>
          </a:xfrm>
          <a:prstGeom prst="rect">
            <a:avLst/>
          </a:prstGeom>
          <a:solidFill>
            <a:schemeClr val="accent5">
              <a:lumMod val="75000"/>
            </a:schemeClr>
          </a:solidFill>
          <a:ln w="31750">
            <a:solidFill>
              <a:schemeClr val="tx1"/>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2015" name="Line 47"/>
          <p:cNvSpPr>
            <a:spLocks noChangeShapeType="1"/>
          </p:cNvSpPr>
          <p:nvPr/>
        </p:nvSpPr>
        <p:spPr bwMode="auto">
          <a:xfrm flipH="1">
            <a:off x="7029450" y="3028950"/>
            <a:ext cx="342900" cy="0"/>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2700">
              <a:solidFill>
                <a:srgbClr val="EE4A00"/>
              </a:solidFill>
            </a:endParaRPr>
          </a:p>
        </p:txBody>
      </p:sp>
      <p:sp>
        <p:nvSpPr>
          <p:cNvPr id="80" name="Rectangle 3"/>
          <p:cNvSpPr>
            <a:spLocks noChangeArrowheads="1"/>
          </p:cNvSpPr>
          <p:nvPr/>
        </p:nvSpPr>
        <p:spPr bwMode="auto">
          <a:xfrm>
            <a:off x="1143000" y="1"/>
            <a:ext cx="4561115" cy="457200"/>
          </a:xfrm>
          <a:prstGeom prst="rect">
            <a:avLst/>
          </a:prstGeom>
          <a:noFill/>
          <a:ln w="12700">
            <a:noFill/>
            <a:miter lim="800000"/>
            <a:headEnd/>
            <a:tailEnd/>
          </a:ln>
        </p:spPr>
        <p:txBody>
          <a:bodyPr lIns="67866" tIns="33338" rIns="67866" bIns="33338" anchor="ctr"/>
          <a:lstStyle/>
          <a:p>
            <a:pPr>
              <a:spcBef>
                <a:spcPct val="0"/>
              </a:spcBef>
            </a:pPr>
            <a:endParaRPr lang="en-US" sz="2100" b="1" u="sng" dirty="0">
              <a:solidFill>
                <a:srgbClr val="00279F"/>
              </a:solidFill>
              <a:cs typeface="Arial" pitchFamily="34" charset="0"/>
            </a:endParaRPr>
          </a:p>
        </p:txBody>
      </p:sp>
      <p:sp>
        <p:nvSpPr>
          <p:cNvPr id="4" name="Title 3"/>
          <p:cNvSpPr>
            <a:spLocks noGrp="1"/>
          </p:cNvSpPr>
          <p:nvPr>
            <p:ph type="title" idx="4294967295"/>
          </p:nvPr>
        </p:nvSpPr>
        <p:spPr>
          <a:xfrm>
            <a:off x="1143000" y="-1526381"/>
            <a:ext cx="6172200" cy="857250"/>
          </a:xfrm>
        </p:spPr>
        <p:txBody>
          <a:bodyPr/>
          <a:lstStyle/>
          <a:p>
            <a:r>
              <a:rPr lang="en-US" sz="3300" dirty="0">
                <a:solidFill>
                  <a:srgbClr val="000000"/>
                </a:solidFill>
                <a:latin typeface="Franklin Gothic Medium" panose="020B0603020102020204" pitchFamily="34" charset="0"/>
              </a:rPr>
              <a:t>Minimum Set-Aside</a:t>
            </a:r>
            <a:endParaRPr lang="en-US" dirty="0"/>
          </a:p>
        </p:txBody>
      </p:sp>
      <p:grpSp>
        <p:nvGrpSpPr>
          <p:cNvPr id="83" name="Group 39"/>
          <p:cNvGrpSpPr>
            <a:grpSpLocks/>
          </p:cNvGrpSpPr>
          <p:nvPr/>
        </p:nvGrpSpPr>
        <p:grpSpPr bwMode="auto">
          <a:xfrm>
            <a:off x="5314950" y="582815"/>
            <a:ext cx="1571625" cy="628650"/>
            <a:chOff x="3444" y="0"/>
            <a:chExt cx="1320" cy="528"/>
          </a:xfrm>
        </p:grpSpPr>
        <p:sp>
          <p:nvSpPr>
            <p:cNvPr id="84" name="Rectangle 40"/>
            <p:cNvSpPr>
              <a:spLocks noChangeArrowheads="1"/>
            </p:cNvSpPr>
            <p:nvPr/>
          </p:nvSpPr>
          <p:spPr bwMode="auto">
            <a:xfrm>
              <a:off x="3552" y="0"/>
              <a:ext cx="1104" cy="528"/>
            </a:xfrm>
            <a:prstGeom prst="rect">
              <a:avLst/>
            </a:prstGeom>
            <a:solidFill>
              <a:schemeClr val="bg1"/>
            </a:solidFill>
            <a:ln w="38100">
              <a:solidFill>
                <a:schemeClr val="accent4">
                  <a:lumMod val="75000"/>
                </a:schemeClr>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85" name="Text Box 41"/>
            <p:cNvSpPr txBox="1">
              <a:spLocks noChangeArrowheads="1"/>
            </p:cNvSpPr>
            <p:nvPr/>
          </p:nvSpPr>
          <p:spPr bwMode="auto">
            <a:xfrm>
              <a:off x="3444" y="19"/>
              <a:ext cx="1320" cy="388"/>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2400" b="1" dirty="0">
                  <a:solidFill>
                    <a:srgbClr val="118472"/>
                  </a:solidFill>
                </a:rPr>
                <a:t>40</a:t>
              </a:r>
              <a:r>
                <a:rPr lang="en-US" b="1" baseline="42000" dirty="0">
                  <a:solidFill>
                    <a:srgbClr val="118472"/>
                  </a:solidFill>
                </a:rPr>
                <a:t>%</a:t>
              </a:r>
              <a:r>
                <a:rPr lang="en-US" sz="788" b="1" baseline="42000" dirty="0">
                  <a:solidFill>
                    <a:srgbClr val="118472"/>
                  </a:solidFill>
                </a:rPr>
                <a:t> </a:t>
              </a:r>
              <a:r>
                <a:rPr lang="en-US" sz="2400" b="1" dirty="0">
                  <a:solidFill>
                    <a:schemeClr val="accent5">
                      <a:lumMod val="75000"/>
                    </a:schemeClr>
                  </a:solidFill>
                </a:rPr>
                <a:t>/60%</a:t>
              </a:r>
            </a:p>
          </p:txBody>
        </p:sp>
        <p:sp>
          <p:nvSpPr>
            <p:cNvPr id="86" name="Text Box 42"/>
            <p:cNvSpPr txBox="1">
              <a:spLocks noChangeArrowheads="1"/>
            </p:cNvSpPr>
            <p:nvPr/>
          </p:nvSpPr>
          <p:spPr bwMode="auto">
            <a:xfrm>
              <a:off x="3562" y="288"/>
              <a:ext cx="962" cy="194"/>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900" b="1" dirty="0">
                  <a:solidFill>
                    <a:srgbClr val="118472"/>
                  </a:solidFill>
                </a:rPr>
                <a:t>UNITS</a:t>
              </a:r>
              <a:r>
                <a:rPr lang="en-US" sz="900" b="1" dirty="0">
                  <a:solidFill>
                    <a:schemeClr val="accent5">
                      <a:lumMod val="75000"/>
                    </a:schemeClr>
                  </a:solidFill>
                </a:rPr>
                <a:t>        </a:t>
              </a:r>
              <a:r>
                <a:rPr lang="en-US" sz="900" b="1" dirty="0">
                  <a:solidFill>
                    <a:srgbClr val="000099"/>
                  </a:solidFill>
                </a:rPr>
                <a:t>     </a:t>
              </a:r>
              <a:r>
                <a:rPr lang="en-US" sz="900" b="1" dirty="0" err="1">
                  <a:solidFill>
                    <a:schemeClr val="accent5">
                      <a:lumMod val="75000"/>
                    </a:schemeClr>
                  </a:solidFill>
                </a:rPr>
                <a:t>AMGI</a:t>
              </a:r>
              <a:endParaRPr lang="en-US" sz="900" b="1" dirty="0">
                <a:solidFill>
                  <a:schemeClr val="accent5">
                    <a:lumMod val="75000"/>
                  </a:schemeClr>
                </a:solidFill>
              </a:endParaRPr>
            </a:p>
          </p:txBody>
        </p:sp>
      </p:grpSp>
      <p:grpSp>
        <p:nvGrpSpPr>
          <p:cNvPr id="2" name="SOAPBOX">
            <a:extLst>
              <a:ext uri="{FF2B5EF4-FFF2-40B4-BE49-F238E27FC236}">
                <a16:creationId xmlns:a16="http://schemas.microsoft.com/office/drawing/2014/main" id="{CA3FBA93-D308-A96D-6D8B-6E7E974004A7}"/>
              </a:ext>
            </a:extLst>
          </p:cNvPr>
          <p:cNvGrpSpPr/>
          <p:nvPr/>
        </p:nvGrpSpPr>
        <p:grpSpPr>
          <a:xfrm>
            <a:off x="9247236" y="4263387"/>
            <a:ext cx="1161423" cy="675115"/>
            <a:chOff x="6502762" y="4927695"/>
            <a:chExt cx="3167079" cy="1840966"/>
          </a:xfrm>
        </p:grpSpPr>
        <p:pic>
          <p:nvPicPr>
            <p:cNvPr id="3" name="Picture 2">
              <a:extLst>
                <a:ext uri="{FF2B5EF4-FFF2-40B4-BE49-F238E27FC236}">
                  <a16:creationId xmlns:a16="http://schemas.microsoft.com/office/drawing/2014/main" id="{B3571014-B3FB-CEB5-35BB-A95810CB5C07}"/>
                </a:ext>
              </a:extLst>
            </p:cNvPr>
            <p:cNvPicPr>
              <a:picLocks noChangeAspect="1"/>
            </p:cNvPicPr>
            <p:nvPr/>
          </p:nvPicPr>
          <p:blipFill>
            <a:blip r:embed="rId3"/>
            <a:stretch>
              <a:fillRect/>
            </a:stretch>
          </p:blipFill>
          <p:spPr>
            <a:xfrm>
              <a:off x="6598894" y="5020368"/>
              <a:ext cx="2395936" cy="1670449"/>
            </a:xfrm>
            <a:prstGeom prst="rect">
              <a:avLst/>
            </a:prstGeom>
          </p:spPr>
        </p:pic>
        <p:sp>
          <p:nvSpPr>
            <p:cNvPr id="6" name="Rectangle 5">
              <a:extLst>
                <a:ext uri="{FF2B5EF4-FFF2-40B4-BE49-F238E27FC236}">
                  <a16:creationId xmlns:a16="http://schemas.microsoft.com/office/drawing/2014/main" id="{1E386405-0531-ED84-09D6-3CD68E486E0B}"/>
                </a:ext>
              </a:extLst>
            </p:cNvPr>
            <p:cNvSpPr/>
            <p:nvPr/>
          </p:nvSpPr>
          <p:spPr bwMode="auto">
            <a:xfrm>
              <a:off x="6502762" y="4927695"/>
              <a:ext cx="3167079" cy="1840966"/>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grpSp>
        <p:nvGrpSpPr>
          <p:cNvPr id="7" name="WAYNE">
            <a:extLst>
              <a:ext uri="{FF2B5EF4-FFF2-40B4-BE49-F238E27FC236}">
                <a16:creationId xmlns:a16="http://schemas.microsoft.com/office/drawing/2014/main" id="{968DDB88-C479-2510-22B0-F30D7CA6106C}"/>
              </a:ext>
            </a:extLst>
          </p:cNvPr>
          <p:cNvGrpSpPr/>
          <p:nvPr/>
        </p:nvGrpSpPr>
        <p:grpSpPr>
          <a:xfrm>
            <a:off x="9247235" y="2571751"/>
            <a:ext cx="1161386" cy="1988594"/>
            <a:chOff x="6502760" y="314783"/>
            <a:chExt cx="3166978" cy="5422686"/>
          </a:xfrm>
        </p:grpSpPr>
        <p:grpSp>
          <p:nvGrpSpPr>
            <p:cNvPr id="8" name="Group 7">
              <a:extLst>
                <a:ext uri="{FF2B5EF4-FFF2-40B4-BE49-F238E27FC236}">
                  <a16:creationId xmlns:a16="http://schemas.microsoft.com/office/drawing/2014/main" id="{4FB3A15E-CF83-F8E0-0FDF-133BC5E5CD29}"/>
                </a:ext>
              </a:extLst>
            </p:cNvPr>
            <p:cNvGrpSpPr/>
            <p:nvPr/>
          </p:nvGrpSpPr>
          <p:grpSpPr>
            <a:xfrm>
              <a:off x="6892424" y="314783"/>
              <a:ext cx="1705247" cy="5422686"/>
              <a:chOff x="1530796" y="178419"/>
              <a:chExt cx="1669176" cy="5307980"/>
            </a:xfrm>
          </p:grpSpPr>
          <p:grpSp>
            <p:nvGrpSpPr>
              <p:cNvPr id="10" name="Group 9">
                <a:extLst>
                  <a:ext uri="{FF2B5EF4-FFF2-40B4-BE49-F238E27FC236}">
                    <a16:creationId xmlns:a16="http://schemas.microsoft.com/office/drawing/2014/main" id="{0EEE0711-E254-627E-D76B-1A6C372A0B34}"/>
                  </a:ext>
                </a:extLst>
              </p:cNvPr>
              <p:cNvGrpSpPr/>
              <p:nvPr/>
            </p:nvGrpSpPr>
            <p:grpSpPr>
              <a:xfrm>
                <a:off x="1530796" y="178419"/>
                <a:ext cx="1669176" cy="5307980"/>
                <a:chOff x="3493698" y="0"/>
                <a:chExt cx="2156604" cy="6858000"/>
              </a:xfrm>
            </p:grpSpPr>
            <p:pic>
              <p:nvPicPr>
                <p:cNvPr id="12" name="Picture 11">
                  <a:extLst>
                    <a:ext uri="{FF2B5EF4-FFF2-40B4-BE49-F238E27FC236}">
                      <a16:creationId xmlns:a16="http://schemas.microsoft.com/office/drawing/2014/main" id="{8A8CCBB2-AC6E-AD61-54C1-68C1809931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698" y="0"/>
                  <a:ext cx="2156604" cy="6858000"/>
                </a:xfrm>
                <a:prstGeom prst="rect">
                  <a:avLst/>
                </a:prstGeom>
              </p:spPr>
            </p:pic>
            <p:pic>
              <p:nvPicPr>
                <p:cNvPr id="13" name="Picture 12">
                  <a:extLst>
                    <a:ext uri="{FF2B5EF4-FFF2-40B4-BE49-F238E27FC236}">
                      <a16:creationId xmlns:a16="http://schemas.microsoft.com/office/drawing/2014/main" id="{F3F393E4-DE39-0A1A-A6C7-71A3345AE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698" y="0"/>
                  <a:ext cx="2156604" cy="6858000"/>
                </a:xfrm>
                <a:prstGeom prst="rect">
                  <a:avLst/>
                </a:prstGeom>
              </p:spPr>
            </p:pic>
          </p:grpSp>
          <p:pic>
            <p:nvPicPr>
              <p:cNvPr id="11" name="Picture 10">
                <a:extLst>
                  <a:ext uri="{FF2B5EF4-FFF2-40B4-BE49-F238E27FC236}">
                    <a16:creationId xmlns:a16="http://schemas.microsoft.com/office/drawing/2014/main" id="{DECA690E-3931-B496-9AFB-650724EA8BC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5932" b="95255" l="5411" r="94010">
                            <a14:foregroundMark x1="5411" y1="44243" x2="12850" y2="66992"/>
                            <a14:foregroundMark x1="12850" y1="66992" x2="12850" y2="66992"/>
                            <a14:foregroundMark x1="94106" y1="44033" x2="89758" y2="64550"/>
                            <a14:foregroundMark x1="28116" y1="9560" x2="42705" y2="5652"/>
                            <a14:foregroundMark x1="42705" y1="5652" x2="59614" y2="5932"/>
                            <a14:foregroundMark x1="59614" y1="5932" x2="74010" y2="11235"/>
                            <a14:foregroundMark x1="74010" y1="11235" x2="75169" y2="11235"/>
                            <a14:foregroundMark x1="30435" y1="90230" x2="44734" y2="95394"/>
                            <a14:foregroundMark x1="44734" y1="95394" x2="60870" y2="95255"/>
                            <a14:foregroundMark x1="60870" y1="95255" x2="73816" y2="87299"/>
                            <a14:foregroundMark x1="31787" y1="70691" x2="38937" y2="73133"/>
                            <a14:backgroundMark x1="18647" y1="83671" x2="27053" y2="92952"/>
                            <a14:backgroundMark x1="27053" y1="92952" x2="27053" y2="92952"/>
                            <a14:backgroundMark x1="70048" y1="93440" x2="77198" y2="88067"/>
                          </a14:backgroundRemoval>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a:off x="1876680" y="395091"/>
                <a:ext cx="937778" cy="1298392"/>
              </a:xfrm>
              <a:prstGeom prst="rect">
                <a:avLst/>
              </a:prstGeom>
            </p:spPr>
          </p:pic>
        </p:grpSp>
        <p:sp>
          <p:nvSpPr>
            <p:cNvPr id="9" name="Rectangle 8">
              <a:extLst>
                <a:ext uri="{FF2B5EF4-FFF2-40B4-BE49-F238E27FC236}">
                  <a16:creationId xmlns:a16="http://schemas.microsoft.com/office/drawing/2014/main" id="{F0D10493-3C49-60F9-BBFA-9CC2D747A1CD}"/>
                </a:ext>
              </a:extLst>
            </p:cNvPr>
            <p:cNvSpPr/>
            <p:nvPr/>
          </p:nvSpPr>
          <p:spPr bwMode="auto">
            <a:xfrm>
              <a:off x="6502760" y="443837"/>
              <a:ext cx="3166978" cy="506740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grpSp>
        <p:nvGrpSpPr>
          <p:cNvPr id="14" name="STEPHANIE">
            <a:extLst>
              <a:ext uri="{FF2B5EF4-FFF2-40B4-BE49-F238E27FC236}">
                <a16:creationId xmlns:a16="http://schemas.microsoft.com/office/drawing/2014/main" id="{B1A18C0A-C2B5-E5DA-3999-D6C06DAFAB6C}"/>
              </a:ext>
            </a:extLst>
          </p:cNvPr>
          <p:cNvGrpSpPr/>
          <p:nvPr/>
        </p:nvGrpSpPr>
        <p:grpSpPr>
          <a:xfrm>
            <a:off x="9247235" y="2734567"/>
            <a:ext cx="1161410" cy="1811881"/>
            <a:chOff x="6502760" y="758767"/>
            <a:chExt cx="3167044" cy="4940808"/>
          </a:xfrm>
        </p:grpSpPr>
        <p:grpSp>
          <p:nvGrpSpPr>
            <p:cNvPr id="15" name="Group 14">
              <a:extLst>
                <a:ext uri="{FF2B5EF4-FFF2-40B4-BE49-F238E27FC236}">
                  <a16:creationId xmlns:a16="http://schemas.microsoft.com/office/drawing/2014/main" id="{CE93A525-2758-90CD-2288-099AE3048B1E}"/>
                </a:ext>
              </a:extLst>
            </p:cNvPr>
            <p:cNvGrpSpPr/>
            <p:nvPr/>
          </p:nvGrpSpPr>
          <p:grpSpPr>
            <a:xfrm>
              <a:off x="6990824" y="758767"/>
              <a:ext cx="1591056" cy="4940808"/>
              <a:chOff x="3310743" y="905933"/>
              <a:chExt cx="1591056" cy="4940808"/>
            </a:xfrm>
          </p:grpSpPr>
          <p:sp>
            <p:nvSpPr>
              <p:cNvPr id="17" name="Rectangle 16">
                <a:extLst>
                  <a:ext uri="{FF2B5EF4-FFF2-40B4-BE49-F238E27FC236}">
                    <a16:creationId xmlns:a16="http://schemas.microsoft.com/office/drawing/2014/main" id="{0FC9336E-6ABF-C72B-8D03-ABC8DDF297D2}"/>
                  </a:ext>
                </a:extLst>
              </p:cNvPr>
              <p:cNvSpPr/>
              <p:nvPr/>
            </p:nvSpPr>
            <p:spPr>
              <a:xfrm>
                <a:off x="3899326" y="1845793"/>
                <a:ext cx="641144" cy="319338"/>
              </a:xfrm>
              <a:prstGeom prst="rect">
                <a:avLst/>
              </a:prstGeom>
              <a:solidFill>
                <a:srgbClr val="271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08816EB-3D45-7896-50A8-C3669D492B77}"/>
                  </a:ext>
                </a:extLst>
              </p:cNvPr>
              <p:cNvGrpSpPr/>
              <p:nvPr/>
            </p:nvGrpSpPr>
            <p:grpSpPr>
              <a:xfrm rot="21447625" flipH="1">
                <a:off x="3310743" y="905933"/>
                <a:ext cx="1591056" cy="4940808"/>
                <a:chOff x="1719493" y="905933"/>
                <a:chExt cx="1591252" cy="4940808"/>
              </a:xfrm>
            </p:grpSpPr>
            <p:pic>
              <p:nvPicPr>
                <p:cNvPr id="20" name="Picture 19">
                  <a:extLst>
                    <a:ext uri="{FF2B5EF4-FFF2-40B4-BE49-F238E27FC236}">
                      <a16:creationId xmlns:a16="http://schemas.microsoft.com/office/drawing/2014/main" id="{6C4E1A59-6CC8-7527-A326-F38394EEBBB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976" b="96755" l="13500" r="43667">
                              <a14:foregroundMark x1="18833" y1="90625" x2="24333" y2="90505"/>
                              <a14:foregroundMark x1="38000" y1="90264" x2="41000" y2="91106"/>
                              <a14:foregroundMark x1="22000" y1="95793" x2="23667" y2="9675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l="9830" t="48782" r="52439"/>
                <a:stretch/>
              </p:blipFill>
              <p:spPr>
                <a:xfrm>
                  <a:off x="1843036" y="3568995"/>
                  <a:ext cx="1359329" cy="2277746"/>
                </a:xfrm>
                <a:prstGeom prst="rect">
                  <a:avLst/>
                </a:prstGeom>
              </p:spPr>
            </p:pic>
            <p:pic>
              <p:nvPicPr>
                <p:cNvPr id="21" name="Picture 20">
                  <a:extLst>
                    <a:ext uri="{FF2B5EF4-FFF2-40B4-BE49-F238E27FC236}">
                      <a16:creationId xmlns:a16="http://schemas.microsoft.com/office/drawing/2014/main" id="{358510B0-A13F-9126-895B-E0A7A829B676}"/>
                    </a:ext>
                  </a:extLst>
                </p:cNvPr>
                <p:cNvPicPr>
                  <a:picLocks noChangeAspect="1"/>
                </p:cNvPicPr>
                <p:nvPr/>
              </p:nvPicPr>
              <p:blipFill rotWithShape="1">
                <a:blip r:embed="rId11" cstate="print">
                  <a:extLst>
                    <a:ext uri="{BEBA8EAE-BF5A-486C-A8C5-ECC9F3942E4B}">
                      <a14:imgProps xmlns:a14="http://schemas.microsoft.com/office/drawing/2010/main">
                        <a14:imgLayer r:embed="rId9">
                          <a14:imgEffect>
                            <a14:backgroundRemoval t="9976" b="96755" l="13500" r="43667">
                              <a14:foregroundMark x1="18833" y1="90625" x2="24333" y2="90505"/>
                              <a14:foregroundMark x1="38000" y1="90264" x2="41000" y2="91106"/>
                              <a14:foregroundMark x1="22000" y1="95793" x2="23667" y2="96755"/>
                              <a14:backgroundMark x1="15500" y1="47716" x2="23333" y2="48798"/>
                              <a14:backgroundMark x1="33000" y1="47957" x2="39667" y2="48077"/>
                              <a14:backgroundMark x1="32500" y1="47957" x2="31000" y2="48678"/>
                              <a14:backgroundMark x1="22500" y1="48197" x2="26333" y2="4891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l="9830" r="52439" b="51693"/>
                <a:stretch/>
              </p:blipFill>
              <p:spPr>
                <a:xfrm>
                  <a:off x="1719493" y="905933"/>
                  <a:ext cx="1591252" cy="2825032"/>
                </a:xfrm>
                <a:prstGeom prst="rect">
                  <a:avLst/>
                </a:prstGeom>
              </p:spPr>
            </p:pic>
          </p:grpSp>
          <p:pic>
            <p:nvPicPr>
              <p:cNvPr id="19" name="Picture 18">
                <a:extLst>
                  <a:ext uri="{FF2B5EF4-FFF2-40B4-BE49-F238E27FC236}">
                    <a16:creationId xmlns:a16="http://schemas.microsoft.com/office/drawing/2014/main" id="{68101C79-BE79-83E9-EA5C-D46BDC88E2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66583">
                <a:off x="3599894" y="937262"/>
                <a:ext cx="1270375" cy="1671385"/>
              </a:xfrm>
              <a:prstGeom prst="rect">
                <a:avLst/>
              </a:prstGeom>
            </p:spPr>
          </p:pic>
        </p:grpSp>
        <p:sp>
          <p:nvSpPr>
            <p:cNvPr id="16" name="Rectangle 15">
              <a:extLst>
                <a:ext uri="{FF2B5EF4-FFF2-40B4-BE49-F238E27FC236}">
                  <a16:creationId xmlns:a16="http://schemas.microsoft.com/office/drawing/2014/main" id="{7B5D8FC1-27B5-D589-BE4E-4FB6D390EF63}"/>
                </a:ext>
              </a:extLst>
            </p:cNvPr>
            <p:cNvSpPr/>
            <p:nvPr/>
          </p:nvSpPr>
          <p:spPr bwMode="auto">
            <a:xfrm>
              <a:off x="6502760" y="857114"/>
              <a:ext cx="3167044" cy="4831706"/>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sp>
        <p:nvSpPr>
          <p:cNvPr id="22" name="soap and mic trigger">
            <a:extLst>
              <a:ext uri="{FF2B5EF4-FFF2-40B4-BE49-F238E27FC236}">
                <a16:creationId xmlns:a16="http://schemas.microsoft.com/office/drawing/2014/main" id="{F7DC4B76-0E47-B3F2-9B0B-214236DDD8C4}"/>
              </a:ext>
            </a:extLst>
          </p:cNvPr>
          <p:cNvSpPr/>
          <p:nvPr/>
        </p:nvSpPr>
        <p:spPr bwMode="auto">
          <a:xfrm>
            <a:off x="7066493" y="4849978"/>
            <a:ext cx="913885" cy="293522"/>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nvGrpSpPr>
          <p:cNvPr id="23" name="HELEN">
            <a:extLst>
              <a:ext uri="{FF2B5EF4-FFF2-40B4-BE49-F238E27FC236}">
                <a16:creationId xmlns:a16="http://schemas.microsoft.com/office/drawing/2014/main" id="{490A8C63-74B9-8790-54E7-A35EC2DBD25C}"/>
              </a:ext>
            </a:extLst>
          </p:cNvPr>
          <p:cNvGrpSpPr/>
          <p:nvPr/>
        </p:nvGrpSpPr>
        <p:grpSpPr>
          <a:xfrm>
            <a:off x="9332087" y="2664715"/>
            <a:ext cx="809126" cy="1809236"/>
            <a:chOff x="9393422" y="3576489"/>
            <a:chExt cx="1078835" cy="2412315"/>
          </a:xfrm>
        </p:grpSpPr>
        <p:pic>
          <p:nvPicPr>
            <p:cNvPr id="24" name="Picture 23">
              <a:extLst>
                <a:ext uri="{FF2B5EF4-FFF2-40B4-BE49-F238E27FC236}">
                  <a16:creationId xmlns:a16="http://schemas.microsoft.com/office/drawing/2014/main" id="{95847432-219E-7D0F-CC84-FF792385FF03}"/>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7439" b="98780" l="4762" r="91270">
                          <a14:foregroundMark x1="5026" y1="21585" x2="17725" y2="28049"/>
                          <a14:foregroundMark x1="30423" y1="22195" x2="43122" y2="19390"/>
                          <a14:foregroundMark x1="52910" y1="18537" x2="52910" y2="18537"/>
                          <a14:foregroundMark x1="42328" y1="50610" x2="44709" y2="95732"/>
                          <a14:foregroundMark x1="39418" y1="99268" x2="75926" y2="97317"/>
                          <a14:foregroundMark x1="47354" y1="98415" x2="41270" y2="97317"/>
                          <a14:foregroundMark x1="82011" y1="33902" x2="91534" y2="25854"/>
                          <a14:foregroundMark x1="41799" y1="18049" x2="41799" y2="17927"/>
                          <a14:foregroundMark x1="61111" y1="17683" x2="61111" y2="17683"/>
                          <a14:foregroundMark x1="41799" y1="17439" x2="41799" y2="17439"/>
                          <a14:foregroundMark x1="49206" y1="17927" x2="58201" y2="19024"/>
                          <a14:foregroundMark x1="30952" y1="19024" x2="30952" y2="19024"/>
                          <a14:foregroundMark x1="15608" y1="27195" x2="28571" y2="36098"/>
                          <a14:backgroundMark x1="32011" y1="18293" x2="32011" y2="18293"/>
                        </a14:backgroundRemoval>
                      </a14:imgEffect>
                    </a14:imgLayer>
                  </a14:imgProps>
                </a:ext>
              </a:extLst>
            </a:blip>
            <a:srcRect t="16687"/>
            <a:stretch/>
          </p:blipFill>
          <p:spPr>
            <a:xfrm>
              <a:off x="9393422" y="4105639"/>
              <a:ext cx="1041968" cy="1883165"/>
            </a:xfrm>
            <a:prstGeom prst="rect">
              <a:avLst/>
            </a:prstGeom>
          </p:spPr>
        </p:pic>
        <p:pic>
          <p:nvPicPr>
            <p:cNvPr id="25" name="Picture 24" descr="A picture containing person, glasses, smiling, dark&#10;&#10;Description automatically generated">
              <a:extLst>
                <a:ext uri="{FF2B5EF4-FFF2-40B4-BE49-F238E27FC236}">
                  <a16:creationId xmlns:a16="http://schemas.microsoft.com/office/drawing/2014/main" id="{59644BB5-4CE5-CF7D-2A76-A12F45D9E72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6634" y="3576489"/>
              <a:ext cx="745623" cy="870518"/>
            </a:xfrm>
            <a:prstGeom prst="rect">
              <a:avLst/>
            </a:prstGeom>
          </p:spPr>
        </p:pic>
        <p:pic>
          <p:nvPicPr>
            <p:cNvPr id="26" name="Picture 25">
              <a:extLst>
                <a:ext uri="{FF2B5EF4-FFF2-40B4-BE49-F238E27FC236}">
                  <a16:creationId xmlns:a16="http://schemas.microsoft.com/office/drawing/2014/main" id="{EFC91DF7-CCC3-9A36-38CE-61943E299F0E}"/>
                </a:ext>
              </a:extLst>
            </p:cNvPr>
            <p:cNvPicPr>
              <a:picLocks noChangeAspect="1"/>
            </p:cNvPicPr>
            <p:nvPr/>
          </p:nvPicPr>
          <p:blipFill rotWithShape="1">
            <a:blip r:embed="rId16">
              <a:extLst>
                <a:ext uri="{BEBA8EAE-BF5A-486C-A8C5-ECC9F3942E4B}">
                  <a14:imgProps xmlns:a14="http://schemas.microsoft.com/office/drawing/2010/main">
                    <a14:imgLayer r:embed="rId14">
                      <a14:imgEffect>
                        <a14:backgroundRemoval t="21585" b="91951" l="9788" r="94444">
                          <a14:foregroundMark x1="91005" y1="21585" x2="94444" y2="27805"/>
                          <a14:foregroundMark x1="75132" y1="33659" x2="84921" y2="35976"/>
                          <a14:backgroundMark x1="66138" y1="27805" x2="71429" y2="46463"/>
                          <a14:backgroundMark x1="76455" y1="26707" x2="76455" y2="26707"/>
                          <a14:backgroundMark x1="78307" y1="25244" x2="78307" y2="28415"/>
                        </a14:backgroundRemoval>
                      </a14:imgEffect>
                    </a14:imgLayer>
                  </a14:imgProps>
                </a:ext>
              </a:extLst>
            </a:blip>
            <a:srcRect t="20234"/>
            <a:stretch/>
          </p:blipFill>
          <p:spPr>
            <a:xfrm>
              <a:off x="9393422" y="4185809"/>
              <a:ext cx="1041968" cy="1802995"/>
            </a:xfrm>
            <a:prstGeom prst="rect">
              <a:avLst/>
            </a:prstGeom>
          </p:spPr>
        </p:pic>
      </p:grpSp>
      <p:sp>
        <p:nvSpPr>
          <p:cNvPr id="27" name="HBOX">
            <a:extLst>
              <a:ext uri="{FF2B5EF4-FFF2-40B4-BE49-F238E27FC236}">
                <a16:creationId xmlns:a16="http://schemas.microsoft.com/office/drawing/2014/main" id="{07C7E368-FEBA-A724-5425-17D8FF072618}"/>
              </a:ext>
            </a:extLst>
          </p:cNvPr>
          <p:cNvSpPr/>
          <p:nvPr/>
        </p:nvSpPr>
        <p:spPr>
          <a:xfrm>
            <a:off x="9946248" y="4418381"/>
            <a:ext cx="210908" cy="431598"/>
          </a:xfrm>
          <a:custGeom>
            <a:avLst/>
            <a:gdLst>
              <a:gd name="connsiteX0" fmla="*/ 0 w 265786"/>
              <a:gd name="connsiteY0" fmla="*/ 87783 h 553517"/>
              <a:gd name="connsiteX1" fmla="*/ 0 w 265786"/>
              <a:gd name="connsiteY1" fmla="*/ 553517 h 553517"/>
              <a:gd name="connsiteX2" fmla="*/ 265786 w 265786"/>
              <a:gd name="connsiteY2" fmla="*/ 431597 h 553517"/>
              <a:gd name="connsiteX3" fmla="*/ 260909 w 265786"/>
              <a:gd name="connsiteY3" fmla="*/ 0 h 553517"/>
              <a:gd name="connsiteX4" fmla="*/ 0 w 265786"/>
              <a:gd name="connsiteY4" fmla="*/ 87783 h 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86" h="553517">
                <a:moveTo>
                  <a:pt x="0" y="87783"/>
                </a:moveTo>
                <a:lnTo>
                  <a:pt x="0" y="553517"/>
                </a:lnTo>
                <a:lnTo>
                  <a:pt x="265786" y="431597"/>
                </a:lnTo>
                <a:cubicBezTo>
                  <a:pt x="264160" y="287731"/>
                  <a:pt x="262535" y="143866"/>
                  <a:pt x="260909" y="0"/>
                </a:cubicBezTo>
                <a:lnTo>
                  <a:pt x="0" y="87783"/>
                </a:lnTo>
                <a:close/>
              </a:path>
            </a:pathLst>
          </a:custGeom>
          <a:solidFill>
            <a:schemeClr val="accent1">
              <a:alpha val="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MIC2">
            <a:extLst>
              <a:ext uri="{FF2B5EF4-FFF2-40B4-BE49-F238E27FC236}">
                <a16:creationId xmlns:a16="http://schemas.microsoft.com/office/drawing/2014/main" id="{65E5DADB-A25C-805F-E3F0-7D8FD9707956}"/>
              </a:ext>
            </a:extLst>
          </p:cNvPr>
          <p:cNvGrpSpPr/>
          <p:nvPr/>
        </p:nvGrpSpPr>
        <p:grpSpPr>
          <a:xfrm>
            <a:off x="9247233" y="3208962"/>
            <a:ext cx="1159005" cy="2399506"/>
            <a:chOff x="5892998" y="4370171"/>
            <a:chExt cx="1545340" cy="3199341"/>
          </a:xfrm>
        </p:grpSpPr>
        <p:grpSp>
          <p:nvGrpSpPr>
            <p:cNvPr id="29" name="Group 28">
              <a:extLst>
                <a:ext uri="{FF2B5EF4-FFF2-40B4-BE49-F238E27FC236}">
                  <a16:creationId xmlns:a16="http://schemas.microsoft.com/office/drawing/2014/main" id="{5C59B473-7D74-F9F8-D2DF-6731D89C8D0E}"/>
                </a:ext>
              </a:extLst>
            </p:cNvPr>
            <p:cNvGrpSpPr/>
            <p:nvPr/>
          </p:nvGrpSpPr>
          <p:grpSpPr>
            <a:xfrm flipH="1">
              <a:off x="5892998" y="4375320"/>
              <a:ext cx="469459" cy="2248794"/>
              <a:chOff x="1345139" y="2086165"/>
              <a:chExt cx="906180" cy="4350557"/>
            </a:xfrm>
          </p:grpSpPr>
          <p:sp>
            <p:nvSpPr>
              <p:cNvPr id="31" name="Oval 30">
                <a:extLst>
                  <a:ext uri="{FF2B5EF4-FFF2-40B4-BE49-F238E27FC236}">
                    <a16:creationId xmlns:a16="http://schemas.microsoft.com/office/drawing/2014/main" id="{7EE8D36A-48BF-8CA4-C185-6ED8D0E91998}"/>
                  </a:ext>
                </a:extLst>
              </p:cNvPr>
              <p:cNvSpPr/>
              <p:nvPr/>
            </p:nvSpPr>
            <p:spPr>
              <a:xfrm>
                <a:off x="1381386" y="6226048"/>
                <a:ext cx="847311" cy="21067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grpSp>
            <p:nvGrpSpPr>
              <p:cNvPr id="211968" name="Group 211967">
                <a:extLst>
                  <a:ext uri="{FF2B5EF4-FFF2-40B4-BE49-F238E27FC236}">
                    <a16:creationId xmlns:a16="http://schemas.microsoft.com/office/drawing/2014/main" id="{A9653A93-BB64-BCF3-2728-57C17F1FD7B2}"/>
                  </a:ext>
                </a:extLst>
              </p:cNvPr>
              <p:cNvGrpSpPr/>
              <p:nvPr/>
            </p:nvGrpSpPr>
            <p:grpSpPr>
              <a:xfrm>
                <a:off x="1345139" y="2086165"/>
                <a:ext cx="906180" cy="4321932"/>
                <a:chOff x="5035722" y="-247984"/>
                <a:chExt cx="1431040" cy="6825199"/>
              </a:xfrm>
            </p:grpSpPr>
            <p:pic>
              <p:nvPicPr>
                <p:cNvPr id="211969" name="Picture 211968">
                  <a:extLst>
                    <a:ext uri="{FF2B5EF4-FFF2-40B4-BE49-F238E27FC236}">
                      <a16:creationId xmlns:a16="http://schemas.microsoft.com/office/drawing/2014/main" id="{09ECF002-C912-79C7-A05F-4055DD9F5DCB}"/>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37667" b="44083" l="40000" r="59625">
                              <a14:foregroundMark x1="50625" y1="38000" x2="49875" y2="44417"/>
                              <a14:foregroundMark x1="49875" y1="44417" x2="51625" y2="38250"/>
                              <a14:foregroundMark x1="51625" y1="38250" x2="50625" y2="37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47429" t="38006" r="37875" b="55169"/>
                <a:stretch/>
              </p:blipFill>
              <p:spPr>
                <a:xfrm>
                  <a:off x="5609558" y="1229981"/>
                  <a:ext cx="857204" cy="5022077"/>
                </a:xfrm>
                <a:prstGeom prst="rect">
                  <a:avLst/>
                </a:prstGeom>
              </p:spPr>
            </p:pic>
            <p:pic>
              <p:nvPicPr>
                <p:cNvPr id="211975" name="Picture 211974">
                  <a:extLst>
                    <a:ext uri="{FF2B5EF4-FFF2-40B4-BE49-F238E27FC236}">
                      <a16:creationId xmlns:a16="http://schemas.microsoft.com/office/drawing/2014/main" id="{2B85C2C7-891E-6229-2B92-3A1DE2886428}"/>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44667" b="54250" l="40000" r="60000">
                              <a14:foregroundMark x1="40500" y1="50000" x2="44250" y2="51750"/>
                              <a14:foregroundMark x1="59500" y1="50417" x2="59938" y2="48833"/>
                              <a14:foregroundMark x1="59125" y1="51333" x2="59125" y2="51333"/>
                              <a14:foregroundMark x1="47563" y1="45750" x2="54438" y2="46583"/>
                              <a14:foregroundMark x1="51500" y1="45750" x2="51500" y2="44667"/>
                              <a14:foregroundMark x1="59125" y1="50750" x2="59375" y2="50833"/>
                              <a14:foregroundMark x1="51500" y1="53583" x2="58438" y2="52000"/>
                              <a14:foregroundMark x1="59562" y1="52667" x2="59562" y2="52667"/>
                              <a14:foregroundMark x1="59875" y1="52167" x2="51625" y2="54250"/>
                              <a14:foregroundMark x1="51625" y1="54250" x2="43125" y2="53333"/>
                              <a14:foregroundMark x1="43125" y1="53333" x2="40313" y2="51500"/>
                              <a14:foregroundMark x1="41875" y1="53083" x2="40375" y2="51583"/>
                              <a14:foregroundMark x1="40500" y1="52083" x2="42000" y2="53167"/>
                              <a14:foregroundMark x1="60000" y1="49583" x2="59750" y2="49417"/>
                              <a14:foregroundMark x1="59750" y1="50500" x2="59688" y2="49167"/>
                              <a14:foregroundMark x1="59625" y1="52333" x2="58875" y2="53000"/>
                              <a14:foregroundMark x1="59125" y1="53417" x2="59875" y2="52333"/>
                              <a14:foregroundMark x1="40000" y1="51000" x2="40875" y2="52417"/>
                              <a14:foregroundMark x1="40063" y1="51833" x2="40875" y2="52750"/>
                              <a14:foregroundMark x1="40063" y1="52083" x2="41438" y2="53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37591" t="45091" r="37875" b="44833"/>
                <a:stretch/>
              </p:blipFill>
              <p:spPr>
                <a:xfrm>
                  <a:off x="5035722" y="6136404"/>
                  <a:ext cx="1431036" cy="440811"/>
                </a:xfrm>
                <a:prstGeom prst="rect">
                  <a:avLst/>
                </a:prstGeom>
              </p:spPr>
            </p:pic>
            <p:pic>
              <p:nvPicPr>
                <p:cNvPr id="64" name="Picture 63">
                  <a:extLst>
                    <a:ext uri="{FF2B5EF4-FFF2-40B4-BE49-F238E27FC236}">
                      <a16:creationId xmlns:a16="http://schemas.microsoft.com/office/drawing/2014/main" id="{7B54E47E-8C37-4CDD-4F1A-699BACEF3386}"/>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4500" b="42833" l="40000" r="59500">
                              <a14:foregroundMark x1="41875" y1="12750" x2="41875" y2="12750"/>
                              <a14:foregroundMark x1="43313" y1="6833" x2="43313" y2="6833"/>
                              <a14:foregroundMark x1="47250" y1="5750" x2="47250" y2="5750"/>
                              <a14:foregroundMark x1="50875" y1="4500" x2="50875" y2="4500"/>
                              <a14:foregroundMark x1="44602" y1="36047" x2="44813" y2="36917"/>
                              <a14:foregroundMark x1="44461" y1="35465" x2="44602" y2="36047"/>
                              <a14:foregroundMark x1="44250" y1="34593" x2="44461" y2="35465"/>
                              <a14:foregroundMark x1="43500" y1="31500" x2="44250" y2="34593"/>
                              <a14:foregroundMark x1="44285" y1="36047" x2="45000" y2="37000"/>
                              <a14:foregroundMark x1="43849" y1="35465" x2="44285" y2="36047"/>
                              <a14:foregroundMark x1="43313" y1="34750" x2="43849" y2="35465"/>
                              <a14:foregroundMark x1="44313" y1="36750" x2="44313" y2="36750"/>
                              <a14:foregroundMark x1="44688" y1="37167" x2="44688" y2="37167"/>
                              <a14:foregroundMark x1="50000" y1="38417" x2="50563" y2="42833"/>
                              <a14:foregroundMark x1="46900" y1="36732" x2="46900" y2="36732"/>
                              <a14:foregroundMark x1="46110" y1="36582" x2="46110" y2="36582"/>
                              <a14:foregroundMark x1="49380" y1="35232" x2="49380" y2="35232"/>
                              <a14:foregroundMark x1="48365" y1="35532" x2="48365" y2="35532"/>
                              <a14:foregroundMark x1="51184" y1="35082" x2="51184" y2="35082"/>
                              <a14:foregroundMark x1="52198" y1="35382" x2="52198" y2="35382"/>
                              <a14:backgroundMark x1="47438" y1="34167" x2="46313" y2="34167"/>
                              <a14:backgroundMark x1="57375" y1="32417" x2="57375" y2="32417"/>
                              <a14:backgroundMark x1="57750" y1="32083" x2="57750" y2="32083"/>
                              <a14:backgroundMark x1="53213" y1="35082" x2="53213" y2="35082"/>
                              <a14:backgroundMark x1="51184" y1="34483" x2="51184" y2="34483"/>
                              <a14:backgroundMark x1="48365" y1="34783" x2="48365" y2="34783"/>
                              <a14:backgroundMark x1="49042" y1="34633" x2="49042" y2="34633"/>
                              <a14:backgroundMark x1="49831" y1="34633" x2="49831" y2="34633"/>
                              <a14:backgroundMark x1="45652" y1="35465" x2="45652" y2="35465"/>
                              <a14:backgroundMark x1="44783" y1="34593" x2="44783" y2="34593"/>
                              <a14:backgroundMark x1="46087" y1="36047" x2="46087" y2="36047"/>
                              <a14:backgroundMark x1="54348" y1="34593" x2="54348" y2="34593"/>
                              <a14:backgroundMark x1="52174" y1="34884" x2="52174" y2="34884"/>
                              <a14:backgroundMark x1="44130" y1="37209" x2="44130" y2="37209"/>
                              <a14:backgroundMark x1="44783" y1="37791" x2="44783" y2="37791"/>
                              <a14:backgroundMark x1="44565" y1="37500" x2="44565" y2="37500"/>
                              <a14:backgroundMark x1="54783" y1="34012" x2="54783" y2="3401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37591" t="3275" r="37875" b="60238"/>
                <a:stretch/>
              </p:blipFill>
              <p:spPr>
                <a:xfrm>
                  <a:off x="5035722" y="-247984"/>
                  <a:ext cx="1431036" cy="1596189"/>
                </a:xfrm>
                <a:prstGeom prst="rect">
                  <a:avLst/>
                </a:prstGeom>
              </p:spPr>
            </p:pic>
          </p:grpSp>
        </p:grpSp>
        <p:sp>
          <p:nvSpPr>
            <p:cNvPr id="30" name="Freeform: Shape 29">
              <a:extLst>
                <a:ext uri="{FF2B5EF4-FFF2-40B4-BE49-F238E27FC236}">
                  <a16:creationId xmlns:a16="http://schemas.microsoft.com/office/drawing/2014/main" id="{CF57E1D2-C001-EA09-6C06-B769FD043AC9}"/>
                </a:ext>
              </a:extLst>
            </p:cNvPr>
            <p:cNvSpPr/>
            <p:nvPr/>
          </p:nvSpPr>
          <p:spPr bwMode="auto">
            <a:xfrm>
              <a:off x="5893002" y="4370171"/>
              <a:ext cx="1545336" cy="3199341"/>
            </a:xfrm>
            <a:custGeom>
              <a:avLst/>
              <a:gdLst>
                <a:gd name="connsiteX0" fmla="*/ 0 w 1545336"/>
                <a:gd name="connsiteY0" fmla="*/ 2487829 h 3199341"/>
                <a:gd name="connsiteX1" fmla="*/ 132737 w 1545336"/>
                <a:gd name="connsiteY1" fmla="*/ 2487829 h 3199341"/>
                <a:gd name="connsiteX2" fmla="*/ 132737 w 1545336"/>
                <a:gd name="connsiteY2" fmla="*/ 3092566 h 3199341"/>
                <a:gd name="connsiteX3" fmla="*/ 449739 w 1545336"/>
                <a:gd name="connsiteY3" fmla="*/ 3092566 h 3199341"/>
                <a:gd name="connsiteX4" fmla="*/ 449739 w 1545336"/>
                <a:gd name="connsiteY4" fmla="*/ 3101131 h 3199341"/>
                <a:gd name="connsiteX5" fmla="*/ 1545336 w 1545336"/>
                <a:gd name="connsiteY5" fmla="*/ 3101131 h 3199341"/>
                <a:gd name="connsiteX6" fmla="*/ 1545336 w 1545336"/>
                <a:gd name="connsiteY6" fmla="*/ 3199341 h 3199341"/>
                <a:gd name="connsiteX7" fmla="*/ 0 w 1545336"/>
                <a:gd name="connsiteY7" fmla="*/ 3199341 h 3199341"/>
                <a:gd name="connsiteX8" fmla="*/ 0 w 1545336"/>
                <a:gd name="connsiteY8" fmla="*/ 0 h 3199341"/>
                <a:gd name="connsiteX9" fmla="*/ 414102 w 1545336"/>
                <a:gd name="connsiteY9" fmla="*/ 0 h 3199341"/>
                <a:gd name="connsiteX10" fmla="*/ 414102 w 1545336"/>
                <a:gd name="connsiteY10" fmla="*/ 512612 h 3199341"/>
                <a:gd name="connsiteX11" fmla="*/ 295514 w 1545336"/>
                <a:gd name="connsiteY11" fmla="*/ 512612 h 3199341"/>
                <a:gd name="connsiteX12" fmla="*/ 295514 w 1545336"/>
                <a:gd name="connsiteY12" fmla="*/ 2047101 h 3199341"/>
                <a:gd name="connsiteX13" fmla="*/ 449739 w 1545336"/>
                <a:gd name="connsiteY13" fmla="*/ 2047101 h 3199341"/>
                <a:gd name="connsiteX14" fmla="*/ 449739 w 1545336"/>
                <a:gd name="connsiteY14" fmla="*/ 2182902 h 3199341"/>
                <a:gd name="connsiteX15" fmla="*/ 0 w 1545336"/>
                <a:gd name="connsiteY15" fmla="*/ 2182902 h 3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5336" h="3199341">
                  <a:moveTo>
                    <a:pt x="0" y="2487829"/>
                  </a:moveTo>
                  <a:lnTo>
                    <a:pt x="132737" y="2487829"/>
                  </a:lnTo>
                  <a:lnTo>
                    <a:pt x="132737" y="3092566"/>
                  </a:lnTo>
                  <a:lnTo>
                    <a:pt x="449739" y="3092566"/>
                  </a:lnTo>
                  <a:lnTo>
                    <a:pt x="449739" y="3101131"/>
                  </a:lnTo>
                  <a:lnTo>
                    <a:pt x="1545336" y="3101131"/>
                  </a:lnTo>
                  <a:lnTo>
                    <a:pt x="1545336" y="3199341"/>
                  </a:lnTo>
                  <a:lnTo>
                    <a:pt x="0" y="3199341"/>
                  </a:lnTo>
                  <a:close/>
                  <a:moveTo>
                    <a:pt x="0" y="0"/>
                  </a:moveTo>
                  <a:lnTo>
                    <a:pt x="414102" y="0"/>
                  </a:lnTo>
                  <a:lnTo>
                    <a:pt x="414102" y="512612"/>
                  </a:lnTo>
                  <a:lnTo>
                    <a:pt x="295514" y="512612"/>
                  </a:lnTo>
                  <a:lnTo>
                    <a:pt x="295514" y="2047101"/>
                  </a:lnTo>
                  <a:lnTo>
                    <a:pt x="449739" y="2047101"/>
                  </a:lnTo>
                  <a:lnTo>
                    <a:pt x="449739" y="2182902"/>
                  </a:lnTo>
                  <a:lnTo>
                    <a:pt x="0" y="2182902"/>
                  </a:lnTo>
                  <a:close/>
                </a:path>
              </a:pathLst>
            </a:cu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algn="ctr" defTabSz="685800"/>
              <a:endParaRPr lang="en-US" sz="1350" b="1">
                <a:latin typeface="Arial" charset="0"/>
              </a:endParaRPr>
            </a:p>
          </p:txBody>
        </p:sp>
      </p:grpSp>
      <p:grpSp>
        <p:nvGrpSpPr>
          <p:cNvPr id="65" name="Group 64">
            <a:extLst>
              <a:ext uri="{FF2B5EF4-FFF2-40B4-BE49-F238E27FC236}">
                <a16:creationId xmlns:a16="http://schemas.microsoft.com/office/drawing/2014/main" id="{B771329B-1423-D6F6-9E7C-51C6E4EC9118}"/>
              </a:ext>
            </a:extLst>
          </p:cNvPr>
          <p:cNvGrpSpPr>
            <a:grpSpLocks/>
          </p:cNvGrpSpPr>
          <p:nvPr/>
        </p:nvGrpSpPr>
        <p:grpSpPr bwMode="auto">
          <a:xfrm>
            <a:off x="1283775" y="3700169"/>
            <a:ext cx="320675" cy="685799"/>
            <a:chOff x="3696" y="2072"/>
            <a:chExt cx="569" cy="1223"/>
          </a:xfrm>
        </p:grpSpPr>
        <p:sp>
          <p:nvSpPr>
            <p:cNvPr id="87" name="Oval 86">
              <a:extLst>
                <a:ext uri="{FF2B5EF4-FFF2-40B4-BE49-F238E27FC236}">
                  <a16:creationId xmlns:a16="http://schemas.microsoft.com/office/drawing/2014/main" id="{F8C96F08-DC1B-5ED9-830D-9489A2B55FA5}"/>
                </a:ext>
              </a:extLst>
            </p:cNvPr>
            <p:cNvSpPr>
              <a:spLocks noChangeArrowheads="1"/>
            </p:cNvSpPr>
            <p:nvPr/>
          </p:nvSpPr>
          <p:spPr bwMode="auto">
            <a:xfrm>
              <a:off x="3780" y="2072"/>
              <a:ext cx="395" cy="282"/>
            </a:xfrm>
            <a:prstGeom prst="ellipse">
              <a:avLst/>
            </a:prstGeom>
            <a:noFill/>
            <a:ln w="2540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Line 39">
              <a:extLst>
                <a:ext uri="{FF2B5EF4-FFF2-40B4-BE49-F238E27FC236}">
                  <a16:creationId xmlns:a16="http://schemas.microsoft.com/office/drawing/2014/main" id="{8A00BDAB-8FC6-1919-8325-990D31AFB0C0}"/>
                </a:ext>
              </a:extLst>
            </p:cNvPr>
            <p:cNvSpPr>
              <a:spLocks noChangeShapeType="1"/>
            </p:cNvSpPr>
            <p:nvPr/>
          </p:nvSpPr>
          <p:spPr bwMode="auto">
            <a:xfrm>
              <a:off x="3975" y="2354"/>
              <a:ext cx="1" cy="502"/>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Line 40">
              <a:extLst>
                <a:ext uri="{FF2B5EF4-FFF2-40B4-BE49-F238E27FC236}">
                  <a16:creationId xmlns:a16="http://schemas.microsoft.com/office/drawing/2014/main" id="{9C00FE5D-5CD1-42DB-E6F4-A6B9B1367814}"/>
                </a:ext>
              </a:extLst>
            </p:cNvPr>
            <p:cNvSpPr>
              <a:spLocks noChangeShapeType="1"/>
            </p:cNvSpPr>
            <p:nvPr/>
          </p:nvSpPr>
          <p:spPr bwMode="auto">
            <a:xfrm flipH="1">
              <a:off x="3799" y="2856"/>
              <a:ext cx="176" cy="43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Line 41">
              <a:extLst>
                <a:ext uri="{FF2B5EF4-FFF2-40B4-BE49-F238E27FC236}">
                  <a16:creationId xmlns:a16="http://schemas.microsoft.com/office/drawing/2014/main" id="{F818B32F-70ED-DA1E-B391-5BDCB685233F}"/>
                </a:ext>
              </a:extLst>
            </p:cNvPr>
            <p:cNvSpPr>
              <a:spLocks noChangeShapeType="1"/>
            </p:cNvSpPr>
            <p:nvPr/>
          </p:nvSpPr>
          <p:spPr bwMode="auto">
            <a:xfrm>
              <a:off x="3975" y="2856"/>
              <a:ext cx="175" cy="43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Line 42">
              <a:extLst>
                <a:ext uri="{FF2B5EF4-FFF2-40B4-BE49-F238E27FC236}">
                  <a16:creationId xmlns:a16="http://schemas.microsoft.com/office/drawing/2014/main" id="{1A07B052-DAED-6589-7B41-0D0D62C8F4FA}"/>
                </a:ext>
              </a:extLst>
            </p:cNvPr>
            <p:cNvSpPr>
              <a:spLocks noChangeShapeType="1"/>
            </p:cNvSpPr>
            <p:nvPr/>
          </p:nvSpPr>
          <p:spPr bwMode="auto">
            <a:xfrm flipH="1">
              <a:off x="3696" y="2449"/>
              <a:ext cx="279" cy="97"/>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Line 43">
              <a:extLst>
                <a:ext uri="{FF2B5EF4-FFF2-40B4-BE49-F238E27FC236}">
                  <a16:creationId xmlns:a16="http://schemas.microsoft.com/office/drawing/2014/main" id="{258FCE5E-DD95-29E1-4E13-86622BBFD566}"/>
                </a:ext>
              </a:extLst>
            </p:cNvPr>
            <p:cNvSpPr>
              <a:spLocks noChangeShapeType="1"/>
            </p:cNvSpPr>
            <p:nvPr/>
          </p:nvSpPr>
          <p:spPr bwMode="auto">
            <a:xfrm>
              <a:off x="3975" y="2449"/>
              <a:ext cx="290" cy="97"/>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6" name="Group 65">
            <a:extLst>
              <a:ext uri="{FF2B5EF4-FFF2-40B4-BE49-F238E27FC236}">
                <a16:creationId xmlns:a16="http://schemas.microsoft.com/office/drawing/2014/main" id="{F176D70C-7A4E-16FD-6999-E2AA0760F6B6}"/>
              </a:ext>
            </a:extLst>
          </p:cNvPr>
          <p:cNvGrpSpPr>
            <a:grpSpLocks/>
          </p:cNvGrpSpPr>
          <p:nvPr/>
        </p:nvGrpSpPr>
        <p:grpSpPr bwMode="auto">
          <a:xfrm>
            <a:off x="1601274" y="3700172"/>
            <a:ext cx="314325" cy="685800"/>
            <a:chOff x="2592" y="1738"/>
            <a:chExt cx="876" cy="1910"/>
          </a:xfrm>
        </p:grpSpPr>
        <p:sp>
          <p:nvSpPr>
            <p:cNvPr id="74" name="Oval 73">
              <a:extLst>
                <a:ext uri="{FF2B5EF4-FFF2-40B4-BE49-F238E27FC236}">
                  <a16:creationId xmlns:a16="http://schemas.microsoft.com/office/drawing/2014/main" id="{184B60A6-F61B-07E7-6F26-5C1A91684649}"/>
                </a:ext>
              </a:extLst>
            </p:cNvPr>
            <p:cNvSpPr>
              <a:spLocks noChangeArrowheads="1"/>
            </p:cNvSpPr>
            <p:nvPr/>
          </p:nvSpPr>
          <p:spPr bwMode="auto">
            <a:xfrm>
              <a:off x="2723" y="1776"/>
              <a:ext cx="605" cy="432"/>
            </a:xfrm>
            <a:prstGeom prst="ellipse">
              <a:avLst/>
            </a:prstGeom>
            <a:noFill/>
            <a:ln w="2540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Line 46">
              <a:extLst>
                <a:ext uri="{FF2B5EF4-FFF2-40B4-BE49-F238E27FC236}">
                  <a16:creationId xmlns:a16="http://schemas.microsoft.com/office/drawing/2014/main" id="{DC379F86-D5E5-93E6-980B-456A75F516E7}"/>
                </a:ext>
              </a:extLst>
            </p:cNvPr>
            <p:cNvSpPr>
              <a:spLocks noChangeShapeType="1"/>
            </p:cNvSpPr>
            <p:nvPr/>
          </p:nvSpPr>
          <p:spPr bwMode="auto">
            <a:xfrm>
              <a:off x="3023" y="2208"/>
              <a:ext cx="1" cy="624"/>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Line 47">
              <a:extLst>
                <a:ext uri="{FF2B5EF4-FFF2-40B4-BE49-F238E27FC236}">
                  <a16:creationId xmlns:a16="http://schemas.microsoft.com/office/drawing/2014/main" id="{938349C8-DE0B-4BC8-D56F-1CB41525D2BC}"/>
                </a:ext>
              </a:extLst>
            </p:cNvPr>
            <p:cNvSpPr>
              <a:spLocks noChangeShapeType="1"/>
            </p:cNvSpPr>
            <p:nvPr/>
          </p:nvSpPr>
          <p:spPr bwMode="auto">
            <a:xfrm flipH="1">
              <a:off x="2742" y="2832"/>
              <a:ext cx="282" cy="816"/>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Line 48">
              <a:extLst>
                <a:ext uri="{FF2B5EF4-FFF2-40B4-BE49-F238E27FC236}">
                  <a16:creationId xmlns:a16="http://schemas.microsoft.com/office/drawing/2014/main" id="{E11AAE1A-99EA-2439-DB26-5767D5677CE2}"/>
                </a:ext>
              </a:extLst>
            </p:cNvPr>
            <p:cNvSpPr>
              <a:spLocks noChangeShapeType="1"/>
            </p:cNvSpPr>
            <p:nvPr/>
          </p:nvSpPr>
          <p:spPr bwMode="auto">
            <a:xfrm>
              <a:off x="3024" y="2832"/>
              <a:ext cx="256" cy="816"/>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Line 49">
              <a:extLst>
                <a:ext uri="{FF2B5EF4-FFF2-40B4-BE49-F238E27FC236}">
                  <a16:creationId xmlns:a16="http://schemas.microsoft.com/office/drawing/2014/main" id="{D58DCA50-3F9E-EFEA-343C-75E884601BA4}"/>
                </a:ext>
              </a:extLst>
            </p:cNvPr>
            <p:cNvSpPr>
              <a:spLocks noChangeShapeType="1"/>
            </p:cNvSpPr>
            <p:nvPr/>
          </p:nvSpPr>
          <p:spPr bwMode="auto">
            <a:xfrm flipH="1">
              <a:off x="2596" y="2353"/>
              <a:ext cx="428" cy="14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Line 50">
              <a:extLst>
                <a:ext uri="{FF2B5EF4-FFF2-40B4-BE49-F238E27FC236}">
                  <a16:creationId xmlns:a16="http://schemas.microsoft.com/office/drawing/2014/main" id="{2E70CBDB-621B-E9F5-4663-E2F66969B60C}"/>
                </a:ext>
              </a:extLst>
            </p:cNvPr>
            <p:cNvSpPr>
              <a:spLocks noChangeShapeType="1"/>
            </p:cNvSpPr>
            <p:nvPr/>
          </p:nvSpPr>
          <p:spPr bwMode="auto">
            <a:xfrm>
              <a:off x="3024" y="2353"/>
              <a:ext cx="444" cy="14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Line 51">
              <a:extLst>
                <a:ext uri="{FF2B5EF4-FFF2-40B4-BE49-F238E27FC236}">
                  <a16:creationId xmlns:a16="http://schemas.microsoft.com/office/drawing/2014/main" id="{AB521F26-30F3-0DC4-643F-585DB82E2975}"/>
                </a:ext>
              </a:extLst>
            </p:cNvPr>
            <p:cNvSpPr>
              <a:spLocks noChangeShapeType="1"/>
            </p:cNvSpPr>
            <p:nvPr/>
          </p:nvSpPr>
          <p:spPr bwMode="auto">
            <a:xfrm>
              <a:off x="2798" y="3456"/>
              <a:ext cx="415" cy="0"/>
            </a:xfrm>
            <a:prstGeom prst="line">
              <a:avLst/>
            </a:prstGeom>
            <a:noFill/>
            <a:ln w="25400">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52">
              <a:extLst>
                <a:ext uri="{FF2B5EF4-FFF2-40B4-BE49-F238E27FC236}">
                  <a16:creationId xmlns:a16="http://schemas.microsoft.com/office/drawing/2014/main" id="{C3CFE4DF-E8ED-1481-979A-8BC5D4E33A0A}"/>
                </a:ext>
              </a:extLst>
            </p:cNvPr>
            <p:cNvSpPr>
              <a:spLocks/>
            </p:cNvSpPr>
            <p:nvPr/>
          </p:nvSpPr>
          <p:spPr bwMode="auto">
            <a:xfrm>
              <a:off x="2592" y="1738"/>
              <a:ext cx="864" cy="422"/>
            </a:xfrm>
            <a:custGeom>
              <a:avLst/>
              <a:gdLst/>
              <a:ahLst/>
              <a:cxnLst>
                <a:cxn ang="0">
                  <a:pos x="0" y="2644"/>
                </a:cxn>
                <a:cxn ang="0">
                  <a:pos x="56" y="2916"/>
                </a:cxn>
                <a:cxn ang="0">
                  <a:pos x="72" y="2948"/>
                </a:cxn>
                <a:cxn ang="0">
                  <a:pos x="144" y="3004"/>
                </a:cxn>
                <a:cxn ang="0">
                  <a:pos x="320" y="2996"/>
                </a:cxn>
                <a:cxn ang="0">
                  <a:pos x="480" y="2852"/>
                </a:cxn>
                <a:cxn ang="0">
                  <a:pos x="544" y="2508"/>
                </a:cxn>
                <a:cxn ang="0">
                  <a:pos x="552" y="1452"/>
                </a:cxn>
                <a:cxn ang="0">
                  <a:pos x="568" y="1428"/>
                </a:cxn>
                <a:cxn ang="0">
                  <a:pos x="752" y="1028"/>
                </a:cxn>
                <a:cxn ang="0">
                  <a:pos x="736" y="1004"/>
                </a:cxn>
                <a:cxn ang="0">
                  <a:pos x="712" y="988"/>
                </a:cxn>
                <a:cxn ang="0">
                  <a:pos x="768" y="884"/>
                </a:cxn>
                <a:cxn ang="0">
                  <a:pos x="832" y="764"/>
                </a:cxn>
                <a:cxn ang="0">
                  <a:pos x="912" y="668"/>
                </a:cxn>
                <a:cxn ang="0">
                  <a:pos x="1032" y="556"/>
                </a:cxn>
                <a:cxn ang="0">
                  <a:pos x="1072" y="524"/>
                </a:cxn>
                <a:cxn ang="0">
                  <a:pos x="1088" y="500"/>
                </a:cxn>
                <a:cxn ang="0">
                  <a:pos x="1120" y="484"/>
                </a:cxn>
                <a:cxn ang="0">
                  <a:pos x="1200" y="404"/>
                </a:cxn>
                <a:cxn ang="0">
                  <a:pos x="1544" y="244"/>
                </a:cxn>
                <a:cxn ang="0">
                  <a:pos x="1840" y="124"/>
                </a:cxn>
                <a:cxn ang="0">
                  <a:pos x="2080" y="60"/>
                </a:cxn>
                <a:cxn ang="0">
                  <a:pos x="2192" y="36"/>
                </a:cxn>
                <a:cxn ang="0">
                  <a:pos x="2616" y="28"/>
                </a:cxn>
                <a:cxn ang="0">
                  <a:pos x="2768" y="4"/>
                </a:cxn>
                <a:cxn ang="0">
                  <a:pos x="3584" y="76"/>
                </a:cxn>
                <a:cxn ang="0">
                  <a:pos x="3632" y="116"/>
                </a:cxn>
                <a:cxn ang="0">
                  <a:pos x="3672" y="132"/>
                </a:cxn>
                <a:cxn ang="0">
                  <a:pos x="3728" y="172"/>
                </a:cxn>
                <a:cxn ang="0">
                  <a:pos x="3864" y="220"/>
                </a:cxn>
                <a:cxn ang="0">
                  <a:pos x="4024" y="260"/>
                </a:cxn>
                <a:cxn ang="0">
                  <a:pos x="4128" y="316"/>
                </a:cxn>
                <a:cxn ang="0">
                  <a:pos x="4304" y="436"/>
                </a:cxn>
                <a:cxn ang="0">
                  <a:pos x="4360" y="484"/>
                </a:cxn>
                <a:cxn ang="0">
                  <a:pos x="4376" y="516"/>
                </a:cxn>
                <a:cxn ang="0">
                  <a:pos x="4496" y="644"/>
                </a:cxn>
                <a:cxn ang="0">
                  <a:pos x="4584" y="732"/>
                </a:cxn>
                <a:cxn ang="0">
                  <a:pos x="4608" y="756"/>
                </a:cxn>
                <a:cxn ang="0">
                  <a:pos x="4632" y="780"/>
                </a:cxn>
                <a:cxn ang="0">
                  <a:pos x="4696" y="900"/>
                </a:cxn>
                <a:cxn ang="0">
                  <a:pos x="4744" y="964"/>
                </a:cxn>
                <a:cxn ang="0">
                  <a:pos x="4768" y="996"/>
                </a:cxn>
                <a:cxn ang="0">
                  <a:pos x="4816" y="1468"/>
                </a:cxn>
                <a:cxn ang="0">
                  <a:pos x="4824" y="1564"/>
                </a:cxn>
                <a:cxn ang="0">
                  <a:pos x="4832" y="1596"/>
                </a:cxn>
                <a:cxn ang="0">
                  <a:pos x="4880" y="1892"/>
                </a:cxn>
                <a:cxn ang="0">
                  <a:pos x="4896" y="2884"/>
                </a:cxn>
                <a:cxn ang="0">
                  <a:pos x="5056" y="2996"/>
                </a:cxn>
                <a:cxn ang="0">
                  <a:pos x="5264" y="2964"/>
                </a:cxn>
                <a:cxn ang="0">
                  <a:pos x="5344" y="2900"/>
                </a:cxn>
                <a:cxn ang="0">
                  <a:pos x="5384" y="2828"/>
                </a:cxn>
                <a:cxn ang="0">
                  <a:pos x="5424" y="2692"/>
                </a:cxn>
                <a:cxn ang="0">
                  <a:pos x="5424" y="2492"/>
                </a:cxn>
              </a:cxnLst>
              <a:rect l="0" t="0" r="r" b="b"/>
              <a:pathLst>
                <a:path w="5445" h="3004">
                  <a:moveTo>
                    <a:pt x="0" y="2644"/>
                  </a:moveTo>
                  <a:cubicBezTo>
                    <a:pt x="6" y="2760"/>
                    <a:pt x="3" y="2823"/>
                    <a:pt x="56" y="2916"/>
                  </a:cubicBezTo>
                  <a:cubicBezTo>
                    <a:pt x="62" y="2926"/>
                    <a:pt x="64" y="2940"/>
                    <a:pt x="72" y="2948"/>
                  </a:cubicBezTo>
                  <a:cubicBezTo>
                    <a:pt x="93" y="2969"/>
                    <a:pt x="123" y="2983"/>
                    <a:pt x="144" y="3004"/>
                  </a:cubicBezTo>
                  <a:cubicBezTo>
                    <a:pt x="203" y="3001"/>
                    <a:pt x="261" y="3001"/>
                    <a:pt x="320" y="2996"/>
                  </a:cubicBezTo>
                  <a:cubicBezTo>
                    <a:pt x="372" y="2992"/>
                    <a:pt x="445" y="2887"/>
                    <a:pt x="480" y="2852"/>
                  </a:cubicBezTo>
                  <a:cubicBezTo>
                    <a:pt x="517" y="2740"/>
                    <a:pt x="534" y="2625"/>
                    <a:pt x="544" y="2508"/>
                  </a:cubicBezTo>
                  <a:cubicBezTo>
                    <a:pt x="547" y="2156"/>
                    <a:pt x="544" y="1804"/>
                    <a:pt x="552" y="1452"/>
                  </a:cubicBezTo>
                  <a:cubicBezTo>
                    <a:pt x="552" y="1442"/>
                    <a:pt x="567" y="1438"/>
                    <a:pt x="568" y="1428"/>
                  </a:cubicBezTo>
                  <a:cubicBezTo>
                    <a:pt x="588" y="1166"/>
                    <a:pt x="497" y="1048"/>
                    <a:pt x="752" y="1028"/>
                  </a:cubicBezTo>
                  <a:cubicBezTo>
                    <a:pt x="747" y="1020"/>
                    <a:pt x="743" y="1011"/>
                    <a:pt x="736" y="1004"/>
                  </a:cubicBezTo>
                  <a:cubicBezTo>
                    <a:pt x="729" y="997"/>
                    <a:pt x="715" y="997"/>
                    <a:pt x="712" y="988"/>
                  </a:cubicBezTo>
                  <a:cubicBezTo>
                    <a:pt x="702" y="952"/>
                    <a:pt x="758" y="899"/>
                    <a:pt x="768" y="884"/>
                  </a:cubicBezTo>
                  <a:cubicBezTo>
                    <a:pt x="799" y="837"/>
                    <a:pt x="815" y="816"/>
                    <a:pt x="832" y="764"/>
                  </a:cubicBezTo>
                  <a:cubicBezTo>
                    <a:pt x="844" y="727"/>
                    <a:pt x="886" y="694"/>
                    <a:pt x="912" y="668"/>
                  </a:cubicBezTo>
                  <a:cubicBezTo>
                    <a:pt x="951" y="629"/>
                    <a:pt x="985" y="587"/>
                    <a:pt x="1032" y="556"/>
                  </a:cubicBezTo>
                  <a:cubicBezTo>
                    <a:pt x="1078" y="487"/>
                    <a:pt x="1017" y="568"/>
                    <a:pt x="1072" y="524"/>
                  </a:cubicBezTo>
                  <a:cubicBezTo>
                    <a:pt x="1080" y="518"/>
                    <a:pt x="1081" y="506"/>
                    <a:pt x="1088" y="500"/>
                  </a:cubicBezTo>
                  <a:cubicBezTo>
                    <a:pt x="1097" y="492"/>
                    <a:pt x="1109" y="489"/>
                    <a:pt x="1120" y="484"/>
                  </a:cubicBezTo>
                  <a:cubicBezTo>
                    <a:pt x="1136" y="436"/>
                    <a:pt x="1165" y="439"/>
                    <a:pt x="1200" y="404"/>
                  </a:cubicBezTo>
                  <a:cubicBezTo>
                    <a:pt x="1306" y="298"/>
                    <a:pt x="1405" y="282"/>
                    <a:pt x="1544" y="244"/>
                  </a:cubicBezTo>
                  <a:cubicBezTo>
                    <a:pt x="1649" y="215"/>
                    <a:pt x="1741" y="164"/>
                    <a:pt x="1840" y="124"/>
                  </a:cubicBezTo>
                  <a:cubicBezTo>
                    <a:pt x="1918" y="93"/>
                    <a:pt x="1999" y="80"/>
                    <a:pt x="2080" y="60"/>
                  </a:cubicBezTo>
                  <a:cubicBezTo>
                    <a:pt x="2115" y="51"/>
                    <a:pt x="2156" y="37"/>
                    <a:pt x="2192" y="36"/>
                  </a:cubicBezTo>
                  <a:cubicBezTo>
                    <a:pt x="2333" y="31"/>
                    <a:pt x="2475" y="31"/>
                    <a:pt x="2616" y="28"/>
                  </a:cubicBezTo>
                  <a:cubicBezTo>
                    <a:pt x="2666" y="18"/>
                    <a:pt x="2768" y="4"/>
                    <a:pt x="2768" y="4"/>
                  </a:cubicBezTo>
                  <a:cubicBezTo>
                    <a:pt x="3131" y="10"/>
                    <a:pt x="3279" y="0"/>
                    <a:pt x="3584" y="76"/>
                  </a:cubicBezTo>
                  <a:cubicBezTo>
                    <a:pt x="3601" y="88"/>
                    <a:pt x="3614" y="105"/>
                    <a:pt x="3632" y="116"/>
                  </a:cubicBezTo>
                  <a:cubicBezTo>
                    <a:pt x="3644" y="124"/>
                    <a:pt x="3659" y="125"/>
                    <a:pt x="3672" y="132"/>
                  </a:cubicBezTo>
                  <a:cubicBezTo>
                    <a:pt x="3680" y="136"/>
                    <a:pt x="3716" y="167"/>
                    <a:pt x="3728" y="172"/>
                  </a:cubicBezTo>
                  <a:cubicBezTo>
                    <a:pt x="3774" y="191"/>
                    <a:pt x="3819" y="201"/>
                    <a:pt x="3864" y="220"/>
                  </a:cubicBezTo>
                  <a:cubicBezTo>
                    <a:pt x="3915" y="242"/>
                    <a:pt x="3973" y="234"/>
                    <a:pt x="4024" y="260"/>
                  </a:cubicBezTo>
                  <a:cubicBezTo>
                    <a:pt x="4057" y="277"/>
                    <a:pt x="4098" y="294"/>
                    <a:pt x="4128" y="316"/>
                  </a:cubicBezTo>
                  <a:cubicBezTo>
                    <a:pt x="4183" y="358"/>
                    <a:pt x="4236" y="413"/>
                    <a:pt x="4304" y="436"/>
                  </a:cubicBezTo>
                  <a:cubicBezTo>
                    <a:pt x="4321" y="453"/>
                    <a:pt x="4344" y="465"/>
                    <a:pt x="4360" y="484"/>
                  </a:cubicBezTo>
                  <a:cubicBezTo>
                    <a:pt x="4368" y="493"/>
                    <a:pt x="4369" y="506"/>
                    <a:pt x="4376" y="516"/>
                  </a:cubicBezTo>
                  <a:cubicBezTo>
                    <a:pt x="4409" y="566"/>
                    <a:pt x="4453" y="605"/>
                    <a:pt x="4496" y="644"/>
                  </a:cubicBezTo>
                  <a:cubicBezTo>
                    <a:pt x="4527" y="672"/>
                    <a:pt x="4555" y="703"/>
                    <a:pt x="4584" y="732"/>
                  </a:cubicBezTo>
                  <a:cubicBezTo>
                    <a:pt x="4592" y="740"/>
                    <a:pt x="4600" y="748"/>
                    <a:pt x="4608" y="756"/>
                  </a:cubicBezTo>
                  <a:cubicBezTo>
                    <a:pt x="4616" y="764"/>
                    <a:pt x="4632" y="780"/>
                    <a:pt x="4632" y="780"/>
                  </a:cubicBezTo>
                  <a:cubicBezTo>
                    <a:pt x="4643" y="823"/>
                    <a:pt x="4671" y="863"/>
                    <a:pt x="4696" y="900"/>
                  </a:cubicBezTo>
                  <a:cubicBezTo>
                    <a:pt x="4711" y="922"/>
                    <a:pt x="4728" y="943"/>
                    <a:pt x="4744" y="964"/>
                  </a:cubicBezTo>
                  <a:cubicBezTo>
                    <a:pt x="4752" y="975"/>
                    <a:pt x="4768" y="996"/>
                    <a:pt x="4768" y="996"/>
                  </a:cubicBezTo>
                  <a:cubicBezTo>
                    <a:pt x="4806" y="1149"/>
                    <a:pt x="4767" y="1320"/>
                    <a:pt x="4816" y="1468"/>
                  </a:cubicBezTo>
                  <a:cubicBezTo>
                    <a:pt x="4819" y="1500"/>
                    <a:pt x="4820" y="1532"/>
                    <a:pt x="4824" y="1564"/>
                  </a:cubicBezTo>
                  <a:cubicBezTo>
                    <a:pt x="4825" y="1575"/>
                    <a:pt x="4831" y="1585"/>
                    <a:pt x="4832" y="1596"/>
                  </a:cubicBezTo>
                  <a:cubicBezTo>
                    <a:pt x="4841" y="1703"/>
                    <a:pt x="4832" y="1796"/>
                    <a:pt x="4880" y="1892"/>
                  </a:cubicBezTo>
                  <a:cubicBezTo>
                    <a:pt x="4933" y="2260"/>
                    <a:pt x="4879" y="1870"/>
                    <a:pt x="4896" y="2884"/>
                  </a:cubicBezTo>
                  <a:cubicBezTo>
                    <a:pt x="4897" y="2956"/>
                    <a:pt x="4998" y="2986"/>
                    <a:pt x="5056" y="2996"/>
                  </a:cubicBezTo>
                  <a:cubicBezTo>
                    <a:pt x="5173" y="2989"/>
                    <a:pt x="5181" y="2997"/>
                    <a:pt x="5264" y="2964"/>
                  </a:cubicBezTo>
                  <a:cubicBezTo>
                    <a:pt x="5289" y="2939"/>
                    <a:pt x="5315" y="2919"/>
                    <a:pt x="5344" y="2900"/>
                  </a:cubicBezTo>
                  <a:cubicBezTo>
                    <a:pt x="5353" y="2874"/>
                    <a:pt x="5375" y="2854"/>
                    <a:pt x="5384" y="2828"/>
                  </a:cubicBezTo>
                  <a:cubicBezTo>
                    <a:pt x="5399" y="2783"/>
                    <a:pt x="5409" y="2737"/>
                    <a:pt x="5424" y="2692"/>
                  </a:cubicBezTo>
                  <a:cubicBezTo>
                    <a:pt x="5445" y="2629"/>
                    <a:pt x="5424" y="2559"/>
                    <a:pt x="5424" y="2492"/>
                  </a:cubicBezTo>
                </a:path>
              </a:pathLst>
            </a:cu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7" name="Group 66">
            <a:extLst>
              <a:ext uri="{FF2B5EF4-FFF2-40B4-BE49-F238E27FC236}">
                <a16:creationId xmlns:a16="http://schemas.microsoft.com/office/drawing/2014/main" id="{730B3EF2-C778-66ED-048D-50613F15F0B3}"/>
              </a:ext>
            </a:extLst>
          </p:cNvPr>
          <p:cNvGrpSpPr>
            <a:grpSpLocks/>
          </p:cNvGrpSpPr>
          <p:nvPr/>
        </p:nvGrpSpPr>
        <p:grpSpPr bwMode="auto">
          <a:xfrm>
            <a:off x="1942588" y="3973221"/>
            <a:ext cx="192087" cy="412750"/>
            <a:chOff x="3696" y="2072"/>
            <a:chExt cx="569" cy="1223"/>
          </a:xfrm>
        </p:grpSpPr>
        <p:sp>
          <p:nvSpPr>
            <p:cNvPr id="68" name="Oval 67">
              <a:extLst>
                <a:ext uri="{FF2B5EF4-FFF2-40B4-BE49-F238E27FC236}">
                  <a16:creationId xmlns:a16="http://schemas.microsoft.com/office/drawing/2014/main" id="{087E7F78-215B-FC2C-61CE-45C5DFD23515}"/>
                </a:ext>
              </a:extLst>
            </p:cNvPr>
            <p:cNvSpPr>
              <a:spLocks noChangeArrowheads="1"/>
            </p:cNvSpPr>
            <p:nvPr/>
          </p:nvSpPr>
          <p:spPr bwMode="auto">
            <a:xfrm>
              <a:off x="3780" y="2072"/>
              <a:ext cx="395" cy="282"/>
            </a:xfrm>
            <a:prstGeom prst="ellipse">
              <a:avLst/>
            </a:prstGeom>
            <a:noFill/>
            <a:ln w="190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Line 55">
              <a:extLst>
                <a:ext uri="{FF2B5EF4-FFF2-40B4-BE49-F238E27FC236}">
                  <a16:creationId xmlns:a16="http://schemas.microsoft.com/office/drawing/2014/main" id="{65DCDBC9-808B-B5F3-FBE5-4AE318D0A670}"/>
                </a:ext>
              </a:extLst>
            </p:cNvPr>
            <p:cNvSpPr>
              <a:spLocks noChangeShapeType="1"/>
            </p:cNvSpPr>
            <p:nvPr/>
          </p:nvSpPr>
          <p:spPr bwMode="auto">
            <a:xfrm>
              <a:off x="3975" y="2354"/>
              <a:ext cx="1" cy="502"/>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Line 56">
              <a:extLst>
                <a:ext uri="{FF2B5EF4-FFF2-40B4-BE49-F238E27FC236}">
                  <a16:creationId xmlns:a16="http://schemas.microsoft.com/office/drawing/2014/main" id="{BE0B314C-A8A1-74BD-0C3D-DDA2C1B2601C}"/>
                </a:ext>
              </a:extLst>
            </p:cNvPr>
            <p:cNvSpPr>
              <a:spLocks noChangeShapeType="1"/>
            </p:cNvSpPr>
            <p:nvPr/>
          </p:nvSpPr>
          <p:spPr bwMode="auto">
            <a:xfrm flipH="1">
              <a:off x="3799" y="2856"/>
              <a:ext cx="176" cy="439"/>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Line 57">
              <a:extLst>
                <a:ext uri="{FF2B5EF4-FFF2-40B4-BE49-F238E27FC236}">
                  <a16:creationId xmlns:a16="http://schemas.microsoft.com/office/drawing/2014/main" id="{D21A6547-4472-D2BA-1874-D9468BD53404}"/>
                </a:ext>
              </a:extLst>
            </p:cNvPr>
            <p:cNvSpPr>
              <a:spLocks noChangeShapeType="1"/>
            </p:cNvSpPr>
            <p:nvPr/>
          </p:nvSpPr>
          <p:spPr bwMode="auto">
            <a:xfrm>
              <a:off x="3975" y="2856"/>
              <a:ext cx="175" cy="439"/>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Line 58">
              <a:extLst>
                <a:ext uri="{FF2B5EF4-FFF2-40B4-BE49-F238E27FC236}">
                  <a16:creationId xmlns:a16="http://schemas.microsoft.com/office/drawing/2014/main" id="{E87E31B6-E3B0-89A2-30C8-7C47D529DD35}"/>
                </a:ext>
              </a:extLst>
            </p:cNvPr>
            <p:cNvSpPr>
              <a:spLocks noChangeShapeType="1"/>
            </p:cNvSpPr>
            <p:nvPr/>
          </p:nvSpPr>
          <p:spPr bwMode="auto">
            <a:xfrm flipH="1">
              <a:off x="3696" y="2449"/>
              <a:ext cx="279" cy="97"/>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Line 59">
              <a:extLst>
                <a:ext uri="{FF2B5EF4-FFF2-40B4-BE49-F238E27FC236}">
                  <a16:creationId xmlns:a16="http://schemas.microsoft.com/office/drawing/2014/main" id="{707C191B-7064-B351-0C46-219219809DDF}"/>
                </a:ext>
              </a:extLst>
            </p:cNvPr>
            <p:cNvSpPr>
              <a:spLocks noChangeShapeType="1"/>
            </p:cNvSpPr>
            <p:nvPr/>
          </p:nvSpPr>
          <p:spPr bwMode="auto">
            <a:xfrm>
              <a:off x="3975" y="2449"/>
              <a:ext cx="290" cy="97"/>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4" name="Group 93">
            <a:extLst>
              <a:ext uri="{FF2B5EF4-FFF2-40B4-BE49-F238E27FC236}">
                <a16:creationId xmlns:a16="http://schemas.microsoft.com/office/drawing/2014/main" id="{7916BAC6-EBD0-8B8E-2085-2BB15A135978}"/>
              </a:ext>
            </a:extLst>
          </p:cNvPr>
          <p:cNvGrpSpPr>
            <a:grpSpLocks/>
          </p:cNvGrpSpPr>
          <p:nvPr/>
        </p:nvGrpSpPr>
        <p:grpSpPr bwMode="auto">
          <a:xfrm>
            <a:off x="3874251" y="3393729"/>
            <a:ext cx="839682" cy="1024652"/>
            <a:chOff x="1676" y="2813"/>
            <a:chExt cx="917" cy="1119"/>
          </a:xfrm>
          <a:effectLst>
            <a:outerShdw blurRad="127000" dist="38100" dir="2700000" algn="tl" rotWithShape="0">
              <a:prstClr val="black">
                <a:alpha val="60000"/>
              </a:prstClr>
            </a:outerShdw>
          </a:effectLst>
        </p:grpSpPr>
        <p:sp>
          <p:nvSpPr>
            <p:cNvPr id="95" name="Freeform 96">
              <a:extLst>
                <a:ext uri="{FF2B5EF4-FFF2-40B4-BE49-F238E27FC236}">
                  <a16:creationId xmlns:a16="http://schemas.microsoft.com/office/drawing/2014/main" id="{1E3A2E9F-54EB-353C-FDAE-3E4C9F0FEAEB}"/>
                </a:ext>
              </a:extLst>
            </p:cNvPr>
            <p:cNvSpPr>
              <a:spLocks/>
            </p:cNvSpPr>
            <p:nvPr/>
          </p:nvSpPr>
          <p:spPr bwMode="auto">
            <a:xfrm>
              <a:off x="1912" y="2813"/>
              <a:ext cx="681" cy="835"/>
            </a:xfrm>
            <a:custGeom>
              <a:avLst/>
              <a:gdLst>
                <a:gd name="T0" fmla="*/ 92 w 3034"/>
                <a:gd name="T1" fmla="*/ 2520 h 3718"/>
                <a:gd name="T2" fmla="*/ 164 w 3034"/>
                <a:gd name="T3" fmla="*/ 2396 h 3718"/>
                <a:gd name="T4" fmla="*/ 334 w 3034"/>
                <a:gd name="T5" fmla="*/ 2232 h 3718"/>
                <a:gd name="T6" fmla="*/ 557 w 3034"/>
                <a:gd name="T7" fmla="*/ 2069 h 3718"/>
                <a:gd name="T8" fmla="*/ 675 w 3034"/>
                <a:gd name="T9" fmla="*/ 1951 h 3718"/>
                <a:gd name="T10" fmla="*/ 851 w 3034"/>
                <a:gd name="T11" fmla="*/ 1689 h 3718"/>
                <a:gd name="T12" fmla="*/ 923 w 3034"/>
                <a:gd name="T13" fmla="*/ 1525 h 3718"/>
                <a:gd name="T14" fmla="*/ 963 w 3034"/>
                <a:gd name="T15" fmla="*/ 1414 h 3718"/>
                <a:gd name="T16" fmla="*/ 995 w 3034"/>
                <a:gd name="T17" fmla="*/ 1342 h 3718"/>
                <a:gd name="T18" fmla="*/ 1048 w 3034"/>
                <a:gd name="T19" fmla="*/ 1244 h 3718"/>
                <a:gd name="T20" fmla="*/ 1120 w 3034"/>
                <a:gd name="T21" fmla="*/ 1165 h 3718"/>
                <a:gd name="T22" fmla="*/ 1179 w 3034"/>
                <a:gd name="T23" fmla="*/ 1093 h 3718"/>
                <a:gd name="T24" fmla="*/ 1401 w 3034"/>
                <a:gd name="T25" fmla="*/ 897 h 3718"/>
                <a:gd name="T26" fmla="*/ 1480 w 3034"/>
                <a:gd name="T27" fmla="*/ 792 h 3718"/>
                <a:gd name="T28" fmla="*/ 1512 w 3034"/>
                <a:gd name="T29" fmla="*/ 655 h 3718"/>
                <a:gd name="T30" fmla="*/ 1578 w 3034"/>
                <a:gd name="T31" fmla="*/ 426 h 3718"/>
                <a:gd name="T32" fmla="*/ 1683 w 3034"/>
                <a:gd name="T33" fmla="*/ 46 h 3718"/>
                <a:gd name="T34" fmla="*/ 1840 w 3034"/>
                <a:gd name="T35" fmla="*/ 20 h 3718"/>
                <a:gd name="T36" fmla="*/ 1990 w 3034"/>
                <a:gd name="T37" fmla="*/ 131 h 3718"/>
                <a:gd name="T38" fmla="*/ 2056 w 3034"/>
                <a:gd name="T39" fmla="*/ 282 h 3718"/>
                <a:gd name="T40" fmla="*/ 2108 w 3034"/>
                <a:gd name="T41" fmla="*/ 465 h 3718"/>
                <a:gd name="T42" fmla="*/ 2036 w 3034"/>
                <a:gd name="T43" fmla="*/ 858 h 3718"/>
                <a:gd name="T44" fmla="*/ 1944 w 3034"/>
                <a:gd name="T45" fmla="*/ 1035 h 3718"/>
                <a:gd name="T46" fmla="*/ 1886 w 3034"/>
                <a:gd name="T47" fmla="*/ 1290 h 3718"/>
                <a:gd name="T48" fmla="*/ 2174 w 3034"/>
                <a:gd name="T49" fmla="*/ 1309 h 3718"/>
                <a:gd name="T50" fmla="*/ 2481 w 3034"/>
                <a:gd name="T51" fmla="*/ 1388 h 3718"/>
                <a:gd name="T52" fmla="*/ 2789 w 3034"/>
                <a:gd name="T53" fmla="*/ 1532 h 3718"/>
                <a:gd name="T54" fmla="*/ 2822 w 3034"/>
                <a:gd name="T55" fmla="*/ 1558 h 3718"/>
                <a:gd name="T56" fmla="*/ 2874 w 3034"/>
                <a:gd name="T57" fmla="*/ 1643 h 3718"/>
                <a:gd name="T58" fmla="*/ 2926 w 3034"/>
                <a:gd name="T59" fmla="*/ 1866 h 3718"/>
                <a:gd name="T60" fmla="*/ 2966 w 3034"/>
                <a:gd name="T61" fmla="*/ 2160 h 3718"/>
                <a:gd name="T62" fmla="*/ 3024 w 3034"/>
                <a:gd name="T63" fmla="*/ 2259 h 3718"/>
                <a:gd name="T64" fmla="*/ 2933 w 3034"/>
                <a:gd name="T65" fmla="*/ 2547 h 3718"/>
                <a:gd name="T66" fmla="*/ 2907 w 3034"/>
                <a:gd name="T67" fmla="*/ 2848 h 3718"/>
                <a:gd name="T68" fmla="*/ 2874 w 3034"/>
                <a:gd name="T69" fmla="*/ 3195 h 3718"/>
                <a:gd name="T70" fmla="*/ 2612 w 3034"/>
                <a:gd name="T71" fmla="*/ 3371 h 3718"/>
                <a:gd name="T72" fmla="*/ 2252 w 3034"/>
                <a:gd name="T73" fmla="*/ 3443 h 3718"/>
                <a:gd name="T74" fmla="*/ 1859 w 3034"/>
                <a:gd name="T75" fmla="*/ 3509 h 3718"/>
                <a:gd name="T76" fmla="*/ 976 w 3034"/>
                <a:gd name="T77" fmla="*/ 3502 h 3718"/>
                <a:gd name="T78" fmla="*/ 864 w 3034"/>
                <a:gd name="T79" fmla="*/ 3568 h 3718"/>
                <a:gd name="T80" fmla="*/ 681 w 3034"/>
                <a:gd name="T81" fmla="*/ 3672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34" h="3718">
                  <a:moveTo>
                    <a:pt x="0" y="2605"/>
                  </a:moveTo>
                  <a:cubicBezTo>
                    <a:pt x="25" y="2597"/>
                    <a:pt x="77" y="2543"/>
                    <a:pt x="92" y="2520"/>
                  </a:cubicBezTo>
                  <a:cubicBezTo>
                    <a:pt x="100" y="2475"/>
                    <a:pt x="106" y="2448"/>
                    <a:pt x="138" y="2416"/>
                  </a:cubicBezTo>
                  <a:cubicBezTo>
                    <a:pt x="146" y="2408"/>
                    <a:pt x="155" y="2402"/>
                    <a:pt x="164" y="2396"/>
                  </a:cubicBezTo>
                  <a:cubicBezTo>
                    <a:pt x="177" y="2387"/>
                    <a:pt x="203" y="2370"/>
                    <a:pt x="203" y="2370"/>
                  </a:cubicBezTo>
                  <a:cubicBezTo>
                    <a:pt x="233" y="2324"/>
                    <a:pt x="289" y="2263"/>
                    <a:pt x="334" y="2232"/>
                  </a:cubicBezTo>
                  <a:cubicBezTo>
                    <a:pt x="359" y="2195"/>
                    <a:pt x="441" y="2128"/>
                    <a:pt x="485" y="2115"/>
                  </a:cubicBezTo>
                  <a:cubicBezTo>
                    <a:pt x="506" y="2093"/>
                    <a:pt x="533" y="2087"/>
                    <a:pt x="557" y="2069"/>
                  </a:cubicBezTo>
                  <a:cubicBezTo>
                    <a:pt x="580" y="2052"/>
                    <a:pt x="610" y="2016"/>
                    <a:pt x="629" y="1997"/>
                  </a:cubicBezTo>
                  <a:cubicBezTo>
                    <a:pt x="647" y="1979"/>
                    <a:pt x="660" y="1973"/>
                    <a:pt x="675" y="1951"/>
                  </a:cubicBezTo>
                  <a:cubicBezTo>
                    <a:pt x="685" y="1919"/>
                    <a:pt x="710" y="1876"/>
                    <a:pt x="734" y="1853"/>
                  </a:cubicBezTo>
                  <a:cubicBezTo>
                    <a:pt x="753" y="1789"/>
                    <a:pt x="815" y="1744"/>
                    <a:pt x="851" y="1689"/>
                  </a:cubicBezTo>
                  <a:cubicBezTo>
                    <a:pt x="858" y="1644"/>
                    <a:pt x="860" y="1615"/>
                    <a:pt x="891" y="1584"/>
                  </a:cubicBezTo>
                  <a:cubicBezTo>
                    <a:pt x="898" y="1563"/>
                    <a:pt x="923" y="1525"/>
                    <a:pt x="923" y="1525"/>
                  </a:cubicBezTo>
                  <a:cubicBezTo>
                    <a:pt x="928" y="1502"/>
                    <a:pt x="932" y="1474"/>
                    <a:pt x="943" y="1453"/>
                  </a:cubicBezTo>
                  <a:cubicBezTo>
                    <a:pt x="961" y="1418"/>
                    <a:pt x="953" y="1450"/>
                    <a:pt x="963" y="1414"/>
                  </a:cubicBezTo>
                  <a:cubicBezTo>
                    <a:pt x="964" y="1409"/>
                    <a:pt x="973" y="1367"/>
                    <a:pt x="976" y="1362"/>
                  </a:cubicBezTo>
                  <a:cubicBezTo>
                    <a:pt x="981" y="1354"/>
                    <a:pt x="989" y="1349"/>
                    <a:pt x="995" y="1342"/>
                  </a:cubicBezTo>
                  <a:cubicBezTo>
                    <a:pt x="1000" y="1336"/>
                    <a:pt x="1004" y="1330"/>
                    <a:pt x="1008" y="1323"/>
                  </a:cubicBezTo>
                  <a:cubicBezTo>
                    <a:pt x="1020" y="1299"/>
                    <a:pt x="1029" y="1264"/>
                    <a:pt x="1048" y="1244"/>
                  </a:cubicBezTo>
                  <a:cubicBezTo>
                    <a:pt x="1056" y="1236"/>
                    <a:pt x="1067" y="1232"/>
                    <a:pt x="1074" y="1224"/>
                  </a:cubicBezTo>
                  <a:cubicBezTo>
                    <a:pt x="1117" y="1175"/>
                    <a:pt x="1082" y="1197"/>
                    <a:pt x="1120" y="1165"/>
                  </a:cubicBezTo>
                  <a:cubicBezTo>
                    <a:pt x="1145" y="1144"/>
                    <a:pt x="1136" y="1161"/>
                    <a:pt x="1159" y="1133"/>
                  </a:cubicBezTo>
                  <a:cubicBezTo>
                    <a:pt x="1169" y="1122"/>
                    <a:pt x="1168" y="1104"/>
                    <a:pt x="1179" y="1093"/>
                  </a:cubicBezTo>
                  <a:cubicBezTo>
                    <a:pt x="1205" y="1067"/>
                    <a:pt x="1248" y="1046"/>
                    <a:pt x="1277" y="1021"/>
                  </a:cubicBezTo>
                  <a:cubicBezTo>
                    <a:pt x="1322" y="982"/>
                    <a:pt x="1352" y="931"/>
                    <a:pt x="1401" y="897"/>
                  </a:cubicBezTo>
                  <a:cubicBezTo>
                    <a:pt x="1425" y="860"/>
                    <a:pt x="1438" y="836"/>
                    <a:pt x="1473" y="812"/>
                  </a:cubicBezTo>
                  <a:cubicBezTo>
                    <a:pt x="1475" y="805"/>
                    <a:pt x="1479" y="799"/>
                    <a:pt x="1480" y="792"/>
                  </a:cubicBezTo>
                  <a:cubicBezTo>
                    <a:pt x="1484" y="759"/>
                    <a:pt x="1479" y="726"/>
                    <a:pt x="1486" y="694"/>
                  </a:cubicBezTo>
                  <a:cubicBezTo>
                    <a:pt x="1490" y="679"/>
                    <a:pt x="1503" y="668"/>
                    <a:pt x="1512" y="655"/>
                  </a:cubicBezTo>
                  <a:cubicBezTo>
                    <a:pt x="1531" y="627"/>
                    <a:pt x="1537" y="581"/>
                    <a:pt x="1552" y="550"/>
                  </a:cubicBezTo>
                  <a:cubicBezTo>
                    <a:pt x="1557" y="492"/>
                    <a:pt x="1565" y="475"/>
                    <a:pt x="1578" y="426"/>
                  </a:cubicBezTo>
                  <a:cubicBezTo>
                    <a:pt x="1582" y="373"/>
                    <a:pt x="1577" y="342"/>
                    <a:pt x="1604" y="301"/>
                  </a:cubicBezTo>
                  <a:cubicBezTo>
                    <a:pt x="1615" y="218"/>
                    <a:pt x="1602" y="99"/>
                    <a:pt x="1683" y="46"/>
                  </a:cubicBezTo>
                  <a:cubicBezTo>
                    <a:pt x="1703" y="16"/>
                    <a:pt x="1723" y="11"/>
                    <a:pt x="1755" y="0"/>
                  </a:cubicBezTo>
                  <a:cubicBezTo>
                    <a:pt x="1782" y="6"/>
                    <a:pt x="1815" y="7"/>
                    <a:pt x="1840" y="20"/>
                  </a:cubicBezTo>
                  <a:cubicBezTo>
                    <a:pt x="1869" y="35"/>
                    <a:pt x="1893" y="50"/>
                    <a:pt x="1925" y="59"/>
                  </a:cubicBezTo>
                  <a:cubicBezTo>
                    <a:pt x="1948" y="83"/>
                    <a:pt x="1967" y="108"/>
                    <a:pt x="1990" y="131"/>
                  </a:cubicBezTo>
                  <a:cubicBezTo>
                    <a:pt x="1998" y="152"/>
                    <a:pt x="2002" y="176"/>
                    <a:pt x="2010" y="197"/>
                  </a:cubicBezTo>
                  <a:cubicBezTo>
                    <a:pt x="2022" y="228"/>
                    <a:pt x="2045" y="251"/>
                    <a:pt x="2056" y="282"/>
                  </a:cubicBezTo>
                  <a:cubicBezTo>
                    <a:pt x="2060" y="320"/>
                    <a:pt x="2066" y="364"/>
                    <a:pt x="2082" y="400"/>
                  </a:cubicBezTo>
                  <a:cubicBezTo>
                    <a:pt x="2092" y="424"/>
                    <a:pt x="2102" y="438"/>
                    <a:pt x="2108" y="465"/>
                  </a:cubicBezTo>
                  <a:cubicBezTo>
                    <a:pt x="2104" y="567"/>
                    <a:pt x="2097" y="639"/>
                    <a:pt x="2075" y="733"/>
                  </a:cubicBezTo>
                  <a:cubicBezTo>
                    <a:pt x="2064" y="779"/>
                    <a:pt x="2061" y="819"/>
                    <a:pt x="2036" y="858"/>
                  </a:cubicBezTo>
                  <a:cubicBezTo>
                    <a:pt x="2020" y="909"/>
                    <a:pt x="2043" y="847"/>
                    <a:pt x="2016" y="891"/>
                  </a:cubicBezTo>
                  <a:cubicBezTo>
                    <a:pt x="1989" y="936"/>
                    <a:pt x="1971" y="990"/>
                    <a:pt x="1944" y="1035"/>
                  </a:cubicBezTo>
                  <a:cubicBezTo>
                    <a:pt x="1918" y="1079"/>
                    <a:pt x="1890" y="1117"/>
                    <a:pt x="1872" y="1165"/>
                  </a:cubicBezTo>
                  <a:cubicBezTo>
                    <a:pt x="1875" y="1207"/>
                    <a:pt x="1853" y="1264"/>
                    <a:pt x="1886" y="1290"/>
                  </a:cubicBezTo>
                  <a:cubicBezTo>
                    <a:pt x="1898" y="1300"/>
                    <a:pt x="1915" y="1302"/>
                    <a:pt x="1931" y="1303"/>
                  </a:cubicBezTo>
                  <a:cubicBezTo>
                    <a:pt x="2012" y="1307"/>
                    <a:pt x="2093" y="1307"/>
                    <a:pt x="2174" y="1309"/>
                  </a:cubicBezTo>
                  <a:cubicBezTo>
                    <a:pt x="2257" y="1318"/>
                    <a:pt x="2313" y="1333"/>
                    <a:pt x="2390" y="1349"/>
                  </a:cubicBezTo>
                  <a:cubicBezTo>
                    <a:pt x="2420" y="1371"/>
                    <a:pt x="2445" y="1378"/>
                    <a:pt x="2481" y="1388"/>
                  </a:cubicBezTo>
                  <a:cubicBezTo>
                    <a:pt x="2532" y="1421"/>
                    <a:pt x="2593" y="1431"/>
                    <a:pt x="2651" y="1447"/>
                  </a:cubicBezTo>
                  <a:cubicBezTo>
                    <a:pt x="2696" y="1476"/>
                    <a:pt x="2744" y="1502"/>
                    <a:pt x="2789" y="1532"/>
                  </a:cubicBezTo>
                  <a:cubicBezTo>
                    <a:pt x="2793" y="1539"/>
                    <a:pt x="2796" y="1547"/>
                    <a:pt x="2802" y="1552"/>
                  </a:cubicBezTo>
                  <a:cubicBezTo>
                    <a:pt x="2807" y="1556"/>
                    <a:pt x="2818" y="1552"/>
                    <a:pt x="2822" y="1558"/>
                  </a:cubicBezTo>
                  <a:cubicBezTo>
                    <a:pt x="2864" y="1622"/>
                    <a:pt x="2794" y="1569"/>
                    <a:pt x="2848" y="1604"/>
                  </a:cubicBezTo>
                  <a:cubicBezTo>
                    <a:pt x="2860" y="1643"/>
                    <a:pt x="2845" y="1606"/>
                    <a:pt x="2874" y="1643"/>
                  </a:cubicBezTo>
                  <a:cubicBezTo>
                    <a:pt x="2884" y="1656"/>
                    <a:pt x="2900" y="1683"/>
                    <a:pt x="2900" y="1683"/>
                  </a:cubicBezTo>
                  <a:cubicBezTo>
                    <a:pt x="2905" y="1747"/>
                    <a:pt x="2908" y="1805"/>
                    <a:pt x="2926" y="1866"/>
                  </a:cubicBezTo>
                  <a:cubicBezTo>
                    <a:pt x="2933" y="1929"/>
                    <a:pt x="2951" y="2007"/>
                    <a:pt x="2913" y="2062"/>
                  </a:cubicBezTo>
                  <a:cubicBezTo>
                    <a:pt x="2924" y="2131"/>
                    <a:pt x="2920" y="2116"/>
                    <a:pt x="2966" y="2160"/>
                  </a:cubicBezTo>
                  <a:cubicBezTo>
                    <a:pt x="2974" y="2185"/>
                    <a:pt x="2990" y="2198"/>
                    <a:pt x="3005" y="2219"/>
                  </a:cubicBezTo>
                  <a:cubicBezTo>
                    <a:pt x="3009" y="2233"/>
                    <a:pt x="3023" y="2244"/>
                    <a:pt x="3024" y="2259"/>
                  </a:cubicBezTo>
                  <a:cubicBezTo>
                    <a:pt x="3028" y="2340"/>
                    <a:pt x="3034" y="2390"/>
                    <a:pt x="2992" y="2448"/>
                  </a:cubicBezTo>
                  <a:cubicBezTo>
                    <a:pt x="2979" y="2485"/>
                    <a:pt x="2960" y="2518"/>
                    <a:pt x="2933" y="2547"/>
                  </a:cubicBezTo>
                  <a:cubicBezTo>
                    <a:pt x="2905" y="2623"/>
                    <a:pt x="2942" y="2503"/>
                    <a:pt x="2946" y="2579"/>
                  </a:cubicBezTo>
                  <a:cubicBezTo>
                    <a:pt x="2951" y="2681"/>
                    <a:pt x="2991" y="2791"/>
                    <a:pt x="2907" y="2848"/>
                  </a:cubicBezTo>
                  <a:cubicBezTo>
                    <a:pt x="2895" y="2871"/>
                    <a:pt x="2881" y="2883"/>
                    <a:pt x="2874" y="2907"/>
                  </a:cubicBezTo>
                  <a:cubicBezTo>
                    <a:pt x="2881" y="3023"/>
                    <a:pt x="2886" y="3059"/>
                    <a:pt x="2874" y="3195"/>
                  </a:cubicBezTo>
                  <a:cubicBezTo>
                    <a:pt x="2872" y="3221"/>
                    <a:pt x="2840" y="3235"/>
                    <a:pt x="2822" y="3253"/>
                  </a:cubicBezTo>
                  <a:cubicBezTo>
                    <a:pt x="2758" y="3317"/>
                    <a:pt x="2703" y="3357"/>
                    <a:pt x="2612" y="3371"/>
                  </a:cubicBezTo>
                  <a:cubicBezTo>
                    <a:pt x="2564" y="3388"/>
                    <a:pt x="2505" y="3392"/>
                    <a:pt x="2455" y="3397"/>
                  </a:cubicBezTo>
                  <a:cubicBezTo>
                    <a:pt x="2388" y="3415"/>
                    <a:pt x="2321" y="3434"/>
                    <a:pt x="2252" y="3443"/>
                  </a:cubicBezTo>
                  <a:cubicBezTo>
                    <a:pt x="2205" y="3460"/>
                    <a:pt x="2151" y="3463"/>
                    <a:pt x="2102" y="3476"/>
                  </a:cubicBezTo>
                  <a:cubicBezTo>
                    <a:pt x="2056" y="3519"/>
                    <a:pt x="1922" y="3504"/>
                    <a:pt x="1859" y="3509"/>
                  </a:cubicBezTo>
                  <a:cubicBezTo>
                    <a:pt x="1779" y="3521"/>
                    <a:pt x="1740" y="3524"/>
                    <a:pt x="1643" y="3528"/>
                  </a:cubicBezTo>
                  <a:cubicBezTo>
                    <a:pt x="1592" y="3527"/>
                    <a:pt x="1167" y="3572"/>
                    <a:pt x="976" y="3502"/>
                  </a:cubicBezTo>
                  <a:cubicBezTo>
                    <a:pt x="963" y="3504"/>
                    <a:pt x="948" y="3504"/>
                    <a:pt x="936" y="3509"/>
                  </a:cubicBezTo>
                  <a:cubicBezTo>
                    <a:pt x="921" y="3516"/>
                    <a:pt x="883" y="3556"/>
                    <a:pt x="864" y="3568"/>
                  </a:cubicBezTo>
                  <a:cubicBezTo>
                    <a:pt x="837" y="3608"/>
                    <a:pt x="787" y="3637"/>
                    <a:pt x="740" y="3646"/>
                  </a:cubicBezTo>
                  <a:cubicBezTo>
                    <a:pt x="720" y="3659"/>
                    <a:pt x="704" y="3665"/>
                    <a:pt x="681" y="3672"/>
                  </a:cubicBezTo>
                  <a:cubicBezTo>
                    <a:pt x="671" y="3679"/>
                    <a:pt x="632" y="3718"/>
                    <a:pt x="629" y="3718"/>
                  </a:cubicBezTo>
                </a:path>
              </a:pathLst>
            </a:custGeom>
            <a:solidFill>
              <a:srgbClr val="BDAA8D"/>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2005" name="Freeform 97">
              <a:extLst>
                <a:ext uri="{FF2B5EF4-FFF2-40B4-BE49-F238E27FC236}">
                  <a16:creationId xmlns:a16="http://schemas.microsoft.com/office/drawing/2014/main" id="{3A6144BE-D7A9-BE97-079F-CEB5CDA8900D}"/>
                </a:ext>
              </a:extLst>
            </p:cNvPr>
            <p:cNvSpPr>
              <a:spLocks/>
            </p:cNvSpPr>
            <p:nvPr/>
          </p:nvSpPr>
          <p:spPr bwMode="auto">
            <a:xfrm>
              <a:off x="1676" y="3345"/>
              <a:ext cx="413" cy="587"/>
            </a:xfrm>
            <a:custGeom>
              <a:avLst/>
              <a:gdLst>
                <a:gd name="T0" fmla="*/ 222 w 413"/>
                <a:gd name="T1" fmla="*/ 1 h 587"/>
                <a:gd name="T2" fmla="*/ 268 w 413"/>
                <a:gd name="T3" fmla="*/ 86 h 587"/>
                <a:gd name="T4" fmla="*/ 294 w 413"/>
                <a:gd name="T5" fmla="*/ 178 h 587"/>
                <a:gd name="T6" fmla="*/ 340 w 413"/>
                <a:gd name="T7" fmla="*/ 256 h 587"/>
                <a:gd name="T8" fmla="*/ 399 w 413"/>
                <a:gd name="T9" fmla="*/ 315 h 587"/>
                <a:gd name="T10" fmla="*/ 314 w 413"/>
                <a:gd name="T11" fmla="*/ 426 h 587"/>
                <a:gd name="T12" fmla="*/ 209 w 413"/>
                <a:gd name="T13" fmla="*/ 531 h 587"/>
                <a:gd name="T14" fmla="*/ 137 w 413"/>
                <a:gd name="T15" fmla="*/ 525 h 587"/>
                <a:gd name="T16" fmla="*/ 124 w 413"/>
                <a:gd name="T17" fmla="*/ 498 h 587"/>
                <a:gd name="T18" fmla="*/ 104 w 413"/>
                <a:gd name="T19" fmla="*/ 485 h 587"/>
                <a:gd name="T20" fmla="*/ 91 w 413"/>
                <a:gd name="T21" fmla="*/ 453 h 587"/>
                <a:gd name="T22" fmla="*/ 65 w 413"/>
                <a:gd name="T23" fmla="*/ 420 h 587"/>
                <a:gd name="T24" fmla="*/ 32 w 413"/>
                <a:gd name="T25" fmla="*/ 335 h 587"/>
                <a:gd name="T26" fmla="*/ 0 w 413"/>
                <a:gd name="T27" fmla="*/ 165 h 587"/>
                <a:gd name="T28" fmla="*/ 98 w 413"/>
                <a:gd name="T29" fmla="*/ 73 h 587"/>
                <a:gd name="T30" fmla="*/ 196 w 413"/>
                <a:gd name="T31" fmla="*/ 14 h 587"/>
                <a:gd name="T32" fmla="*/ 222 w 413"/>
                <a:gd name="T33" fmla="*/ 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587">
                  <a:moveTo>
                    <a:pt x="222" y="1"/>
                  </a:moveTo>
                  <a:cubicBezTo>
                    <a:pt x="237" y="30"/>
                    <a:pt x="254" y="57"/>
                    <a:pt x="268" y="86"/>
                  </a:cubicBezTo>
                  <a:cubicBezTo>
                    <a:pt x="292" y="136"/>
                    <a:pt x="272" y="111"/>
                    <a:pt x="294" y="178"/>
                  </a:cubicBezTo>
                  <a:cubicBezTo>
                    <a:pt x="302" y="202"/>
                    <a:pt x="327" y="237"/>
                    <a:pt x="340" y="256"/>
                  </a:cubicBezTo>
                  <a:cubicBezTo>
                    <a:pt x="358" y="283"/>
                    <a:pt x="367" y="305"/>
                    <a:pt x="399" y="315"/>
                  </a:cubicBezTo>
                  <a:cubicBezTo>
                    <a:pt x="413" y="361"/>
                    <a:pt x="349" y="402"/>
                    <a:pt x="314" y="426"/>
                  </a:cubicBezTo>
                  <a:cubicBezTo>
                    <a:pt x="299" y="469"/>
                    <a:pt x="252" y="518"/>
                    <a:pt x="209" y="531"/>
                  </a:cubicBezTo>
                  <a:cubicBezTo>
                    <a:pt x="166" y="587"/>
                    <a:pt x="175" y="561"/>
                    <a:pt x="137" y="525"/>
                  </a:cubicBezTo>
                  <a:cubicBezTo>
                    <a:pt x="133" y="516"/>
                    <a:pt x="130" y="506"/>
                    <a:pt x="124" y="498"/>
                  </a:cubicBezTo>
                  <a:cubicBezTo>
                    <a:pt x="119" y="492"/>
                    <a:pt x="109" y="491"/>
                    <a:pt x="104" y="485"/>
                  </a:cubicBezTo>
                  <a:cubicBezTo>
                    <a:pt x="97" y="476"/>
                    <a:pt x="97" y="463"/>
                    <a:pt x="91" y="453"/>
                  </a:cubicBezTo>
                  <a:cubicBezTo>
                    <a:pt x="84" y="441"/>
                    <a:pt x="73" y="432"/>
                    <a:pt x="65" y="420"/>
                  </a:cubicBezTo>
                  <a:cubicBezTo>
                    <a:pt x="56" y="390"/>
                    <a:pt x="40" y="364"/>
                    <a:pt x="32" y="335"/>
                  </a:cubicBezTo>
                  <a:cubicBezTo>
                    <a:pt x="16" y="279"/>
                    <a:pt x="8" y="223"/>
                    <a:pt x="0" y="165"/>
                  </a:cubicBezTo>
                  <a:cubicBezTo>
                    <a:pt x="23" y="125"/>
                    <a:pt x="52" y="87"/>
                    <a:pt x="98" y="73"/>
                  </a:cubicBezTo>
                  <a:cubicBezTo>
                    <a:pt x="131" y="51"/>
                    <a:pt x="161" y="31"/>
                    <a:pt x="196" y="14"/>
                  </a:cubicBezTo>
                  <a:cubicBezTo>
                    <a:pt x="224" y="0"/>
                    <a:pt x="206" y="1"/>
                    <a:pt x="222" y="1"/>
                  </a:cubicBezTo>
                  <a:close/>
                </a:path>
              </a:pathLst>
            </a:custGeom>
            <a:solidFill>
              <a:schemeClr val="bg1"/>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2006" name="Freeform 98">
              <a:extLst>
                <a:ext uri="{FF2B5EF4-FFF2-40B4-BE49-F238E27FC236}">
                  <a16:creationId xmlns:a16="http://schemas.microsoft.com/office/drawing/2014/main" id="{647E8FBB-C78D-6E25-80D5-83D2D44EB1B4}"/>
                </a:ext>
              </a:extLst>
            </p:cNvPr>
            <p:cNvSpPr>
              <a:spLocks/>
            </p:cNvSpPr>
            <p:nvPr/>
          </p:nvSpPr>
          <p:spPr bwMode="auto">
            <a:xfrm>
              <a:off x="2280" y="2856"/>
              <a:ext cx="46" cy="52"/>
            </a:xfrm>
            <a:custGeom>
              <a:avLst/>
              <a:gdLst>
                <a:gd name="T0" fmla="*/ 0 w 46"/>
                <a:gd name="T1" fmla="*/ 52 h 52"/>
                <a:gd name="T2" fmla="*/ 46 w 46"/>
                <a:gd name="T3" fmla="*/ 0 h 52"/>
              </a:gdLst>
              <a:ahLst/>
              <a:cxnLst>
                <a:cxn ang="0">
                  <a:pos x="T0" y="T1"/>
                </a:cxn>
                <a:cxn ang="0">
                  <a:pos x="T2" y="T3"/>
                </a:cxn>
              </a:cxnLst>
              <a:rect l="0" t="0" r="r" b="b"/>
              <a:pathLst>
                <a:path w="46" h="52">
                  <a:moveTo>
                    <a:pt x="0" y="52"/>
                  </a:moveTo>
                  <a:cubicBezTo>
                    <a:pt x="25" y="44"/>
                    <a:pt x="46" y="29"/>
                    <a:pt x="46" y="0"/>
                  </a:cubicBez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2008" name="Text Box 79">
            <a:extLst>
              <a:ext uri="{FF2B5EF4-FFF2-40B4-BE49-F238E27FC236}">
                <a16:creationId xmlns:a16="http://schemas.microsoft.com/office/drawing/2014/main" id="{B2C4B575-EA4E-DB60-59EA-F4C7F71E660F}"/>
              </a:ext>
            </a:extLst>
          </p:cNvPr>
          <p:cNvSpPr txBox="1">
            <a:spLocks noChangeArrowheads="1"/>
          </p:cNvSpPr>
          <p:nvPr/>
        </p:nvSpPr>
        <p:spPr bwMode="auto">
          <a:xfrm>
            <a:off x="2646400" y="3772305"/>
            <a:ext cx="1363158" cy="646331"/>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pPr>
            <a:r>
              <a:rPr lang="en-US" sz="3600" b="1" dirty="0">
                <a:solidFill>
                  <a:srgbClr val="118472"/>
                </a:solidFill>
              </a:rPr>
              <a:t>$30K</a:t>
            </a:r>
            <a:endParaRPr lang="en-US" sz="3200" b="1" dirty="0">
              <a:solidFill>
                <a:srgbClr val="118472"/>
              </a:solidFill>
            </a:endParaRPr>
          </a:p>
        </p:txBody>
      </p:sp>
      <p:sp>
        <p:nvSpPr>
          <p:cNvPr id="212009" name="Text Box 80">
            <a:extLst>
              <a:ext uri="{FF2B5EF4-FFF2-40B4-BE49-F238E27FC236}">
                <a16:creationId xmlns:a16="http://schemas.microsoft.com/office/drawing/2014/main" id="{613F60A8-94E1-3DC2-F500-FD6685B8280B}"/>
              </a:ext>
            </a:extLst>
          </p:cNvPr>
          <p:cNvSpPr txBox="1">
            <a:spLocks noChangeArrowheads="1"/>
          </p:cNvSpPr>
          <p:nvPr/>
        </p:nvSpPr>
        <p:spPr bwMode="auto">
          <a:xfrm>
            <a:off x="2255368" y="3742143"/>
            <a:ext cx="457200" cy="70167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pPr>
            <a:r>
              <a:rPr lang="en-US" sz="4000" b="1" dirty="0">
                <a:solidFill>
                  <a:srgbClr val="118472"/>
                </a:solidFill>
                <a:cs typeface="Arial" charset="0"/>
              </a:rPr>
              <a:t>≥</a:t>
            </a:r>
          </a:p>
        </p:txBody>
      </p:sp>
      <p:sp>
        <p:nvSpPr>
          <p:cNvPr id="212044" name="Rectangle 3">
            <a:extLst>
              <a:ext uri="{FF2B5EF4-FFF2-40B4-BE49-F238E27FC236}">
                <a16:creationId xmlns:a16="http://schemas.microsoft.com/office/drawing/2014/main" id="{E2F4592C-A6A0-ED03-C78D-F7056936574B}"/>
              </a:ext>
            </a:extLst>
          </p:cNvPr>
          <p:cNvSpPr>
            <a:spLocks noChangeArrowheads="1"/>
          </p:cNvSpPr>
          <p:nvPr/>
        </p:nvSpPr>
        <p:spPr bwMode="auto">
          <a:xfrm>
            <a:off x="1295400" y="152401"/>
            <a:ext cx="4561115" cy="457200"/>
          </a:xfrm>
          <a:prstGeom prst="rect">
            <a:avLst/>
          </a:prstGeom>
          <a:noFill/>
          <a:ln w="12700">
            <a:noFill/>
            <a:miter lim="800000"/>
            <a:headEnd/>
            <a:tailEnd/>
          </a:ln>
        </p:spPr>
        <p:txBody>
          <a:bodyPr lIns="67866" tIns="33338" rIns="67866" bIns="33338" anchor="ctr"/>
          <a:lstStyle/>
          <a:p>
            <a:pPr>
              <a:spcBef>
                <a:spcPct val="0"/>
              </a:spcBef>
            </a:pPr>
            <a:r>
              <a:rPr lang="en-US" sz="2100" b="1" dirty="0">
                <a:cs typeface="Arial" pitchFamily="34" charset="0"/>
              </a:rPr>
              <a:t>Vacancy (Typically Rural)</a:t>
            </a:r>
            <a:endParaRPr lang="en-US" sz="2100" b="1" u="sng" dirty="0">
              <a:solidFill>
                <a:srgbClr val="00279F"/>
              </a:solidFill>
              <a:cs typeface="Arial" pitchFamily="34" charset="0"/>
            </a:endParaRPr>
          </a:p>
        </p:txBody>
      </p:sp>
      <p:grpSp>
        <p:nvGrpSpPr>
          <p:cNvPr id="212045" name="Group 212044">
            <a:extLst>
              <a:ext uri="{FF2B5EF4-FFF2-40B4-BE49-F238E27FC236}">
                <a16:creationId xmlns:a16="http://schemas.microsoft.com/office/drawing/2014/main" id="{BA4AE2D7-EA00-0CDA-3653-3EC89DFA2E10}"/>
              </a:ext>
            </a:extLst>
          </p:cNvPr>
          <p:cNvGrpSpPr/>
          <p:nvPr/>
        </p:nvGrpSpPr>
        <p:grpSpPr>
          <a:xfrm>
            <a:off x="1475020" y="1565833"/>
            <a:ext cx="2444141" cy="1629427"/>
            <a:chOff x="3247787" y="1969828"/>
            <a:chExt cx="2444141" cy="1629427"/>
          </a:xfrm>
        </p:grpSpPr>
        <p:sp>
          <p:nvSpPr>
            <p:cNvPr id="212049" name="Rectangle 212048">
              <a:extLst>
                <a:ext uri="{FF2B5EF4-FFF2-40B4-BE49-F238E27FC236}">
                  <a16:creationId xmlns:a16="http://schemas.microsoft.com/office/drawing/2014/main" id="{FCB6CB7E-9EC4-3AB6-372E-149F1BFD204B}"/>
                </a:ext>
              </a:extLst>
            </p:cNvPr>
            <p:cNvSpPr/>
            <p:nvPr/>
          </p:nvSpPr>
          <p:spPr>
            <a:xfrm>
              <a:off x="4062500"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50" name="Rectangle 212049">
              <a:extLst>
                <a:ext uri="{FF2B5EF4-FFF2-40B4-BE49-F238E27FC236}">
                  <a16:creationId xmlns:a16="http://schemas.microsoft.com/office/drawing/2014/main" id="{CFA32066-625A-7BAF-0251-0DEB0A4A66FC}"/>
                </a:ext>
              </a:extLst>
            </p:cNvPr>
            <p:cNvSpPr/>
            <p:nvPr/>
          </p:nvSpPr>
          <p:spPr>
            <a:xfrm>
              <a:off x="4877214"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51" name="Rectangle 212050">
              <a:extLst>
                <a:ext uri="{FF2B5EF4-FFF2-40B4-BE49-F238E27FC236}">
                  <a16:creationId xmlns:a16="http://schemas.microsoft.com/office/drawing/2014/main" id="{D85381F2-32D0-E49E-A33B-1F6AEFEBC187}"/>
                </a:ext>
              </a:extLst>
            </p:cNvPr>
            <p:cNvSpPr/>
            <p:nvPr/>
          </p:nvSpPr>
          <p:spPr bwMode="auto">
            <a:xfrm>
              <a:off x="3247787" y="1969828"/>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212052" name="Rectangle 212051">
              <a:extLst>
                <a:ext uri="{FF2B5EF4-FFF2-40B4-BE49-F238E27FC236}">
                  <a16:creationId xmlns:a16="http://schemas.microsoft.com/office/drawing/2014/main" id="{9F1A08BF-2D9A-F074-8442-00A84F43823D}"/>
                </a:ext>
              </a:extLst>
            </p:cNvPr>
            <p:cNvSpPr/>
            <p:nvPr/>
          </p:nvSpPr>
          <p:spPr>
            <a:xfrm>
              <a:off x="3247787"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53" name="Rectangle 212052">
              <a:extLst>
                <a:ext uri="{FF2B5EF4-FFF2-40B4-BE49-F238E27FC236}">
                  <a16:creationId xmlns:a16="http://schemas.microsoft.com/office/drawing/2014/main" id="{8A453271-5165-6E4A-6888-EF149DB733C2}"/>
                </a:ext>
              </a:extLst>
            </p:cNvPr>
            <p:cNvSpPr/>
            <p:nvPr/>
          </p:nvSpPr>
          <p:spPr>
            <a:xfrm>
              <a:off x="4877214"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54" name="Rectangle 212053">
              <a:extLst>
                <a:ext uri="{FF2B5EF4-FFF2-40B4-BE49-F238E27FC236}">
                  <a16:creationId xmlns:a16="http://schemas.microsoft.com/office/drawing/2014/main" id="{51866A41-FFCB-5E59-0AF2-43EC7052D208}"/>
                </a:ext>
              </a:extLst>
            </p:cNvPr>
            <p:cNvSpPr/>
            <p:nvPr/>
          </p:nvSpPr>
          <p:spPr>
            <a:xfrm>
              <a:off x="3247787"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55" name="Rectangle 212054">
              <a:extLst>
                <a:ext uri="{FF2B5EF4-FFF2-40B4-BE49-F238E27FC236}">
                  <a16:creationId xmlns:a16="http://schemas.microsoft.com/office/drawing/2014/main" id="{488F0FFB-4098-54AC-AD3F-D65BE29E1A46}"/>
                </a:ext>
              </a:extLst>
            </p:cNvPr>
            <p:cNvSpPr/>
            <p:nvPr/>
          </p:nvSpPr>
          <p:spPr>
            <a:xfrm>
              <a:off x="4062500"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56" name="Rectangle 212055">
              <a:extLst>
                <a:ext uri="{FF2B5EF4-FFF2-40B4-BE49-F238E27FC236}">
                  <a16:creationId xmlns:a16="http://schemas.microsoft.com/office/drawing/2014/main" id="{9F85FCBD-EB56-69B2-9B34-3AFCB314446D}"/>
                </a:ext>
              </a:extLst>
            </p:cNvPr>
            <p:cNvSpPr/>
            <p:nvPr/>
          </p:nvSpPr>
          <p:spPr>
            <a:xfrm>
              <a:off x="4877214"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57" name="Rectangle 212056">
              <a:extLst>
                <a:ext uri="{FF2B5EF4-FFF2-40B4-BE49-F238E27FC236}">
                  <a16:creationId xmlns:a16="http://schemas.microsoft.com/office/drawing/2014/main" id="{CC6ACBBB-BD9A-64DE-ACFB-BD995E181CBD}"/>
                </a:ext>
              </a:extLst>
            </p:cNvPr>
            <p:cNvSpPr/>
            <p:nvPr/>
          </p:nvSpPr>
          <p:spPr>
            <a:xfrm>
              <a:off x="3247787"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58" name="Rectangle 212057">
              <a:extLst>
                <a:ext uri="{FF2B5EF4-FFF2-40B4-BE49-F238E27FC236}">
                  <a16:creationId xmlns:a16="http://schemas.microsoft.com/office/drawing/2014/main" id="{AAD07634-A625-D841-D377-3D65BADA0F3F}"/>
                </a:ext>
              </a:extLst>
            </p:cNvPr>
            <p:cNvSpPr/>
            <p:nvPr/>
          </p:nvSpPr>
          <p:spPr>
            <a:xfrm>
              <a:off x="4062500"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059" name="Rectangle 212058">
            <a:extLst>
              <a:ext uri="{FF2B5EF4-FFF2-40B4-BE49-F238E27FC236}">
                <a16:creationId xmlns:a16="http://schemas.microsoft.com/office/drawing/2014/main" id="{0152E0EE-BE6A-DF09-F942-BE396EDF8882}"/>
              </a:ext>
            </a:extLst>
          </p:cNvPr>
          <p:cNvSpPr/>
          <p:nvPr/>
        </p:nvSpPr>
        <p:spPr bwMode="auto">
          <a:xfrm>
            <a:off x="1475020" y="1565833"/>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defRPr/>
            </a:pPr>
            <a:endParaRPr lang="en-US" dirty="0"/>
          </a:p>
        </p:txBody>
      </p:sp>
      <p:sp>
        <p:nvSpPr>
          <p:cNvPr id="212060" name="Rectangle 212059">
            <a:extLst>
              <a:ext uri="{FF2B5EF4-FFF2-40B4-BE49-F238E27FC236}">
                <a16:creationId xmlns:a16="http://schemas.microsoft.com/office/drawing/2014/main" id="{DB4CD9DD-DC1F-B8E7-5276-BF11F5B95B64}"/>
              </a:ext>
            </a:extLst>
          </p:cNvPr>
          <p:cNvSpPr/>
          <p:nvPr/>
        </p:nvSpPr>
        <p:spPr>
          <a:xfrm>
            <a:off x="3104446" y="2108974"/>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212061" name="Rectangle 212060">
            <a:extLst>
              <a:ext uri="{FF2B5EF4-FFF2-40B4-BE49-F238E27FC236}">
                <a16:creationId xmlns:a16="http://schemas.microsoft.com/office/drawing/2014/main" id="{CFF1AE31-82AE-EB3E-65F5-1CEF900B47C5}"/>
              </a:ext>
            </a:extLst>
          </p:cNvPr>
          <p:cNvSpPr/>
          <p:nvPr/>
        </p:nvSpPr>
        <p:spPr>
          <a:xfrm>
            <a:off x="3104446" y="265211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212062" name="Rectangle 212061">
            <a:extLst>
              <a:ext uri="{FF2B5EF4-FFF2-40B4-BE49-F238E27FC236}">
                <a16:creationId xmlns:a16="http://schemas.microsoft.com/office/drawing/2014/main" id="{B625A2C2-4482-6A18-B726-BAAFDF8D9A5B}"/>
              </a:ext>
            </a:extLst>
          </p:cNvPr>
          <p:cNvSpPr/>
          <p:nvPr/>
        </p:nvSpPr>
        <p:spPr>
          <a:xfrm>
            <a:off x="1475019"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212063" name="Rectangle 212062">
            <a:extLst>
              <a:ext uri="{FF2B5EF4-FFF2-40B4-BE49-F238E27FC236}">
                <a16:creationId xmlns:a16="http://schemas.microsoft.com/office/drawing/2014/main" id="{BFAD44A8-DE5B-29BB-F30B-D56C3A700F79}"/>
              </a:ext>
            </a:extLst>
          </p:cNvPr>
          <p:cNvSpPr/>
          <p:nvPr/>
        </p:nvSpPr>
        <p:spPr>
          <a:xfrm>
            <a:off x="2289732"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20%</a:t>
            </a:r>
          </a:p>
        </p:txBody>
      </p:sp>
      <p:sp>
        <p:nvSpPr>
          <p:cNvPr id="212064" name="Rectangle 212063">
            <a:extLst>
              <a:ext uri="{FF2B5EF4-FFF2-40B4-BE49-F238E27FC236}">
                <a16:creationId xmlns:a16="http://schemas.microsoft.com/office/drawing/2014/main" id="{2928A389-FE4D-EFC1-1040-8735C6E479F4}"/>
              </a:ext>
            </a:extLst>
          </p:cNvPr>
          <p:cNvSpPr/>
          <p:nvPr/>
        </p:nvSpPr>
        <p:spPr>
          <a:xfrm>
            <a:off x="1475019" y="2652117"/>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12066" name="Rectangle 212065">
            <a:extLst>
              <a:ext uri="{FF2B5EF4-FFF2-40B4-BE49-F238E27FC236}">
                <a16:creationId xmlns:a16="http://schemas.microsoft.com/office/drawing/2014/main" id="{6651BBD3-3A69-5059-9EE0-5C13CB22F0FC}"/>
              </a:ext>
            </a:extLst>
          </p:cNvPr>
          <p:cNvSpPr/>
          <p:nvPr/>
        </p:nvSpPr>
        <p:spPr>
          <a:xfrm>
            <a:off x="1475019"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12067" name="Rectangle 212066">
            <a:extLst>
              <a:ext uri="{FF2B5EF4-FFF2-40B4-BE49-F238E27FC236}">
                <a16:creationId xmlns:a16="http://schemas.microsoft.com/office/drawing/2014/main" id="{ECE0B759-E572-70CC-3860-7651E6172E82}"/>
              </a:ext>
            </a:extLst>
          </p:cNvPr>
          <p:cNvSpPr/>
          <p:nvPr/>
        </p:nvSpPr>
        <p:spPr>
          <a:xfrm>
            <a:off x="2289732" y="156583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12068" name="Rectangle 212067">
            <a:extLst>
              <a:ext uri="{FF2B5EF4-FFF2-40B4-BE49-F238E27FC236}">
                <a16:creationId xmlns:a16="http://schemas.microsoft.com/office/drawing/2014/main" id="{15F8CF49-1B12-C677-C892-7FA2AF08D76C}"/>
              </a:ext>
            </a:extLst>
          </p:cNvPr>
          <p:cNvSpPr/>
          <p:nvPr/>
        </p:nvSpPr>
        <p:spPr>
          <a:xfrm>
            <a:off x="3104446"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212069" name="Rectangle 212068">
            <a:extLst>
              <a:ext uri="{FF2B5EF4-FFF2-40B4-BE49-F238E27FC236}">
                <a16:creationId xmlns:a16="http://schemas.microsoft.com/office/drawing/2014/main" id="{3D0E5E5A-890B-77C4-579C-F6F699B1ED2E}"/>
              </a:ext>
            </a:extLst>
          </p:cNvPr>
          <p:cNvSpPr/>
          <p:nvPr/>
        </p:nvSpPr>
        <p:spPr>
          <a:xfrm>
            <a:off x="2289732" y="265211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dirty="0">
                <a:solidFill>
                  <a:srgbClr val="ED9E01"/>
                </a:solidFill>
              </a:rPr>
              <a:t>60%- Vacant</a:t>
            </a:r>
          </a:p>
        </p:txBody>
      </p:sp>
      <p:sp>
        <p:nvSpPr>
          <p:cNvPr id="212070" name="Rectangle 212069">
            <a:extLst>
              <a:ext uri="{FF2B5EF4-FFF2-40B4-BE49-F238E27FC236}">
                <a16:creationId xmlns:a16="http://schemas.microsoft.com/office/drawing/2014/main" id="{D1F1429D-3C6A-A552-C00B-F83132024A08}"/>
              </a:ext>
            </a:extLst>
          </p:cNvPr>
          <p:cNvSpPr/>
          <p:nvPr/>
        </p:nvSpPr>
        <p:spPr>
          <a:xfrm>
            <a:off x="1475019" y="265211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50%</a:t>
            </a:r>
          </a:p>
        </p:txBody>
      </p:sp>
      <p:sp>
        <p:nvSpPr>
          <p:cNvPr id="212071" name="Rectangle 212070">
            <a:extLst>
              <a:ext uri="{FF2B5EF4-FFF2-40B4-BE49-F238E27FC236}">
                <a16:creationId xmlns:a16="http://schemas.microsoft.com/office/drawing/2014/main" id="{1C8CF434-04BF-3549-F76A-1458AA07C656}"/>
              </a:ext>
            </a:extLst>
          </p:cNvPr>
          <p:cNvSpPr/>
          <p:nvPr/>
        </p:nvSpPr>
        <p:spPr>
          <a:xfrm>
            <a:off x="3104446"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212072" name="Rectangle 212071">
            <a:extLst>
              <a:ext uri="{FF2B5EF4-FFF2-40B4-BE49-F238E27FC236}">
                <a16:creationId xmlns:a16="http://schemas.microsoft.com/office/drawing/2014/main" id="{7DE3B92A-F346-50DA-C03D-3DBCC0FEFF2C}"/>
              </a:ext>
            </a:extLst>
          </p:cNvPr>
          <p:cNvSpPr/>
          <p:nvPr/>
        </p:nvSpPr>
        <p:spPr>
          <a:xfrm>
            <a:off x="1475019"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212073" name="Rectangle 212072">
            <a:extLst>
              <a:ext uri="{FF2B5EF4-FFF2-40B4-BE49-F238E27FC236}">
                <a16:creationId xmlns:a16="http://schemas.microsoft.com/office/drawing/2014/main" id="{1D2FC8C1-002F-C68E-925D-517361C60B34}"/>
              </a:ext>
            </a:extLst>
          </p:cNvPr>
          <p:cNvSpPr/>
          <p:nvPr/>
        </p:nvSpPr>
        <p:spPr>
          <a:xfrm>
            <a:off x="2289732"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50%</a:t>
            </a:r>
          </a:p>
        </p:txBody>
      </p:sp>
      <p:sp>
        <p:nvSpPr>
          <p:cNvPr id="212074" name="Rectangle 212073">
            <a:extLst>
              <a:ext uri="{FF2B5EF4-FFF2-40B4-BE49-F238E27FC236}">
                <a16:creationId xmlns:a16="http://schemas.microsoft.com/office/drawing/2014/main" id="{D7940000-B22D-07D5-55DA-DB1A01899252}"/>
              </a:ext>
            </a:extLst>
          </p:cNvPr>
          <p:cNvSpPr/>
          <p:nvPr/>
        </p:nvSpPr>
        <p:spPr>
          <a:xfrm>
            <a:off x="1475019"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12075" name="AutoShape 281">
            <a:extLst>
              <a:ext uri="{FF2B5EF4-FFF2-40B4-BE49-F238E27FC236}">
                <a16:creationId xmlns:a16="http://schemas.microsoft.com/office/drawing/2014/main" id="{AB5A8624-EBBD-5A38-56F1-8AFA8CA66C0D}"/>
              </a:ext>
            </a:extLst>
          </p:cNvPr>
          <p:cNvSpPr>
            <a:spLocks noChangeArrowheads="1"/>
          </p:cNvSpPr>
          <p:nvPr/>
        </p:nvSpPr>
        <p:spPr bwMode="auto">
          <a:xfrm rot="10800000">
            <a:off x="1339233" y="983311"/>
            <a:ext cx="2715712" cy="582520"/>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solidFill>
            <a:schemeClr val="tx1">
              <a:lumMod val="75000"/>
              <a:lumOff val="25000"/>
            </a:schemeClr>
          </a:solidFill>
          <a:ln w="9525">
            <a:solidFill>
              <a:schemeClr val="tx1"/>
            </a:solidFill>
            <a:miter lim="800000"/>
            <a:headEnd/>
            <a:tailEnd/>
          </a:ln>
        </p:spPr>
        <p:txBody>
          <a:bodyPr wrap="none" lIns="91426" tIns="45713" rIns="91426" bIns="45713" anchor="ctr"/>
          <a:lstStyle/>
          <a:p>
            <a:pPr algn="ctr"/>
            <a:endParaRPr lang="en-US" dirty="0"/>
          </a:p>
        </p:txBody>
      </p:sp>
      <p:sp>
        <p:nvSpPr>
          <p:cNvPr id="212076" name="Rectangle 212075">
            <a:extLst>
              <a:ext uri="{FF2B5EF4-FFF2-40B4-BE49-F238E27FC236}">
                <a16:creationId xmlns:a16="http://schemas.microsoft.com/office/drawing/2014/main" id="{D8DCE920-2383-C6BD-BD79-26EACCC9A6DA}"/>
              </a:ext>
            </a:extLst>
          </p:cNvPr>
          <p:cNvSpPr/>
          <p:nvPr/>
        </p:nvSpPr>
        <p:spPr>
          <a:xfrm>
            <a:off x="2309339" y="2682279"/>
            <a:ext cx="788974" cy="512980"/>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607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anim calcmode="lin" valueType="num">
                                      <p:cBhvr>
                                        <p:cTn id="12" dur="1000" fill="hold"/>
                                        <p:tgtEl>
                                          <p:spTgt spid="65"/>
                                        </p:tgtEl>
                                        <p:attrNameLst>
                                          <p:attrName>ppt_x</p:attrName>
                                        </p:attrNameLst>
                                      </p:cBhvr>
                                      <p:tavLst>
                                        <p:tav tm="0">
                                          <p:val>
                                            <p:strVal val="#ppt_x"/>
                                          </p:val>
                                        </p:tav>
                                        <p:tav tm="100000">
                                          <p:val>
                                            <p:strVal val="#ppt_x"/>
                                          </p:val>
                                        </p:tav>
                                      </p:tavLst>
                                    </p:anim>
                                    <p:anim calcmode="lin" valueType="num">
                                      <p:cBhvr>
                                        <p:cTn id="13" dur="1000" fill="hold"/>
                                        <p:tgtEl>
                                          <p:spTgt spid="6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1000"/>
                                        <p:tgtEl>
                                          <p:spTgt spid="67"/>
                                        </p:tgtEl>
                                      </p:cBhvr>
                                    </p:animEffect>
                                    <p:anim calcmode="lin" valueType="num">
                                      <p:cBhvr>
                                        <p:cTn id="22" dur="1000" fill="hold"/>
                                        <p:tgtEl>
                                          <p:spTgt spid="67"/>
                                        </p:tgtEl>
                                        <p:attrNameLst>
                                          <p:attrName>ppt_x</p:attrName>
                                        </p:attrNameLst>
                                      </p:cBhvr>
                                      <p:tavLst>
                                        <p:tav tm="0">
                                          <p:val>
                                            <p:strVal val="#ppt_x"/>
                                          </p:val>
                                        </p:tav>
                                        <p:tav tm="100000">
                                          <p:val>
                                            <p:strVal val="#ppt_x"/>
                                          </p:val>
                                        </p:tav>
                                      </p:tavLst>
                                    </p:anim>
                                    <p:anim calcmode="lin" valueType="num">
                                      <p:cBhvr>
                                        <p:cTn id="23"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200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200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8" grpId="0"/>
      <p:bldP spid="212009" grpId="0"/>
      <p:bldP spid="21207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2" name="Text Box 4"/>
          <p:cNvSpPr txBox="1">
            <a:spLocks noChangeArrowheads="1"/>
          </p:cNvSpPr>
          <p:nvPr/>
        </p:nvSpPr>
        <p:spPr bwMode="auto">
          <a:xfrm>
            <a:off x="5314950" y="1804988"/>
            <a:ext cx="1371600" cy="276999"/>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200" b="1" dirty="0">
                <a:solidFill>
                  <a:schemeClr val="accent5">
                    <a:lumMod val="75000"/>
                  </a:schemeClr>
                </a:solidFill>
              </a:rPr>
              <a:t>AMGI = $50,000</a:t>
            </a:r>
            <a:endParaRPr lang="en-US" b="1" dirty="0">
              <a:solidFill>
                <a:schemeClr val="accent5">
                  <a:lumMod val="75000"/>
                </a:schemeClr>
              </a:solidFill>
            </a:endParaRPr>
          </a:p>
        </p:txBody>
      </p:sp>
      <p:sp>
        <p:nvSpPr>
          <p:cNvPr id="211974" name="Line 6"/>
          <p:cNvSpPr>
            <a:spLocks noChangeShapeType="1"/>
          </p:cNvSpPr>
          <p:nvPr/>
        </p:nvSpPr>
        <p:spPr bwMode="auto">
          <a:xfrm flipH="1">
            <a:off x="6629400" y="1943100"/>
            <a:ext cx="800100" cy="0"/>
          </a:xfrm>
          <a:prstGeom prst="line">
            <a:avLst/>
          </a:prstGeom>
          <a:noFill/>
          <a:ln w="31750">
            <a:solidFill>
              <a:schemeClr val="tx1"/>
            </a:solidFill>
            <a:prstDash val="dash"/>
            <a:round/>
            <a:headEnd/>
            <a:tailEnd/>
          </a:ln>
          <a:effectLst/>
        </p:spPr>
        <p:txBody>
          <a:bodyPr/>
          <a:lstStyle/>
          <a:p>
            <a:pPr fontAlgn="base">
              <a:spcBef>
                <a:spcPct val="0"/>
              </a:spcBef>
              <a:spcAft>
                <a:spcPct val="0"/>
              </a:spcAft>
            </a:pPr>
            <a:endParaRPr lang="en-US" sz="2700">
              <a:solidFill>
                <a:srgbClr val="EE4A00"/>
              </a:solidFill>
            </a:endParaRPr>
          </a:p>
        </p:txBody>
      </p:sp>
      <p:sp>
        <p:nvSpPr>
          <p:cNvPr id="212007" name="Text Box 39"/>
          <p:cNvSpPr txBox="1">
            <a:spLocks noChangeArrowheads="1"/>
          </p:cNvSpPr>
          <p:nvPr/>
        </p:nvSpPr>
        <p:spPr bwMode="auto">
          <a:xfrm rot="5400000">
            <a:off x="5257800" y="2158485"/>
            <a:ext cx="4686300" cy="369332"/>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b="1" dirty="0">
                <a:solidFill>
                  <a:schemeClr val="accent5">
                    <a:lumMod val="75000"/>
                  </a:schemeClr>
                </a:solidFill>
              </a:rPr>
              <a:t>Area Gross Incomes</a:t>
            </a:r>
          </a:p>
        </p:txBody>
      </p:sp>
      <p:sp>
        <p:nvSpPr>
          <p:cNvPr id="212012" name="Text Box 44"/>
          <p:cNvSpPr txBox="1">
            <a:spLocks noChangeArrowheads="1"/>
          </p:cNvSpPr>
          <p:nvPr/>
        </p:nvSpPr>
        <p:spPr bwMode="auto">
          <a:xfrm>
            <a:off x="4279106" y="2890838"/>
            <a:ext cx="2750344" cy="276999"/>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1200" b="1" dirty="0">
                <a:solidFill>
                  <a:schemeClr val="accent5">
                    <a:lumMod val="75000"/>
                  </a:schemeClr>
                </a:solidFill>
              </a:rPr>
              <a:t>“Low Income – 60%” ≤ $30,000</a:t>
            </a:r>
          </a:p>
        </p:txBody>
      </p:sp>
      <p:sp>
        <p:nvSpPr>
          <p:cNvPr id="212013" name="Rectangle 45"/>
          <p:cNvSpPr>
            <a:spLocks noChangeArrowheads="1"/>
          </p:cNvSpPr>
          <p:nvPr/>
        </p:nvSpPr>
        <p:spPr bwMode="auto">
          <a:xfrm>
            <a:off x="7143750" y="-114300"/>
            <a:ext cx="228600" cy="4800600"/>
          </a:xfrm>
          <a:prstGeom prst="rect">
            <a:avLst/>
          </a:prstGeom>
          <a:noFill/>
          <a:ln w="31750">
            <a:solidFill>
              <a:schemeClr val="tx1"/>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2014" name="Rectangle 46"/>
          <p:cNvSpPr>
            <a:spLocks noChangeArrowheads="1"/>
          </p:cNvSpPr>
          <p:nvPr/>
        </p:nvSpPr>
        <p:spPr bwMode="auto">
          <a:xfrm>
            <a:off x="7143750" y="3028950"/>
            <a:ext cx="228600" cy="1657350"/>
          </a:xfrm>
          <a:prstGeom prst="rect">
            <a:avLst/>
          </a:prstGeom>
          <a:solidFill>
            <a:schemeClr val="accent5">
              <a:lumMod val="75000"/>
            </a:schemeClr>
          </a:solidFill>
          <a:ln w="31750">
            <a:solidFill>
              <a:schemeClr val="tx1"/>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2015" name="Line 47"/>
          <p:cNvSpPr>
            <a:spLocks noChangeShapeType="1"/>
          </p:cNvSpPr>
          <p:nvPr/>
        </p:nvSpPr>
        <p:spPr bwMode="auto">
          <a:xfrm flipH="1">
            <a:off x="7029450" y="3028950"/>
            <a:ext cx="342900" cy="0"/>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2700">
              <a:solidFill>
                <a:srgbClr val="EE4A00"/>
              </a:solidFill>
            </a:endParaRPr>
          </a:p>
        </p:txBody>
      </p:sp>
      <p:sp>
        <p:nvSpPr>
          <p:cNvPr id="80" name="Rectangle 3"/>
          <p:cNvSpPr>
            <a:spLocks noChangeArrowheads="1"/>
          </p:cNvSpPr>
          <p:nvPr/>
        </p:nvSpPr>
        <p:spPr bwMode="auto">
          <a:xfrm>
            <a:off x="1143000" y="1"/>
            <a:ext cx="4561115" cy="457200"/>
          </a:xfrm>
          <a:prstGeom prst="rect">
            <a:avLst/>
          </a:prstGeom>
          <a:noFill/>
          <a:ln w="12700">
            <a:noFill/>
            <a:miter lim="800000"/>
            <a:headEnd/>
            <a:tailEnd/>
          </a:ln>
        </p:spPr>
        <p:txBody>
          <a:bodyPr lIns="67866" tIns="33338" rIns="67866" bIns="33338" anchor="ctr"/>
          <a:lstStyle/>
          <a:p>
            <a:pPr>
              <a:spcBef>
                <a:spcPct val="0"/>
              </a:spcBef>
            </a:pPr>
            <a:r>
              <a:rPr lang="en-US" sz="2100" b="1" dirty="0">
                <a:cs typeface="Arial" pitchFamily="34" charset="0"/>
              </a:rPr>
              <a:t>Vacancy (Typically Rural)</a:t>
            </a:r>
            <a:endParaRPr lang="en-US" sz="2100" b="1" u="sng" dirty="0">
              <a:solidFill>
                <a:srgbClr val="00279F"/>
              </a:solidFill>
              <a:cs typeface="Arial" pitchFamily="34" charset="0"/>
            </a:endParaRPr>
          </a:p>
        </p:txBody>
      </p:sp>
      <p:sp>
        <p:nvSpPr>
          <p:cNvPr id="4" name="Title 3"/>
          <p:cNvSpPr>
            <a:spLocks noGrp="1"/>
          </p:cNvSpPr>
          <p:nvPr>
            <p:ph type="title" idx="4294967295"/>
          </p:nvPr>
        </p:nvSpPr>
        <p:spPr>
          <a:xfrm>
            <a:off x="1143000" y="-1526381"/>
            <a:ext cx="6172200" cy="857250"/>
          </a:xfrm>
        </p:spPr>
        <p:txBody>
          <a:bodyPr/>
          <a:lstStyle/>
          <a:p>
            <a:r>
              <a:rPr lang="en-US" sz="3300" dirty="0">
                <a:solidFill>
                  <a:srgbClr val="000000"/>
                </a:solidFill>
                <a:latin typeface="Franklin Gothic Medium" panose="020B0603020102020204" pitchFamily="34" charset="0"/>
              </a:rPr>
              <a:t>Minimum Set-Aside</a:t>
            </a:r>
            <a:endParaRPr lang="en-US" dirty="0"/>
          </a:p>
        </p:txBody>
      </p:sp>
      <p:grpSp>
        <p:nvGrpSpPr>
          <p:cNvPr id="2" name="SOAPBOX">
            <a:extLst>
              <a:ext uri="{FF2B5EF4-FFF2-40B4-BE49-F238E27FC236}">
                <a16:creationId xmlns:a16="http://schemas.microsoft.com/office/drawing/2014/main" id="{CA3FBA93-D308-A96D-6D8B-6E7E974004A7}"/>
              </a:ext>
            </a:extLst>
          </p:cNvPr>
          <p:cNvGrpSpPr/>
          <p:nvPr/>
        </p:nvGrpSpPr>
        <p:grpSpPr>
          <a:xfrm>
            <a:off x="9247236" y="4263387"/>
            <a:ext cx="1161423" cy="675115"/>
            <a:chOff x="6502762" y="4927695"/>
            <a:chExt cx="3167079" cy="1840966"/>
          </a:xfrm>
        </p:grpSpPr>
        <p:pic>
          <p:nvPicPr>
            <p:cNvPr id="3" name="Picture 2">
              <a:extLst>
                <a:ext uri="{FF2B5EF4-FFF2-40B4-BE49-F238E27FC236}">
                  <a16:creationId xmlns:a16="http://schemas.microsoft.com/office/drawing/2014/main" id="{B3571014-B3FB-CEB5-35BB-A95810CB5C07}"/>
                </a:ext>
              </a:extLst>
            </p:cNvPr>
            <p:cNvPicPr>
              <a:picLocks noChangeAspect="1"/>
            </p:cNvPicPr>
            <p:nvPr/>
          </p:nvPicPr>
          <p:blipFill>
            <a:blip r:embed="rId3"/>
            <a:stretch>
              <a:fillRect/>
            </a:stretch>
          </p:blipFill>
          <p:spPr>
            <a:xfrm>
              <a:off x="6598894" y="5020368"/>
              <a:ext cx="2395936" cy="1670449"/>
            </a:xfrm>
            <a:prstGeom prst="rect">
              <a:avLst/>
            </a:prstGeom>
          </p:spPr>
        </p:pic>
        <p:sp>
          <p:nvSpPr>
            <p:cNvPr id="6" name="Rectangle 5">
              <a:extLst>
                <a:ext uri="{FF2B5EF4-FFF2-40B4-BE49-F238E27FC236}">
                  <a16:creationId xmlns:a16="http://schemas.microsoft.com/office/drawing/2014/main" id="{1E386405-0531-ED84-09D6-3CD68E486E0B}"/>
                </a:ext>
              </a:extLst>
            </p:cNvPr>
            <p:cNvSpPr/>
            <p:nvPr/>
          </p:nvSpPr>
          <p:spPr bwMode="auto">
            <a:xfrm>
              <a:off x="6502762" y="4927695"/>
              <a:ext cx="3167079" cy="1840966"/>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grpSp>
        <p:nvGrpSpPr>
          <p:cNvPr id="7" name="WAYNE">
            <a:extLst>
              <a:ext uri="{FF2B5EF4-FFF2-40B4-BE49-F238E27FC236}">
                <a16:creationId xmlns:a16="http://schemas.microsoft.com/office/drawing/2014/main" id="{968DDB88-C479-2510-22B0-F30D7CA6106C}"/>
              </a:ext>
            </a:extLst>
          </p:cNvPr>
          <p:cNvGrpSpPr/>
          <p:nvPr/>
        </p:nvGrpSpPr>
        <p:grpSpPr>
          <a:xfrm>
            <a:off x="9247235" y="2571751"/>
            <a:ext cx="1161386" cy="1988594"/>
            <a:chOff x="6502760" y="314783"/>
            <a:chExt cx="3166978" cy="5422686"/>
          </a:xfrm>
        </p:grpSpPr>
        <p:grpSp>
          <p:nvGrpSpPr>
            <p:cNvPr id="8" name="Group 7">
              <a:extLst>
                <a:ext uri="{FF2B5EF4-FFF2-40B4-BE49-F238E27FC236}">
                  <a16:creationId xmlns:a16="http://schemas.microsoft.com/office/drawing/2014/main" id="{4FB3A15E-CF83-F8E0-0FDF-133BC5E5CD29}"/>
                </a:ext>
              </a:extLst>
            </p:cNvPr>
            <p:cNvGrpSpPr/>
            <p:nvPr/>
          </p:nvGrpSpPr>
          <p:grpSpPr>
            <a:xfrm>
              <a:off x="6892424" y="314783"/>
              <a:ext cx="1705247" cy="5422686"/>
              <a:chOff x="1530796" y="178419"/>
              <a:chExt cx="1669176" cy="5307980"/>
            </a:xfrm>
          </p:grpSpPr>
          <p:grpSp>
            <p:nvGrpSpPr>
              <p:cNvPr id="10" name="Group 9">
                <a:extLst>
                  <a:ext uri="{FF2B5EF4-FFF2-40B4-BE49-F238E27FC236}">
                    <a16:creationId xmlns:a16="http://schemas.microsoft.com/office/drawing/2014/main" id="{0EEE0711-E254-627E-D76B-1A6C372A0B34}"/>
                  </a:ext>
                </a:extLst>
              </p:cNvPr>
              <p:cNvGrpSpPr/>
              <p:nvPr/>
            </p:nvGrpSpPr>
            <p:grpSpPr>
              <a:xfrm>
                <a:off x="1530796" y="178419"/>
                <a:ext cx="1669176" cy="5307980"/>
                <a:chOff x="3493698" y="0"/>
                <a:chExt cx="2156604" cy="6858000"/>
              </a:xfrm>
            </p:grpSpPr>
            <p:pic>
              <p:nvPicPr>
                <p:cNvPr id="12" name="Picture 11">
                  <a:extLst>
                    <a:ext uri="{FF2B5EF4-FFF2-40B4-BE49-F238E27FC236}">
                      <a16:creationId xmlns:a16="http://schemas.microsoft.com/office/drawing/2014/main" id="{8A8CCBB2-AC6E-AD61-54C1-68C1809931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698" y="0"/>
                  <a:ext cx="2156604" cy="6858000"/>
                </a:xfrm>
                <a:prstGeom prst="rect">
                  <a:avLst/>
                </a:prstGeom>
              </p:spPr>
            </p:pic>
            <p:pic>
              <p:nvPicPr>
                <p:cNvPr id="13" name="Picture 12">
                  <a:extLst>
                    <a:ext uri="{FF2B5EF4-FFF2-40B4-BE49-F238E27FC236}">
                      <a16:creationId xmlns:a16="http://schemas.microsoft.com/office/drawing/2014/main" id="{F3F393E4-DE39-0A1A-A6C7-71A3345AE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698" y="0"/>
                  <a:ext cx="2156604" cy="6858000"/>
                </a:xfrm>
                <a:prstGeom prst="rect">
                  <a:avLst/>
                </a:prstGeom>
              </p:spPr>
            </p:pic>
          </p:grpSp>
          <p:pic>
            <p:nvPicPr>
              <p:cNvPr id="11" name="Picture 10">
                <a:extLst>
                  <a:ext uri="{FF2B5EF4-FFF2-40B4-BE49-F238E27FC236}">
                    <a16:creationId xmlns:a16="http://schemas.microsoft.com/office/drawing/2014/main" id="{DECA690E-3931-B496-9AFB-650724EA8BC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5932" b="95255" l="5411" r="94010">
                            <a14:foregroundMark x1="5411" y1="44243" x2="12850" y2="66992"/>
                            <a14:foregroundMark x1="12850" y1="66992" x2="12850" y2="66992"/>
                            <a14:foregroundMark x1="94106" y1="44033" x2="89758" y2="64550"/>
                            <a14:foregroundMark x1="28116" y1="9560" x2="42705" y2="5652"/>
                            <a14:foregroundMark x1="42705" y1="5652" x2="59614" y2="5932"/>
                            <a14:foregroundMark x1="59614" y1="5932" x2="74010" y2="11235"/>
                            <a14:foregroundMark x1="74010" y1="11235" x2="75169" y2="11235"/>
                            <a14:foregroundMark x1="30435" y1="90230" x2="44734" y2="95394"/>
                            <a14:foregroundMark x1="44734" y1="95394" x2="60870" y2="95255"/>
                            <a14:foregroundMark x1="60870" y1="95255" x2="73816" y2="87299"/>
                            <a14:foregroundMark x1="31787" y1="70691" x2="38937" y2="73133"/>
                            <a14:backgroundMark x1="18647" y1="83671" x2="27053" y2="92952"/>
                            <a14:backgroundMark x1="27053" y1="92952" x2="27053" y2="92952"/>
                            <a14:backgroundMark x1="70048" y1="93440" x2="77198" y2="88067"/>
                          </a14:backgroundRemoval>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a:off x="1876680" y="395091"/>
                <a:ext cx="937778" cy="1298392"/>
              </a:xfrm>
              <a:prstGeom prst="rect">
                <a:avLst/>
              </a:prstGeom>
            </p:spPr>
          </p:pic>
        </p:grpSp>
        <p:sp>
          <p:nvSpPr>
            <p:cNvPr id="9" name="Rectangle 8">
              <a:extLst>
                <a:ext uri="{FF2B5EF4-FFF2-40B4-BE49-F238E27FC236}">
                  <a16:creationId xmlns:a16="http://schemas.microsoft.com/office/drawing/2014/main" id="{F0D10493-3C49-60F9-BBFA-9CC2D747A1CD}"/>
                </a:ext>
              </a:extLst>
            </p:cNvPr>
            <p:cNvSpPr/>
            <p:nvPr/>
          </p:nvSpPr>
          <p:spPr bwMode="auto">
            <a:xfrm>
              <a:off x="6502760" y="443837"/>
              <a:ext cx="3166978" cy="506740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grpSp>
        <p:nvGrpSpPr>
          <p:cNvPr id="14" name="STEPHANIE">
            <a:extLst>
              <a:ext uri="{FF2B5EF4-FFF2-40B4-BE49-F238E27FC236}">
                <a16:creationId xmlns:a16="http://schemas.microsoft.com/office/drawing/2014/main" id="{B1A18C0A-C2B5-E5DA-3999-D6C06DAFAB6C}"/>
              </a:ext>
            </a:extLst>
          </p:cNvPr>
          <p:cNvGrpSpPr/>
          <p:nvPr/>
        </p:nvGrpSpPr>
        <p:grpSpPr>
          <a:xfrm>
            <a:off x="9247235" y="2734567"/>
            <a:ext cx="1161410" cy="1811881"/>
            <a:chOff x="6502760" y="758767"/>
            <a:chExt cx="3167044" cy="4940808"/>
          </a:xfrm>
        </p:grpSpPr>
        <p:grpSp>
          <p:nvGrpSpPr>
            <p:cNvPr id="15" name="Group 14">
              <a:extLst>
                <a:ext uri="{FF2B5EF4-FFF2-40B4-BE49-F238E27FC236}">
                  <a16:creationId xmlns:a16="http://schemas.microsoft.com/office/drawing/2014/main" id="{CE93A525-2758-90CD-2288-099AE3048B1E}"/>
                </a:ext>
              </a:extLst>
            </p:cNvPr>
            <p:cNvGrpSpPr/>
            <p:nvPr/>
          </p:nvGrpSpPr>
          <p:grpSpPr>
            <a:xfrm>
              <a:off x="6990824" y="758767"/>
              <a:ext cx="1591056" cy="4940808"/>
              <a:chOff x="3310743" y="905933"/>
              <a:chExt cx="1591056" cy="4940808"/>
            </a:xfrm>
          </p:grpSpPr>
          <p:sp>
            <p:nvSpPr>
              <p:cNvPr id="17" name="Rectangle 16">
                <a:extLst>
                  <a:ext uri="{FF2B5EF4-FFF2-40B4-BE49-F238E27FC236}">
                    <a16:creationId xmlns:a16="http://schemas.microsoft.com/office/drawing/2014/main" id="{0FC9336E-6ABF-C72B-8D03-ABC8DDF297D2}"/>
                  </a:ext>
                </a:extLst>
              </p:cNvPr>
              <p:cNvSpPr/>
              <p:nvPr/>
            </p:nvSpPr>
            <p:spPr>
              <a:xfrm>
                <a:off x="3899326" y="1845793"/>
                <a:ext cx="641144" cy="319338"/>
              </a:xfrm>
              <a:prstGeom prst="rect">
                <a:avLst/>
              </a:prstGeom>
              <a:solidFill>
                <a:srgbClr val="271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08816EB-3D45-7896-50A8-C3669D492B77}"/>
                  </a:ext>
                </a:extLst>
              </p:cNvPr>
              <p:cNvGrpSpPr/>
              <p:nvPr/>
            </p:nvGrpSpPr>
            <p:grpSpPr>
              <a:xfrm rot="21447625" flipH="1">
                <a:off x="3310743" y="905933"/>
                <a:ext cx="1591056" cy="4940808"/>
                <a:chOff x="1719493" y="905933"/>
                <a:chExt cx="1591252" cy="4940808"/>
              </a:xfrm>
            </p:grpSpPr>
            <p:pic>
              <p:nvPicPr>
                <p:cNvPr id="20" name="Picture 19">
                  <a:extLst>
                    <a:ext uri="{FF2B5EF4-FFF2-40B4-BE49-F238E27FC236}">
                      <a16:creationId xmlns:a16="http://schemas.microsoft.com/office/drawing/2014/main" id="{6C4E1A59-6CC8-7527-A326-F38394EEBBB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976" b="96755" l="13500" r="43667">
                              <a14:foregroundMark x1="18833" y1="90625" x2="24333" y2="90505"/>
                              <a14:foregroundMark x1="38000" y1="90264" x2="41000" y2="91106"/>
                              <a14:foregroundMark x1="22000" y1="95793" x2="23667" y2="9675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l="9830" t="48782" r="52439"/>
                <a:stretch/>
              </p:blipFill>
              <p:spPr>
                <a:xfrm>
                  <a:off x="1843036" y="3568995"/>
                  <a:ext cx="1359329" cy="2277746"/>
                </a:xfrm>
                <a:prstGeom prst="rect">
                  <a:avLst/>
                </a:prstGeom>
              </p:spPr>
            </p:pic>
            <p:pic>
              <p:nvPicPr>
                <p:cNvPr id="21" name="Picture 20">
                  <a:extLst>
                    <a:ext uri="{FF2B5EF4-FFF2-40B4-BE49-F238E27FC236}">
                      <a16:creationId xmlns:a16="http://schemas.microsoft.com/office/drawing/2014/main" id="{358510B0-A13F-9126-895B-E0A7A829B676}"/>
                    </a:ext>
                  </a:extLst>
                </p:cNvPr>
                <p:cNvPicPr>
                  <a:picLocks noChangeAspect="1"/>
                </p:cNvPicPr>
                <p:nvPr/>
              </p:nvPicPr>
              <p:blipFill rotWithShape="1">
                <a:blip r:embed="rId11" cstate="print">
                  <a:extLst>
                    <a:ext uri="{BEBA8EAE-BF5A-486C-A8C5-ECC9F3942E4B}">
                      <a14:imgProps xmlns:a14="http://schemas.microsoft.com/office/drawing/2010/main">
                        <a14:imgLayer r:embed="rId9">
                          <a14:imgEffect>
                            <a14:backgroundRemoval t="9976" b="96755" l="13500" r="43667">
                              <a14:foregroundMark x1="18833" y1="90625" x2="24333" y2="90505"/>
                              <a14:foregroundMark x1="38000" y1="90264" x2="41000" y2="91106"/>
                              <a14:foregroundMark x1="22000" y1="95793" x2="23667" y2="96755"/>
                              <a14:backgroundMark x1="15500" y1="47716" x2="23333" y2="48798"/>
                              <a14:backgroundMark x1="33000" y1="47957" x2="39667" y2="48077"/>
                              <a14:backgroundMark x1="32500" y1="47957" x2="31000" y2="48678"/>
                              <a14:backgroundMark x1="22500" y1="48197" x2="26333" y2="4891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l="9830" r="52439" b="51693"/>
                <a:stretch/>
              </p:blipFill>
              <p:spPr>
                <a:xfrm>
                  <a:off x="1719493" y="905933"/>
                  <a:ext cx="1591252" cy="2825032"/>
                </a:xfrm>
                <a:prstGeom prst="rect">
                  <a:avLst/>
                </a:prstGeom>
              </p:spPr>
            </p:pic>
          </p:grpSp>
          <p:pic>
            <p:nvPicPr>
              <p:cNvPr id="19" name="Picture 18">
                <a:extLst>
                  <a:ext uri="{FF2B5EF4-FFF2-40B4-BE49-F238E27FC236}">
                    <a16:creationId xmlns:a16="http://schemas.microsoft.com/office/drawing/2014/main" id="{68101C79-BE79-83E9-EA5C-D46BDC88E2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66583">
                <a:off x="3599894" y="937262"/>
                <a:ext cx="1270375" cy="1671385"/>
              </a:xfrm>
              <a:prstGeom prst="rect">
                <a:avLst/>
              </a:prstGeom>
            </p:spPr>
          </p:pic>
        </p:grpSp>
        <p:sp>
          <p:nvSpPr>
            <p:cNvPr id="16" name="Rectangle 15">
              <a:extLst>
                <a:ext uri="{FF2B5EF4-FFF2-40B4-BE49-F238E27FC236}">
                  <a16:creationId xmlns:a16="http://schemas.microsoft.com/office/drawing/2014/main" id="{7B5D8FC1-27B5-D589-BE4E-4FB6D390EF63}"/>
                </a:ext>
              </a:extLst>
            </p:cNvPr>
            <p:cNvSpPr/>
            <p:nvPr/>
          </p:nvSpPr>
          <p:spPr bwMode="auto">
            <a:xfrm>
              <a:off x="6502760" y="857114"/>
              <a:ext cx="3167044" cy="4831706"/>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sp>
        <p:nvSpPr>
          <p:cNvPr id="22" name="soap and mic trigger">
            <a:extLst>
              <a:ext uri="{FF2B5EF4-FFF2-40B4-BE49-F238E27FC236}">
                <a16:creationId xmlns:a16="http://schemas.microsoft.com/office/drawing/2014/main" id="{F7DC4B76-0E47-B3F2-9B0B-214236DDD8C4}"/>
              </a:ext>
            </a:extLst>
          </p:cNvPr>
          <p:cNvSpPr/>
          <p:nvPr/>
        </p:nvSpPr>
        <p:spPr bwMode="auto">
          <a:xfrm>
            <a:off x="7066493" y="4849978"/>
            <a:ext cx="913885" cy="293522"/>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nvGrpSpPr>
          <p:cNvPr id="23" name="HELEN">
            <a:extLst>
              <a:ext uri="{FF2B5EF4-FFF2-40B4-BE49-F238E27FC236}">
                <a16:creationId xmlns:a16="http://schemas.microsoft.com/office/drawing/2014/main" id="{490A8C63-74B9-8790-54E7-A35EC2DBD25C}"/>
              </a:ext>
            </a:extLst>
          </p:cNvPr>
          <p:cNvGrpSpPr/>
          <p:nvPr/>
        </p:nvGrpSpPr>
        <p:grpSpPr>
          <a:xfrm>
            <a:off x="9332087" y="2664715"/>
            <a:ext cx="809126" cy="1809236"/>
            <a:chOff x="9393422" y="3576489"/>
            <a:chExt cx="1078835" cy="2412315"/>
          </a:xfrm>
        </p:grpSpPr>
        <p:pic>
          <p:nvPicPr>
            <p:cNvPr id="24" name="Picture 23">
              <a:extLst>
                <a:ext uri="{FF2B5EF4-FFF2-40B4-BE49-F238E27FC236}">
                  <a16:creationId xmlns:a16="http://schemas.microsoft.com/office/drawing/2014/main" id="{95847432-219E-7D0F-CC84-FF792385FF03}"/>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7439" b="98780" l="4762" r="91270">
                          <a14:foregroundMark x1="5026" y1="21585" x2="17725" y2="28049"/>
                          <a14:foregroundMark x1="30423" y1="22195" x2="43122" y2="19390"/>
                          <a14:foregroundMark x1="52910" y1="18537" x2="52910" y2="18537"/>
                          <a14:foregroundMark x1="42328" y1="50610" x2="44709" y2="95732"/>
                          <a14:foregroundMark x1="39418" y1="99268" x2="75926" y2="97317"/>
                          <a14:foregroundMark x1="47354" y1="98415" x2="41270" y2="97317"/>
                          <a14:foregroundMark x1="82011" y1="33902" x2="91534" y2="25854"/>
                          <a14:foregroundMark x1="41799" y1="18049" x2="41799" y2="17927"/>
                          <a14:foregroundMark x1="61111" y1="17683" x2="61111" y2="17683"/>
                          <a14:foregroundMark x1="41799" y1="17439" x2="41799" y2="17439"/>
                          <a14:foregroundMark x1="49206" y1="17927" x2="58201" y2="19024"/>
                          <a14:foregroundMark x1="30952" y1="19024" x2="30952" y2="19024"/>
                          <a14:foregroundMark x1="15608" y1="27195" x2="28571" y2="36098"/>
                          <a14:backgroundMark x1="32011" y1="18293" x2="32011" y2="18293"/>
                        </a14:backgroundRemoval>
                      </a14:imgEffect>
                    </a14:imgLayer>
                  </a14:imgProps>
                </a:ext>
              </a:extLst>
            </a:blip>
            <a:srcRect t="16687"/>
            <a:stretch/>
          </p:blipFill>
          <p:spPr>
            <a:xfrm>
              <a:off x="9393422" y="4105639"/>
              <a:ext cx="1041968" cy="1883165"/>
            </a:xfrm>
            <a:prstGeom prst="rect">
              <a:avLst/>
            </a:prstGeom>
          </p:spPr>
        </p:pic>
        <p:pic>
          <p:nvPicPr>
            <p:cNvPr id="25" name="Picture 24" descr="A picture containing person, glasses, smiling, dark&#10;&#10;Description automatically generated">
              <a:extLst>
                <a:ext uri="{FF2B5EF4-FFF2-40B4-BE49-F238E27FC236}">
                  <a16:creationId xmlns:a16="http://schemas.microsoft.com/office/drawing/2014/main" id="{59644BB5-4CE5-CF7D-2A76-A12F45D9E72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6634" y="3576489"/>
              <a:ext cx="745623" cy="870518"/>
            </a:xfrm>
            <a:prstGeom prst="rect">
              <a:avLst/>
            </a:prstGeom>
          </p:spPr>
        </p:pic>
        <p:pic>
          <p:nvPicPr>
            <p:cNvPr id="26" name="Picture 25">
              <a:extLst>
                <a:ext uri="{FF2B5EF4-FFF2-40B4-BE49-F238E27FC236}">
                  <a16:creationId xmlns:a16="http://schemas.microsoft.com/office/drawing/2014/main" id="{EFC91DF7-CCC3-9A36-38CE-61943E299F0E}"/>
                </a:ext>
              </a:extLst>
            </p:cNvPr>
            <p:cNvPicPr>
              <a:picLocks noChangeAspect="1"/>
            </p:cNvPicPr>
            <p:nvPr/>
          </p:nvPicPr>
          <p:blipFill rotWithShape="1">
            <a:blip r:embed="rId16">
              <a:extLst>
                <a:ext uri="{BEBA8EAE-BF5A-486C-A8C5-ECC9F3942E4B}">
                  <a14:imgProps xmlns:a14="http://schemas.microsoft.com/office/drawing/2010/main">
                    <a14:imgLayer r:embed="rId14">
                      <a14:imgEffect>
                        <a14:backgroundRemoval t="21585" b="91951" l="9788" r="94444">
                          <a14:foregroundMark x1="91005" y1="21585" x2="94444" y2="27805"/>
                          <a14:foregroundMark x1="75132" y1="33659" x2="84921" y2="35976"/>
                          <a14:backgroundMark x1="66138" y1="27805" x2="71429" y2="46463"/>
                          <a14:backgroundMark x1="76455" y1="26707" x2="76455" y2="26707"/>
                          <a14:backgroundMark x1="78307" y1="25244" x2="78307" y2="28415"/>
                        </a14:backgroundRemoval>
                      </a14:imgEffect>
                    </a14:imgLayer>
                  </a14:imgProps>
                </a:ext>
              </a:extLst>
            </a:blip>
            <a:srcRect t="20234"/>
            <a:stretch/>
          </p:blipFill>
          <p:spPr>
            <a:xfrm>
              <a:off x="9393422" y="4185809"/>
              <a:ext cx="1041968" cy="1802995"/>
            </a:xfrm>
            <a:prstGeom prst="rect">
              <a:avLst/>
            </a:prstGeom>
          </p:spPr>
        </p:pic>
      </p:grpSp>
      <p:sp>
        <p:nvSpPr>
          <p:cNvPr id="27" name="HBOX">
            <a:extLst>
              <a:ext uri="{FF2B5EF4-FFF2-40B4-BE49-F238E27FC236}">
                <a16:creationId xmlns:a16="http://schemas.microsoft.com/office/drawing/2014/main" id="{07C7E368-FEBA-A724-5425-17D8FF072618}"/>
              </a:ext>
            </a:extLst>
          </p:cNvPr>
          <p:cNvSpPr/>
          <p:nvPr/>
        </p:nvSpPr>
        <p:spPr>
          <a:xfrm>
            <a:off x="9946248" y="4418381"/>
            <a:ext cx="210908" cy="431598"/>
          </a:xfrm>
          <a:custGeom>
            <a:avLst/>
            <a:gdLst>
              <a:gd name="connsiteX0" fmla="*/ 0 w 265786"/>
              <a:gd name="connsiteY0" fmla="*/ 87783 h 553517"/>
              <a:gd name="connsiteX1" fmla="*/ 0 w 265786"/>
              <a:gd name="connsiteY1" fmla="*/ 553517 h 553517"/>
              <a:gd name="connsiteX2" fmla="*/ 265786 w 265786"/>
              <a:gd name="connsiteY2" fmla="*/ 431597 h 553517"/>
              <a:gd name="connsiteX3" fmla="*/ 260909 w 265786"/>
              <a:gd name="connsiteY3" fmla="*/ 0 h 553517"/>
              <a:gd name="connsiteX4" fmla="*/ 0 w 265786"/>
              <a:gd name="connsiteY4" fmla="*/ 87783 h 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86" h="553517">
                <a:moveTo>
                  <a:pt x="0" y="87783"/>
                </a:moveTo>
                <a:lnTo>
                  <a:pt x="0" y="553517"/>
                </a:lnTo>
                <a:lnTo>
                  <a:pt x="265786" y="431597"/>
                </a:lnTo>
                <a:cubicBezTo>
                  <a:pt x="264160" y="287731"/>
                  <a:pt x="262535" y="143866"/>
                  <a:pt x="260909" y="0"/>
                </a:cubicBezTo>
                <a:lnTo>
                  <a:pt x="0" y="87783"/>
                </a:lnTo>
                <a:close/>
              </a:path>
            </a:pathLst>
          </a:custGeom>
          <a:solidFill>
            <a:schemeClr val="accent1">
              <a:alpha val="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MIC2">
            <a:extLst>
              <a:ext uri="{FF2B5EF4-FFF2-40B4-BE49-F238E27FC236}">
                <a16:creationId xmlns:a16="http://schemas.microsoft.com/office/drawing/2014/main" id="{65E5DADB-A25C-805F-E3F0-7D8FD9707956}"/>
              </a:ext>
            </a:extLst>
          </p:cNvPr>
          <p:cNvGrpSpPr/>
          <p:nvPr/>
        </p:nvGrpSpPr>
        <p:grpSpPr>
          <a:xfrm>
            <a:off x="9247233" y="3208962"/>
            <a:ext cx="1159005" cy="2399506"/>
            <a:chOff x="5892998" y="4370171"/>
            <a:chExt cx="1545340" cy="3199341"/>
          </a:xfrm>
        </p:grpSpPr>
        <p:grpSp>
          <p:nvGrpSpPr>
            <p:cNvPr id="29" name="Group 28">
              <a:extLst>
                <a:ext uri="{FF2B5EF4-FFF2-40B4-BE49-F238E27FC236}">
                  <a16:creationId xmlns:a16="http://schemas.microsoft.com/office/drawing/2014/main" id="{5C59B473-7D74-F9F8-D2DF-6731D89C8D0E}"/>
                </a:ext>
              </a:extLst>
            </p:cNvPr>
            <p:cNvGrpSpPr/>
            <p:nvPr/>
          </p:nvGrpSpPr>
          <p:grpSpPr>
            <a:xfrm flipH="1">
              <a:off x="5892998" y="4375320"/>
              <a:ext cx="469459" cy="2248794"/>
              <a:chOff x="1345139" y="2086165"/>
              <a:chExt cx="906180" cy="4350557"/>
            </a:xfrm>
          </p:grpSpPr>
          <p:sp>
            <p:nvSpPr>
              <p:cNvPr id="31" name="Oval 30">
                <a:extLst>
                  <a:ext uri="{FF2B5EF4-FFF2-40B4-BE49-F238E27FC236}">
                    <a16:creationId xmlns:a16="http://schemas.microsoft.com/office/drawing/2014/main" id="{7EE8D36A-48BF-8CA4-C185-6ED8D0E91998}"/>
                  </a:ext>
                </a:extLst>
              </p:cNvPr>
              <p:cNvSpPr/>
              <p:nvPr/>
            </p:nvSpPr>
            <p:spPr>
              <a:xfrm>
                <a:off x="1381386" y="6226048"/>
                <a:ext cx="847311" cy="21067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grpSp>
            <p:nvGrpSpPr>
              <p:cNvPr id="211968" name="Group 211967">
                <a:extLst>
                  <a:ext uri="{FF2B5EF4-FFF2-40B4-BE49-F238E27FC236}">
                    <a16:creationId xmlns:a16="http://schemas.microsoft.com/office/drawing/2014/main" id="{A9653A93-BB64-BCF3-2728-57C17F1FD7B2}"/>
                  </a:ext>
                </a:extLst>
              </p:cNvPr>
              <p:cNvGrpSpPr/>
              <p:nvPr/>
            </p:nvGrpSpPr>
            <p:grpSpPr>
              <a:xfrm>
                <a:off x="1345139" y="2086165"/>
                <a:ext cx="906180" cy="4321932"/>
                <a:chOff x="5035722" y="-247984"/>
                <a:chExt cx="1431040" cy="6825199"/>
              </a:xfrm>
            </p:grpSpPr>
            <p:pic>
              <p:nvPicPr>
                <p:cNvPr id="211969" name="Picture 211968">
                  <a:extLst>
                    <a:ext uri="{FF2B5EF4-FFF2-40B4-BE49-F238E27FC236}">
                      <a16:creationId xmlns:a16="http://schemas.microsoft.com/office/drawing/2014/main" id="{09ECF002-C912-79C7-A05F-4055DD9F5DCB}"/>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37667" b="44083" l="40000" r="59625">
                              <a14:foregroundMark x1="50625" y1="38000" x2="49875" y2="44417"/>
                              <a14:foregroundMark x1="49875" y1="44417" x2="51625" y2="38250"/>
                              <a14:foregroundMark x1="51625" y1="38250" x2="50625" y2="37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47429" t="38006" r="37875" b="55169"/>
                <a:stretch/>
              </p:blipFill>
              <p:spPr>
                <a:xfrm>
                  <a:off x="5609558" y="1229981"/>
                  <a:ext cx="857204" cy="5022077"/>
                </a:xfrm>
                <a:prstGeom prst="rect">
                  <a:avLst/>
                </a:prstGeom>
              </p:spPr>
            </p:pic>
            <p:pic>
              <p:nvPicPr>
                <p:cNvPr id="211975" name="Picture 211974">
                  <a:extLst>
                    <a:ext uri="{FF2B5EF4-FFF2-40B4-BE49-F238E27FC236}">
                      <a16:creationId xmlns:a16="http://schemas.microsoft.com/office/drawing/2014/main" id="{2B85C2C7-891E-6229-2B92-3A1DE2886428}"/>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44667" b="54250" l="40000" r="60000">
                              <a14:foregroundMark x1="40500" y1="50000" x2="44250" y2="51750"/>
                              <a14:foregroundMark x1="59500" y1="50417" x2="59938" y2="48833"/>
                              <a14:foregroundMark x1="59125" y1="51333" x2="59125" y2="51333"/>
                              <a14:foregroundMark x1="47563" y1="45750" x2="54438" y2="46583"/>
                              <a14:foregroundMark x1="51500" y1="45750" x2="51500" y2="44667"/>
                              <a14:foregroundMark x1="59125" y1="50750" x2="59375" y2="50833"/>
                              <a14:foregroundMark x1="51500" y1="53583" x2="58438" y2="52000"/>
                              <a14:foregroundMark x1="59562" y1="52667" x2="59562" y2="52667"/>
                              <a14:foregroundMark x1="59875" y1="52167" x2="51625" y2="54250"/>
                              <a14:foregroundMark x1="51625" y1="54250" x2="43125" y2="53333"/>
                              <a14:foregroundMark x1="43125" y1="53333" x2="40313" y2="51500"/>
                              <a14:foregroundMark x1="41875" y1="53083" x2="40375" y2="51583"/>
                              <a14:foregroundMark x1="40500" y1="52083" x2="42000" y2="53167"/>
                              <a14:foregroundMark x1="60000" y1="49583" x2="59750" y2="49417"/>
                              <a14:foregroundMark x1="59750" y1="50500" x2="59688" y2="49167"/>
                              <a14:foregroundMark x1="59625" y1="52333" x2="58875" y2="53000"/>
                              <a14:foregroundMark x1="59125" y1="53417" x2="59875" y2="52333"/>
                              <a14:foregroundMark x1="40000" y1="51000" x2="40875" y2="52417"/>
                              <a14:foregroundMark x1="40063" y1="51833" x2="40875" y2="52750"/>
                              <a14:foregroundMark x1="40063" y1="52083" x2="41438" y2="53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37591" t="45091" r="37875" b="44833"/>
                <a:stretch/>
              </p:blipFill>
              <p:spPr>
                <a:xfrm>
                  <a:off x="5035722" y="6136404"/>
                  <a:ext cx="1431036" cy="440811"/>
                </a:xfrm>
                <a:prstGeom prst="rect">
                  <a:avLst/>
                </a:prstGeom>
              </p:spPr>
            </p:pic>
            <p:pic>
              <p:nvPicPr>
                <p:cNvPr id="64" name="Picture 63">
                  <a:extLst>
                    <a:ext uri="{FF2B5EF4-FFF2-40B4-BE49-F238E27FC236}">
                      <a16:creationId xmlns:a16="http://schemas.microsoft.com/office/drawing/2014/main" id="{7B54E47E-8C37-4CDD-4F1A-699BACEF3386}"/>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4500" b="42833" l="40000" r="59500">
                              <a14:foregroundMark x1="41875" y1="12750" x2="41875" y2="12750"/>
                              <a14:foregroundMark x1="43313" y1="6833" x2="43313" y2="6833"/>
                              <a14:foregroundMark x1="47250" y1="5750" x2="47250" y2="5750"/>
                              <a14:foregroundMark x1="50875" y1="4500" x2="50875" y2="4500"/>
                              <a14:foregroundMark x1="44602" y1="36047" x2="44813" y2="36917"/>
                              <a14:foregroundMark x1="44461" y1="35465" x2="44602" y2="36047"/>
                              <a14:foregroundMark x1="44250" y1="34593" x2="44461" y2="35465"/>
                              <a14:foregroundMark x1="43500" y1="31500" x2="44250" y2="34593"/>
                              <a14:foregroundMark x1="44285" y1="36047" x2="45000" y2="37000"/>
                              <a14:foregroundMark x1="43849" y1="35465" x2="44285" y2="36047"/>
                              <a14:foregroundMark x1="43313" y1="34750" x2="43849" y2="35465"/>
                              <a14:foregroundMark x1="44313" y1="36750" x2="44313" y2="36750"/>
                              <a14:foregroundMark x1="44688" y1="37167" x2="44688" y2="37167"/>
                              <a14:foregroundMark x1="50000" y1="38417" x2="50563" y2="42833"/>
                              <a14:foregroundMark x1="46900" y1="36732" x2="46900" y2="36732"/>
                              <a14:foregroundMark x1="46110" y1="36582" x2="46110" y2="36582"/>
                              <a14:foregroundMark x1="49380" y1="35232" x2="49380" y2="35232"/>
                              <a14:foregroundMark x1="48365" y1="35532" x2="48365" y2="35532"/>
                              <a14:foregroundMark x1="51184" y1="35082" x2="51184" y2="35082"/>
                              <a14:foregroundMark x1="52198" y1="35382" x2="52198" y2="35382"/>
                              <a14:backgroundMark x1="47438" y1="34167" x2="46313" y2="34167"/>
                              <a14:backgroundMark x1="57375" y1="32417" x2="57375" y2="32417"/>
                              <a14:backgroundMark x1="57750" y1="32083" x2="57750" y2="32083"/>
                              <a14:backgroundMark x1="53213" y1="35082" x2="53213" y2="35082"/>
                              <a14:backgroundMark x1="51184" y1="34483" x2="51184" y2="34483"/>
                              <a14:backgroundMark x1="48365" y1="34783" x2="48365" y2="34783"/>
                              <a14:backgroundMark x1="49042" y1="34633" x2="49042" y2="34633"/>
                              <a14:backgroundMark x1="49831" y1="34633" x2="49831" y2="34633"/>
                              <a14:backgroundMark x1="45652" y1="35465" x2="45652" y2="35465"/>
                              <a14:backgroundMark x1="44783" y1="34593" x2="44783" y2="34593"/>
                              <a14:backgroundMark x1="46087" y1="36047" x2="46087" y2="36047"/>
                              <a14:backgroundMark x1="54348" y1="34593" x2="54348" y2="34593"/>
                              <a14:backgroundMark x1="52174" y1="34884" x2="52174" y2="34884"/>
                              <a14:backgroundMark x1="44130" y1="37209" x2="44130" y2="37209"/>
                              <a14:backgroundMark x1="44783" y1="37791" x2="44783" y2="37791"/>
                              <a14:backgroundMark x1="44565" y1="37500" x2="44565" y2="37500"/>
                              <a14:backgroundMark x1="54783" y1="34012" x2="54783" y2="3401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37591" t="3275" r="37875" b="60238"/>
                <a:stretch/>
              </p:blipFill>
              <p:spPr>
                <a:xfrm>
                  <a:off x="5035722" y="-247984"/>
                  <a:ext cx="1431036" cy="1596189"/>
                </a:xfrm>
                <a:prstGeom prst="rect">
                  <a:avLst/>
                </a:prstGeom>
              </p:spPr>
            </p:pic>
          </p:grpSp>
        </p:grpSp>
        <p:sp>
          <p:nvSpPr>
            <p:cNvPr id="30" name="Freeform: Shape 29">
              <a:extLst>
                <a:ext uri="{FF2B5EF4-FFF2-40B4-BE49-F238E27FC236}">
                  <a16:creationId xmlns:a16="http://schemas.microsoft.com/office/drawing/2014/main" id="{CF57E1D2-C001-EA09-6C06-B769FD043AC9}"/>
                </a:ext>
              </a:extLst>
            </p:cNvPr>
            <p:cNvSpPr/>
            <p:nvPr/>
          </p:nvSpPr>
          <p:spPr bwMode="auto">
            <a:xfrm>
              <a:off x="5893002" y="4370171"/>
              <a:ext cx="1545336" cy="3199341"/>
            </a:xfrm>
            <a:custGeom>
              <a:avLst/>
              <a:gdLst>
                <a:gd name="connsiteX0" fmla="*/ 0 w 1545336"/>
                <a:gd name="connsiteY0" fmla="*/ 2487829 h 3199341"/>
                <a:gd name="connsiteX1" fmla="*/ 132737 w 1545336"/>
                <a:gd name="connsiteY1" fmla="*/ 2487829 h 3199341"/>
                <a:gd name="connsiteX2" fmla="*/ 132737 w 1545336"/>
                <a:gd name="connsiteY2" fmla="*/ 3092566 h 3199341"/>
                <a:gd name="connsiteX3" fmla="*/ 449739 w 1545336"/>
                <a:gd name="connsiteY3" fmla="*/ 3092566 h 3199341"/>
                <a:gd name="connsiteX4" fmla="*/ 449739 w 1545336"/>
                <a:gd name="connsiteY4" fmla="*/ 3101131 h 3199341"/>
                <a:gd name="connsiteX5" fmla="*/ 1545336 w 1545336"/>
                <a:gd name="connsiteY5" fmla="*/ 3101131 h 3199341"/>
                <a:gd name="connsiteX6" fmla="*/ 1545336 w 1545336"/>
                <a:gd name="connsiteY6" fmla="*/ 3199341 h 3199341"/>
                <a:gd name="connsiteX7" fmla="*/ 0 w 1545336"/>
                <a:gd name="connsiteY7" fmla="*/ 3199341 h 3199341"/>
                <a:gd name="connsiteX8" fmla="*/ 0 w 1545336"/>
                <a:gd name="connsiteY8" fmla="*/ 0 h 3199341"/>
                <a:gd name="connsiteX9" fmla="*/ 414102 w 1545336"/>
                <a:gd name="connsiteY9" fmla="*/ 0 h 3199341"/>
                <a:gd name="connsiteX10" fmla="*/ 414102 w 1545336"/>
                <a:gd name="connsiteY10" fmla="*/ 512612 h 3199341"/>
                <a:gd name="connsiteX11" fmla="*/ 295514 w 1545336"/>
                <a:gd name="connsiteY11" fmla="*/ 512612 h 3199341"/>
                <a:gd name="connsiteX12" fmla="*/ 295514 w 1545336"/>
                <a:gd name="connsiteY12" fmla="*/ 2047101 h 3199341"/>
                <a:gd name="connsiteX13" fmla="*/ 449739 w 1545336"/>
                <a:gd name="connsiteY13" fmla="*/ 2047101 h 3199341"/>
                <a:gd name="connsiteX14" fmla="*/ 449739 w 1545336"/>
                <a:gd name="connsiteY14" fmla="*/ 2182902 h 3199341"/>
                <a:gd name="connsiteX15" fmla="*/ 0 w 1545336"/>
                <a:gd name="connsiteY15" fmla="*/ 2182902 h 3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5336" h="3199341">
                  <a:moveTo>
                    <a:pt x="0" y="2487829"/>
                  </a:moveTo>
                  <a:lnTo>
                    <a:pt x="132737" y="2487829"/>
                  </a:lnTo>
                  <a:lnTo>
                    <a:pt x="132737" y="3092566"/>
                  </a:lnTo>
                  <a:lnTo>
                    <a:pt x="449739" y="3092566"/>
                  </a:lnTo>
                  <a:lnTo>
                    <a:pt x="449739" y="3101131"/>
                  </a:lnTo>
                  <a:lnTo>
                    <a:pt x="1545336" y="3101131"/>
                  </a:lnTo>
                  <a:lnTo>
                    <a:pt x="1545336" y="3199341"/>
                  </a:lnTo>
                  <a:lnTo>
                    <a:pt x="0" y="3199341"/>
                  </a:lnTo>
                  <a:close/>
                  <a:moveTo>
                    <a:pt x="0" y="0"/>
                  </a:moveTo>
                  <a:lnTo>
                    <a:pt x="414102" y="0"/>
                  </a:lnTo>
                  <a:lnTo>
                    <a:pt x="414102" y="512612"/>
                  </a:lnTo>
                  <a:lnTo>
                    <a:pt x="295514" y="512612"/>
                  </a:lnTo>
                  <a:lnTo>
                    <a:pt x="295514" y="2047101"/>
                  </a:lnTo>
                  <a:lnTo>
                    <a:pt x="449739" y="2047101"/>
                  </a:lnTo>
                  <a:lnTo>
                    <a:pt x="449739" y="2182902"/>
                  </a:lnTo>
                  <a:lnTo>
                    <a:pt x="0" y="2182902"/>
                  </a:lnTo>
                  <a:close/>
                </a:path>
              </a:pathLst>
            </a:cu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algn="ctr" defTabSz="685800"/>
              <a:endParaRPr lang="en-US" sz="1350" b="1">
                <a:latin typeface="Arial" charset="0"/>
              </a:endParaRPr>
            </a:p>
          </p:txBody>
        </p:sp>
      </p:grpSp>
      <p:grpSp>
        <p:nvGrpSpPr>
          <p:cNvPr id="65" name="Group 64">
            <a:extLst>
              <a:ext uri="{FF2B5EF4-FFF2-40B4-BE49-F238E27FC236}">
                <a16:creationId xmlns:a16="http://schemas.microsoft.com/office/drawing/2014/main" id="{B771329B-1423-D6F6-9E7C-51C6E4EC9118}"/>
              </a:ext>
            </a:extLst>
          </p:cNvPr>
          <p:cNvGrpSpPr>
            <a:grpSpLocks/>
          </p:cNvGrpSpPr>
          <p:nvPr/>
        </p:nvGrpSpPr>
        <p:grpSpPr bwMode="auto">
          <a:xfrm>
            <a:off x="1283775" y="3700169"/>
            <a:ext cx="320675" cy="685799"/>
            <a:chOff x="3696" y="2072"/>
            <a:chExt cx="569" cy="1223"/>
          </a:xfrm>
        </p:grpSpPr>
        <p:sp>
          <p:nvSpPr>
            <p:cNvPr id="87" name="Oval 86">
              <a:extLst>
                <a:ext uri="{FF2B5EF4-FFF2-40B4-BE49-F238E27FC236}">
                  <a16:creationId xmlns:a16="http://schemas.microsoft.com/office/drawing/2014/main" id="{F8C96F08-DC1B-5ED9-830D-9489A2B55FA5}"/>
                </a:ext>
              </a:extLst>
            </p:cNvPr>
            <p:cNvSpPr>
              <a:spLocks noChangeArrowheads="1"/>
            </p:cNvSpPr>
            <p:nvPr/>
          </p:nvSpPr>
          <p:spPr bwMode="auto">
            <a:xfrm>
              <a:off x="3780" y="2072"/>
              <a:ext cx="395" cy="282"/>
            </a:xfrm>
            <a:prstGeom prst="ellipse">
              <a:avLst/>
            </a:prstGeom>
            <a:noFill/>
            <a:ln w="2540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Line 39">
              <a:extLst>
                <a:ext uri="{FF2B5EF4-FFF2-40B4-BE49-F238E27FC236}">
                  <a16:creationId xmlns:a16="http://schemas.microsoft.com/office/drawing/2014/main" id="{8A00BDAB-8FC6-1919-8325-990D31AFB0C0}"/>
                </a:ext>
              </a:extLst>
            </p:cNvPr>
            <p:cNvSpPr>
              <a:spLocks noChangeShapeType="1"/>
            </p:cNvSpPr>
            <p:nvPr/>
          </p:nvSpPr>
          <p:spPr bwMode="auto">
            <a:xfrm>
              <a:off x="3975" y="2354"/>
              <a:ext cx="1" cy="502"/>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Line 40">
              <a:extLst>
                <a:ext uri="{FF2B5EF4-FFF2-40B4-BE49-F238E27FC236}">
                  <a16:creationId xmlns:a16="http://schemas.microsoft.com/office/drawing/2014/main" id="{9C00FE5D-5CD1-42DB-E6F4-A6B9B1367814}"/>
                </a:ext>
              </a:extLst>
            </p:cNvPr>
            <p:cNvSpPr>
              <a:spLocks noChangeShapeType="1"/>
            </p:cNvSpPr>
            <p:nvPr/>
          </p:nvSpPr>
          <p:spPr bwMode="auto">
            <a:xfrm flipH="1">
              <a:off x="3799" y="2856"/>
              <a:ext cx="176" cy="43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Line 41">
              <a:extLst>
                <a:ext uri="{FF2B5EF4-FFF2-40B4-BE49-F238E27FC236}">
                  <a16:creationId xmlns:a16="http://schemas.microsoft.com/office/drawing/2014/main" id="{F818B32F-70ED-DA1E-B391-5BDCB685233F}"/>
                </a:ext>
              </a:extLst>
            </p:cNvPr>
            <p:cNvSpPr>
              <a:spLocks noChangeShapeType="1"/>
            </p:cNvSpPr>
            <p:nvPr/>
          </p:nvSpPr>
          <p:spPr bwMode="auto">
            <a:xfrm>
              <a:off x="3975" y="2856"/>
              <a:ext cx="175" cy="43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Line 42">
              <a:extLst>
                <a:ext uri="{FF2B5EF4-FFF2-40B4-BE49-F238E27FC236}">
                  <a16:creationId xmlns:a16="http://schemas.microsoft.com/office/drawing/2014/main" id="{1A07B052-DAED-6589-7B41-0D0D62C8F4FA}"/>
                </a:ext>
              </a:extLst>
            </p:cNvPr>
            <p:cNvSpPr>
              <a:spLocks noChangeShapeType="1"/>
            </p:cNvSpPr>
            <p:nvPr/>
          </p:nvSpPr>
          <p:spPr bwMode="auto">
            <a:xfrm flipH="1">
              <a:off x="3696" y="2449"/>
              <a:ext cx="279" cy="97"/>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Line 43">
              <a:extLst>
                <a:ext uri="{FF2B5EF4-FFF2-40B4-BE49-F238E27FC236}">
                  <a16:creationId xmlns:a16="http://schemas.microsoft.com/office/drawing/2014/main" id="{258FCE5E-DD95-29E1-4E13-86622BBFD566}"/>
                </a:ext>
              </a:extLst>
            </p:cNvPr>
            <p:cNvSpPr>
              <a:spLocks noChangeShapeType="1"/>
            </p:cNvSpPr>
            <p:nvPr/>
          </p:nvSpPr>
          <p:spPr bwMode="auto">
            <a:xfrm>
              <a:off x="3975" y="2449"/>
              <a:ext cx="290" cy="97"/>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6" name="Group 65">
            <a:extLst>
              <a:ext uri="{FF2B5EF4-FFF2-40B4-BE49-F238E27FC236}">
                <a16:creationId xmlns:a16="http://schemas.microsoft.com/office/drawing/2014/main" id="{F176D70C-7A4E-16FD-6999-E2AA0760F6B6}"/>
              </a:ext>
            </a:extLst>
          </p:cNvPr>
          <p:cNvGrpSpPr>
            <a:grpSpLocks/>
          </p:cNvGrpSpPr>
          <p:nvPr/>
        </p:nvGrpSpPr>
        <p:grpSpPr bwMode="auto">
          <a:xfrm>
            <a:off x="1601274" y="3700172"/>
            <a:ext cx="314325" cy="685800"/>
            <a:chOff x="2592" y="1738"/>
            <a:chExt cx="876" cy="1910"/>
          </a:xfrm>
        </p:grpSpPr>
        <p:sp>
          <p:nvSpPr>
            <p:cNvPr id="74" name="Oval 73">
              <a:extLst>
                <a:ext uri="{FF2B5EF4-FFF2-40B4-BE49-F238E27FC236}">
                  <a16:creationId xmlns:a16="http://schemas.microsoft.com/office/drawing/2014/main" id="{184B60A6-F61B-07E7-6F26-5C1A91684649}"/>
                </a:ext>
              </a:extLst>
            </p:cNvPr>
            <p:cNvSpPr>
              <a:spLocks noChangeArrowheads="1"/>
            </p:cNvSpPr>
            <p:nvPr/>
          </p:nvSpPr>
          <p:spPr bwMode="auto">
            <a:xfrm>
              <a:off x="2723" y="1776"/>
              <a:ext cx="605" cy="432"/>
            </a:xfrm>
            <a:prstGeom prst="ellipse">
              <a:avLst/>
            </a:prstGeom>
            <a:noFill/>
            <a:ln w="2540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Line 46">
              <a:extLst>
                <a:ext uri="{FF2B5EF4-FFF2-40B4-BE49-F238E27FC236}">
                  <a16:creationId xmlns:a16="http://schemas.microsoft.com/office/drawing/2014/main" id="{DC379F86-D5E5-93E6-980B-456A75F516E7}"/>
                </a:ext>
              </a:extLst>
            </p:cNvPr>
            <p:cNvSpPr>
              <a:spLocks noChangeShapeType="1"/>
            </p:cNvSpPr>
            <p:nvPr/>
          </p:nvSpPr>
          <p:spPr bwMode="auto">
            <a:xfrm>
              <a:off x="3023" y="2208"/>
              <a:ext cx="1" cy="624"/>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Line 47">
              <a:extLst>
                <a:ext uri="{FF2B5EF4-FFF2-40B4-BE49-F238E27FC236}">
                  <a16:creationId xmlns:a16="http://schemas.microsoft.com/office/drawing/2014/main" id="{938349C8-DE0B-4BC8-D56F-1CB41525D2BC}"/>
                </a:ext>
              </a:extLst>
            </p:cNvPr>
            <p:cNvSpPr>
              <a:spLocks noChangeShapeType="1"/>
            </p:cNvSpPr>
            <p:nvPr/>
          </p:nvSpPr>
          <p:spPr bwMode="auto">
            <a:xfrm flipH="1">
              <a:off x="2742" y="2832"/>
              <a:ext cx="282" cy="816"/>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Line 48">
              <a:extLst>
                <a:ext uri="{FF2B5EF4-FFF2-40B4-BE49-F238E27FC236}">
                  <a16:creationId xmlns:a16="http://schemas.microsoft.com/office/drawing/2014/main" id="{E11AAE1A-99EA-2439-DB26-5767D5677CE2}"/>
                </a:ext>
              </a:extLst>
            </p:cNvPr>
            <p:cNvSpPr>
              <a:spLocks noChangeShapeType="1"/>
            </p:cNvSpPr>
            <p:nvPr/>
          </p:nvSpPr>
          <p:spPr bwMode="auto">
            <a:xfrm>
              <a:off x="3024" y="2832"/>
              <a:ext cx="256" cy="816"/>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Line 49">
              <a:extLst>
                <a:ext uri="{FF2B5EF4-FFF2-40B4-BE49-F238E27FC236}">
                  <a16:creationId xmlns:a16="http://schemas.microsoft.com/office/drawing/2014/main" id="{D58DCA50-3F9E-EFEA-343C-75E884601BA4}"/>
                </a:ext>
              </a:extLst>
            </p:cNvPr>
            <p:cNvSpPr>
              <a:spLocks noChangeShapeType="1"/>
            </p:cNvSpPr>
            <p:nvPr/>
          </p:nvSpPr>
          <p:spPr bwMode="auto">
            <a:xfrm flipH="1">
              <a:off x="2596" y="2353"/>
              <a:ext cx="428" cy="14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Line 50">
              <a:extLst>
                <a:ext uri="{FF2B5EF4-FFF2-40B4-BE49-F238E27FC236}">
                  <a16:creationId xmlns:a16="http://schemas.microsoft.com/office/drawing/2014/main" id="{2E70CBDB-621B-E9F5-4663-E2F66969B60C}"/>
                </a:ext>
              </a:extLst>
            </p:cNvPr>
            <p:cNvSpPr>
              <a:spLocks noChangeShapeType="1"/>
            </p:cNvSpPr>
            <p:nvPr/>
          </p:nvSpPr>
          <p:spPr bwMode="auto">
            <a:xfrm>
              <a:off x="3024" y="2353"/>
              <a:ext cx="444" cy="14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Line 51">
              <a:extLst>
                <a:ext uri="{FF2B5EF4-FFF2-40B4-BE49-F238E27FC236}">
                  <a16:creationId xmlns:a16="http://schemas.microsoft.com/office/drawing/2014/main" id="{AB521F26-30F3-0DC4-643F-585DB82E2975}"/>
                </a:ext>
              </a:extLst>
            </p:cNvPr>
            <p:cNvSpPr>
              <a:spLocks noChangeShapeType="1"/>
            </p:cNvSpPr>
            <p:nvPr/>
          </p:nvSpPr>
          <p:spPr bwMode="auto">
            <a:xfrm>
              <a:off x="2798" y="3456"/>
              <a:ext cx="415" cy="0"/>
            </a:xfrm>
            <a:prstGeom prst="line">
              <a:avLst/>
            </a:prstGeom>
            <a:noFill/>
            <a:ln w="25400">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52">
              <a:extLst>
                <a:ext uri="{FF2B5EF4-FFF2-40B4-BE49-F238E27FC236}">
                  <a16:creationId xmlns:a16="http://schemas.microsoft.com/office/drawing/2014/main" id="{C3CFE4DF-E8ED-1481-979A-8BC5D4E33A0A}"/>
                </a:ext>
              </a:extLst>
            </p:cNvPr>
            <p:cNvSpPr>
              <a:spLocks/>
            </p:cNvSpPr>
            <p:nvPr/>
          </p:nvSpPr>
          <p:spPr bwMode="auto">
            <a:xfrm>
              <a:off x="2592" y="1738"/>
              <a:ext cx="864" cy="422"/>
            </a:xfrm>
            <a:custGeom>
              <a:avLst/>
              <a:gdLst/>
              <a:ahLst/>
              <a:cxnLst>
                <a:cxn ang="0">
                  <a:pos x="0" y="2644"/>
                </a:cxn>
                <a:cxn ang="0">
                  <a:pos x="56" y="2916"/>
                </a:cxn>
                <a:cxn ang="0">
                  <a:pos x="72" y="2948"/>
                </a:cxn>
                <a:cxn ang="0">
                  <a:pos x="144" y="3004"/>
                </a:cxn>
                <a:cxn ang="0">
                  <a:pos x="320" y="2996"/>
                </a:cxn>
                <a:cxn ang="0">
                  <a:pos x="480" y="2852"/>
                </a:cxn>
                <a:cxn ang="0">
                  <a:pos x="544" y="2508"/>
                </a:cxn>
                <a:cxn ang="0">
                  <a:pos x="552" y="1452"/>
                </a:cxn>
                <a:cxn ang="0">
                  <a:pos x="568" y="1428"/>
                </a:cxn>
                <a:cxn ang="0">
                  <a:pos x="752" y="1028"/>
                </a:cxn>
                <a:cxn ang="0">
                  <a:pos x="736" y="1004"/>
                </a:cxn>
                <a:cxn ang="0">
                  <a:pos x="712" y="988"/>
                </a:cxn>
                <a:cxn ang="0">
                  <a:pos x="768" y="884"/>
                </a:cxn>
                <a:cxn ang="0">
                  <a:pos x="832" y="764"/>
                </a:cxn>
                <a:cxn ang="0">
                  <a:pos x="912" y="668"/>
                </a:cxn>
                <a:cxn ang="0">
                  <a:pos x="1032" y="556"/>
                </a:cxn>
                <a:cxn ang="0">
                  <a:pos x="1072" y="524"/>
                </a:cxn>
                <a:cxn ang="0">
                  <a:pos x="1088" y="500"/>
                </a:cxn>
                <a:cxn ang="0">
                  <a:pos x="1120" y="484"/>
                </a:cxn>
                <a:cxn ang="0">
                  <a:pos x="1200" y="404"/>
                </a:cxn>
                <a:cxn ang="0">
                  <a:pos x="1544" y="244"/>
                </a:cxn>
                <a:cxn ang="0">
                  <a:pos x="1840" y="124"/>
                </a:cxn>
                <a:cxn ang="0">
                  <a:pos x="2080" y="60"/>
                </a:cxn>
                <a:cxn ang="0">
                  <a:pos x="2192" y="36"/>
                </a:cxn>
                <a:cxn ang="0">
                  <a:pos x="2616" y="28"/>
                </a:cxn>
                <a:cxn ang="0">
                  <a:pos x="2768" y="4"/>
                </a:cxn>
                <a:cxn ang="0">
                  <a:pos x="3584" y="76"/>
                </a:cxn>
                <a:cxn ang="0">
                  <a:pos x="3632" y="116"/>
                </a:cxn>
                <a:cxn ang="0">
                  <a:pos x="3672" y="132"/>
                </a:cxn>
                <a:cxn ang="0">
                  <a:pos x="3728" y="172"/>
                </a:cxn>
                <a:cxn ang="0">
                  <a:pos x="3864" y="220"/>
                </a:cxn>
                <a:cxn ang="0">
                  <a:pos x="4024" y="260"/>
                </a:cxn>
                <a:cxn ang="0">
                  <a:pos x="4128" y="316"/>
                </a:cxn>
                <a:cxn ang="0">
                  <a:pos x="4304" y="436"/>
                </a:cxn>
                <a:cxn ang="0">
                  <a:pos x="4360" y="484"/>
                </a:cxn>
                <a:cxn ang="0">
                  <a:pos x="4376" y="516"/>
                </a:cxn>
                <a:cxn ang="0">
                  <a:pos x="4496" y="644"/>
                </a:cxn>
                <a:cxn ang="0">
                  <a:pos x="4584" y="732"/>
                </a:cxn>
                <a:cxn ang="0">
                  <a:pos x="4608" y="756"/>
                </a:cxn>
                <a:cxn ang="0">
                  <a:pos x="4632" y="780"/>
                </a:cxn>
                <a:cxn ang="0">
                  <a:pos x="4696" y="900"/>
                </a:cxn>
                <a:cxn ang="0">
                  <a:pos x="4744" y="964"/>
                </a:cxn>
                <a:cxn ang="0">
                  <a:pos x="4768" y="996"/>
                </a:cxn>
                <a:cxn ang="0">
                  <a:pos x="4816" y="1468"/>
                </a:cxn>
                <a:cxn ang="0">
                  <a:pos x="4824" y="1564"/>
                </a:cxn>
                <a:cxn ang="0">
                  <a:pos x="4832" y="1596"/>
                </a:cxn>
                <a:cxn ang="0">
                  <a:pos x="4880" y="1892"/>
                </a:cxn>
                <a:cxn ang="0">
                  <a:pos x="4896" y="2884"/>
                </a:cxn>
                <a:cxn ang="0">
                  <a:pos x="5056" y="2996"/>
                </a:cxn>
                <a:cxn ang="0">
                  <a:pos x="5264" y="2964"/>
                </a:cxn>
                <a:cxn ang="0">
                  <a:pos x="5344" y="2900"/>
                </a:cxn>
                <a:cxn ang="0">
                  <a:pos x="5384" y="2828"/>
                </a:cxn>
                <a:cxn ang="0">
                  <a:pos x="5424" y="2692"/>
                </a:cxn>
                <a:cxn ang="0">
                  <a:pos x="5424" y="2492"/>
                </a:cxn>
              </a:cxnLst>
              <a:rect l="0" t="0" r="r" b="b"/>
              <a:pathLst>
                <a:path w="5445" h="3004">
                  <a:moveTo>
                    <a:pt x="0" y="2644"/>
                  </a:moveTo>
                  <a:cubicBezTo>
                    <a:pt x="6" y="2760"/>
                    <a:pt x="3" y="2823"/>
                    <a:pt x="56" y="2916"/>
                  </a:cubicBezTo>
                  <a:cubicBezTo>
                    <a:pt x="62" y="2926"/>
                    <a:pt x="64" y="2940"/>
                    <a:pt x="72" y="2948"/>
                  </a:cubicBezTo>
                  <a:cubicBezTo>
                    <a:pt x="93" y="2969"/>
                    <a:pt x="123" y="2983"/>
                    <a:pt x="144" y="3004"/>
                  </a:cubicBezTo>
                  <a:cubicBezTo>
                    <a:pt x="203" y="3001"/>
                    <a:pt x="261" y="3001"/>
                    <a:pt x="320" y="2996"/>
                  </a:cubicBezTo>
                  <a:cubicBezTo>
                    <a:pt x="372" y="2992"/>
                    <a:pt x="445" y="2887"/>
                    <a:pt x="480" y="2852"/>
                  </a:cubicBezTo>
                  <a:cubicBezTo>
                    <a:pt x="517" y="2740"/>
                    <a:pt x="534" y="2625"/>
                    <a:pt x="544" y="2508"/>
                  </a:cubicBezTo>
                  <a:cubicBezTo>
                    <a:pt x="547" y="2156"/>
                    <a:pt x="544" y="1804"/>
                    <a:pt x="552" y="1452"/>
                  </a:cubicBezTo>
                  <a:cubicBezTo>
                    <a:pt x="552" y="1442"/>
                    <a:pt x="567" y="1438"/>
                    <a:pt x="568" y="1428"/>
                  </a:cubicBezTo>
                  <a:cubicBezTo>
                    <a:pt x="588" y="1166"/>
                    <a:pt x="497" y="1048"/>
                    <a:pt x="752" y="1028"/>
                  </a:cubicBezTo>
                  <a:cubicBezTo>
                    <a:pt x="747" y="1020"/>
                    <a:pt x="743" y="1011"/>
                    <a:pt x="736" y="1004"/>
                  </a:cubicBezTo>
                  <a:cubicBezTo>
                    <a:pt x="729" y="997"/>
                    <a:pt x="715" y="997"/>
                    <a:pt x="712" y="988"/>
                  </a:cubicBezTo>
                  <a:cubicBezTo>
                    <a:pt x="702" y="952"/>
                    <a:pt x="758" y="899"/>
                    <a:pt x="768" y="884"/>
                  </a:cubicBezTo>
                  <a:cubicBezTo>
                    <a:pt x="799" y="837"/>
                    <a:pt x="815" y="816"/>
                    <a:pt x="832" y="764"/>
                  </a:cubicBezTo>
                  <a:cubicBezTo>
                    <a:pt x="844" y="727"/>
                    <a:pt x="886" y="694"/>
                    <a:pt x="912" y="668"/>
                  </a:cubicBezTo>
                  <a:cubicBezTo>
                    <a:pt x="951" y="629"/>
                    <a:pt x="985" y="587"/>
                    <a:pt x="1032" y="556"/>
                  </a:cubicBezTo>
                  <a:cubicBezTo>
                    <a:pt x="1078" y="487"/>
                    <a:pt x="1017" y="568"/>
                    <a:pt x="1072" y="524"/>
                  </a:cubicBezTo>
                  <a:cubicBezTo>
                    <a:pt x="1080" y="518"/>
                    <a:pt x="1081" y="506"/>
                    <a:pt x="1088" y="500"/>
                  </a:cubicBezTo>
                  <a:cubicBezTo>
                    <a:pt x="1097" y="492"/>
                    <a:pt x="1109" y="489"/>
                    <a:pt x="1120" y="484"/>
                  </a:cubicBezTo>
                  <a:cubicBezTo>
                    <a:pt x="1136" y="436"/>
                    <a:pt x="1165" y="439"/>
                    <a:pt x="1200" y="404"/>
                  </a:cubicBezTo>
                  <a:cubicBezTo>
                    <a:pt x="1306" y="298"/>
                    <a:pt x="1405" y="282"/>
                    <a:pt x="1544" y="244"/>
                  </a:cubicBezTo>
                  <a:cubicBezTo>
                    <a:pt x="1649" y="215"/>
                    <a:pt x="1741" y="164"/>
                    <a:pt x="1840" y="124"/>
                  </a:cubicBezTo>
                  <a:cubicBezTo>
                    <a:pt x="1918" y="93"/>
                    <a:pt x="1999" y="80"/>
                    <a:pt x="2080" y="60"/>
                  </a:cubicBezTo>
                  <a:cubicBezTo>
                    <a:pt x="2115" y="51"/>
                    <a:pt x="2156" y="37"/>
                    <a:pt x="2192" y="36"/>
                  </a:cubicBezTo>
                  <a:cubicBezTo>
                    <a:pt x="2333" y="31"/>
                    <a:pt x="2475" y="31"/>
                    <a:pt x="2616" y="28"/>
                  </a:cubicBezTo>
                  <a:cubicBezTo>
                    <a:pt x="2666" y="18"/>
                    <a:pt x="2768" y="4"/>
                    <a:pt x="2768" y="4"/>
                  </a:cubicBezTo>
                  <a:cubicBezTo>
                    <a:pt x="3131" y="10"/>
                    <a:pt x="3279" y="0"/>
                    <a:pt x="3584" y="76"/>
                  </a:cubicBezTo>
                  <a:cubicBezTo>
                    <a:pt x="3601" y="88"/>
                    <a:pt x="3614" y="105"/>
                    <a:pt x="3632" y="116"/>
                  </a:cubicBezTo>
                  <a:cubicBezTo>
                    <a:pt x="3644" y="124"/>
                    <a:pt x="3659" y="125"/>
                    <a:pt x="3672" y="132"/>
                  </a:cubicBezTo>
                  <a:cubicBezTo>
                    <a:pt x="3680" y="136"/>
                    <a:pt x="3716" y="167"/>
                    <a:pt x="3728" y="172"/>
                  </a:cubicBezTo>
                  <a:cubicBezTo>
                    <a:pt x="3774" y="191"/>
                    <a:pt x="3819" y="201"/>
                    <a:pt x="3864" y="220"/>
                  </a:cubicBezTo>
                  <a:cubicBezTo>
                    <a:pt x="3915" y="242"/>
                    <a:pt x="3973" y="234"/>
                    <a:pt x="4024" y="260"/>
                  </a:cubicBezTo>
                  <a:cubicBezTo>
                    <a:pt x="4057" y="277"/>
                    <a:pt x="4098" y="294"/>
                    <a:pt x="4128" y="316"/>
                  </a:cubicBezTo>
                  <a:cubicBezTo>
                    <a:pt x="4183" y="358"/>
                    <a:pt x="4236" y="413"/>
                    <a:pt x="4304" y="436"/>
                  </a:cubicBezTo>
                  <a:cubicBezTo>
                    <a:pt x="4321" y="453"/>
                    <a:pt x="4344" y="465"/>
                    <a:pt x="4360" y="484"/>
                  </a:cubicBezTo>
                  <a:cubicBezTo>
                    <a:pt x="4368" y="493"/>
                    <a:pt x="4369" y="506"/>
                    <a:pt x="4376" y="516"/>
                  </a:cubicBezTo>
                  <a:cubicBezTo>
                    <a:pt x="4409" y="566"/>
                    <a:pt x="4453" y="605"/>
                    <a:pt x="4496" y="644"/>
                  </a:cubicBezTo>
                  <a:cubicBezTo>
                    <a:pt x="4527" y="672"/>
                    <a:pt x="4555" y="703"/>
                    <a:pt x="4584" y="732"/>
                  </a:cubicBezTo>
                  <a:cubicBezTo>
                    <a:pt x="4592" y="740"/>
                    <a:pt x="4600" y="748"/>
                    <a:pt x="4608" y="756"/>
                  </a:cubicBezTo>
                  <a:cubicBezTo>
                    <a:pt x="4616" y="764"/>
                    <a:pt x="4632" y="780"/>
                    <a:pt x="4632" y="780"/>
                  </a:cubicBezTo>
                  <a:cubicBezTo>
                    <a:pt x="4643" y="823"/>
                    <a:pt x="4671" y="863"/>
                    <a:pt x="4696" y="900"/>
                  </a:cubicBezTo>
                  <a:cubicBezTo>
                    <a:pt x="4711" y="922"/>
                    <a:pt x="4728" y="943"/>
                    <a:pt x="4744" y="964"/>
                  </a:cubicBezTo>
                  <a:cubicBezTo>
                    <a:pt x="4752" y="975"/>
                    <a:pt x="4768" y="996"/>
                    <a:pt x="4768" y="996"/>
                  </a:cubicBezTo>
                  <a:cubicBezTo>
                    <a:pt x="4806" y="1149"/>
                    <a:pt x="4767" y="1320"/>
                    <a:pt x="4816" y="1468"/>
                  </a:cubicBezTo>
                  <a:cubicBezTo>
                    <a:pt x="4819" y="1500"/>
                    <a:pt x="4820" y="1532"/>
                    <a:pt x="4824" y="1564"/>
                  </a:cubicBezTo>
                  <a:cubicBezTo>
                    <a:pt x="4825" y="1575"/>
                    <a:pt x="4831" y="1585"/>
                    <a:pt x="4832" y="1596"/>
                  </a:cubicBezTo>
                  <a:cubicBezTo>
                    <a:pt x="4841" y="1703"/>
                    <a:pt x="4832" y="1796"/>
                    <a:pt x="4880" y="1892"/>
                  </a:cubicBezTo>
                  <a:cubicBezTo>
                    <a:pt x="4933" y="2260"/>
                    <a:pt x="4879" y="1870"/>
                    <a:pt x="4896" y="2884"/>
                  </a:cubicBezTo>
                  <a:cubicBezTo>
                    <a:pt x="4897" y="2956"/>
                    <a:pt x="4998" y="2986"/>
                    <a:pt x="5056" y="2996"/>
                  </a:cubicBezTo>
                  <a:cubicBezTo>
                    <a:pt x="5173" y="2989"/>
                    <a:pt x="5181" y="2997"/>
                    <a:pt x="5264" y="2964"/>
                  </a:cubicBezTo>
                  <a:cubicBezTo>
                    <a:pt x="5289" y="2939"/>
                    <a:pt x="5315" y="2919"/>
                    <a:pt x="5344" y="2900"/>
                  </a:cubicBezTo>
                  <a:cubicBezTo>
                    <a:pt x="5353" y="2874"/>
                    <a:pt x="5375" y="2854"/>
                    <a:pt x="5384" y="2828"/>
                  </a:cubicBezTo>
                  <a:cubicBezTo>
                    <a:pt x="5399" y="2783"/>
                    <a:pt x="5409" y="2737"/>
                    <a:pt x="5424" y="2692"/>
                  </a:cubicBezTo>
                  <a:cubicBezTo>
                    <a:pt x="5445" y="2629"/>
                    <a:pt x="5424" y="2559"/>
                    <a:pt x="5424" y="2492"/>
                  </a:cubicBezTo>
                </a:path>
              </a:pathLst>
            </a:cu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7" name="Group 66">
            <a:extLst>
              <a:ext uri="{FF2B5EF4-FFF2-40B4-BE49-F238E27FC236}">
                <a16:creationId xmlns:a16="http://schemas.microsoft.com/office/drawing/2014/main" id="{730B3EF2-C778-66ED-048D-50613F15F0B3}"/>
              </a:ext>
            </a:extLst>
          </p:cNvPr>
          <p:cNvGrpSpPr>
            <a:grpSpLocks/>
          </p:cNvGrpSpPr>
          <p:nvPr/>
        </p:nvGrpSpPr>
        <p:grpSpPr bwMode="auto">
          <a:xfrm>
            <a:off x="1942588" y="3973221"/>
            <a:ext cx="192087" cy="412750"/>
            <a:chOff x="3696" y="2072"/>
            <a:chExt cx="569" cy="1223"/>
          </a:xfrm>
        </p:grpSpPr>
        <p:sp>
          <p:nvSpPr>
            <p:cNvPr id="68" name="Oval 67">
              <a:extLst>
                <a:ext uri="{FF2B5EF4-FFF2-40B4-BE49-F238E27FC236}">
                  <a16:creationId xmlns:a16="http://schemas.microsoft.com/office/drawing/2014/main" id="{087E7F78-215B-FC2C-61CE-45C5DFD23515}"/>
                </a:ext>
              </a:extLst>
            </p:cNvPr>
            <p:cNvSpPr>
              <a:spLocks noChangeArrowheads="1"/>
            </p:cNvSpPr>
            <p:nvPr/>
          </p:nvSpPr>
          <p:spPr bwMode="auto">
            <a:xfrm>
              <a:off x="3780" y="2072"/>
              <a:ext cx="395" cy="282"/>
            </a:xfrm>
            <a:prstGeom prst="ellipse">
              <a:avLst/>
            </a:prstGeom>
            <a:noFill/>
            <a:ln w="190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Line 55">
              <a:extLst>
                <a:ext uri="{FF2B5EF4-FFF2-40B4-BE49-F238E27FC236}">
                  <a16:creationId xmlns:a16="http://schemas.microsoft.com/office/drawing/2014/main" id="{65DCDBC9-808B-B5F3-FBE5-4AE318D0A670}"/>
                </a:ext>
              </a:extLst>
            </p:cNvPr>
            <p:cNvSpPr>
              <a:spLocks noChangeShapeType="1"/>
            </p:cNvSpPr>
            <p:nvPr/>
          </p:nvSpPr>
          <p:spPr bwMode="auto">
            <a:xfrm>
              <a:off x="3975" y="2354"/>
              <a:ext cx="1" cy="502"/>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Line 56">
              <a:extLst>
                <a:ext uri="{FF2B5EF4-FFF2-40B4-BE49-F238E27FC236}">
                  <a16:creationId xmlns:a16="http://schemas.microsoft.com/office/drawing/2014/main" id="{BE0B314C-A8A1-74BD-0C3D-DDA2C1B2601C}"/>
                </a:ext>
              </a:extLst>
            </p:cNvPr>
            <p:cNvSpPr>
              <a:spLocks noChangeShapeType="1"/>
            </p:cNvSpPr>
            <p:nvPr/>
          </p:nvSpPr>
          <p:spPr bwMode="auto">
            <a:xfrm flipH="1">
              <a:off x="3799" y="2856"/>
              <a:ext cx="176" cy="439"/>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Line 57">
              <a:extLst>
                <a:ext uri="{FF2B5EF4-FFF2-40B4-BE49-F238E27FC236}">
                  <a16:creationId xmlns:a16="http://schemas.microsoft.com/office/drawing/2014/main" id="{D21A6547-4472-D2BA-1874-D9468BD53404}"/>
                </a:ext>
              </a:extLst>
            </p:cNvPr>
            <p:cNvSpPr>
              <a:spLocks noChangeShapeType="1"/>
            </p:cNvSpPr>
            <p:nvPr/>
          </p:nvSpPr>
          <p:spPr bwMode="auto">
            <a:xfrm>
              <a:off x="3975" y="2856"/>
              <a:ext cx="175" cy="439"/>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Line 58">
              <a:extLst>
                <a:ext uri="{FF2B5EF4-FFF2-40B4-BE49-F238E27FC236}">
                  <a16:creationId xmlns:a16="http://schemas.microsoft.com/office/drawing/2014/main" id="{E87E31B6-E3B0-89A2-30C8-7C47D529DD35}"/>
                </a:ext>
              </a:extLst>
            </p:cNvPr>
            <p:cNvSpPr>
              <a:spLocks noChangeShapeType="1"/>
            </p:cNvSpPr>
            <p:nvPr/>
          </p:nvSpPr>
          <p:spPr bwMode="auto">
            <a:xfrm flipH="1">
              <a:off x="3696" y="2449"/>
              <a:ext cx="279" cy="97"/>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Line 59">
              <a:extLst>
                <a:ext uri="{FF2B5EF4-FFF2-40B4-BE49-F238E27FC236}">
                  <a16:creationId xmlns:a16="http://schemas.microsoft.com/office/drawing/2014/main" id="{707C191B-7064-B351-0C46-219219809DDF}"/>
                </a:ext>
              </a:extLst>
            </p:cNvPr>
            <p:cNvSpPr>
              <a:spLocks noChangeShapeType="1"/>
            </p:cNvSpPr>
            <p:nvPr/>
          </p:nvSpPr>
          <p:spPr bwMode="auto">
            <a:xfrm>
              <a:off x="3975" y="2449"/>
              <a:ext cx="290" cy="97"/>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2008" name="Text Box 79">
            <a:extLst>
              <a:ext uri="{FF2B5EF4-FFF2-40B4-BE49-F238E27FC236}">
                <a16:creationId xmlns:a16="http://schemas.microsoft.com/office/drawing/2014/main" id="{B2C4B575-EA4E-DB60-59EA-F4C7F71E660F}"/>
              </a:ext>
            </a:extLst>
          </p:cNvPr>
          <p:cNvSpPr txBox="1">
            <a:spLocks noChangeArrowheads="1"/>
          </p:cNvSpPr>
          <p:nvPr/>
        </p:nvSpPr>
        <p:spPr bwMode="auto">
          <a:xfrm>
            <a:off x="2646400" y="3772305"/>
            <a:ext cx="1363158" cy="646331"/>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pPr>
            <a:r>
              <a:rPr lang="en-US" sz="3600" b="1" dirty="0">
                <a:solidFill>
                  <a:srgbClr val="118472"/>
                </a:solidFill>
              </a:rPr>
              <a:t>$32K</a:t>
            </a:r>
            <a:endParaRPr lang="en-US" sz="3200" b="1" dirty="0">
              <a:solidFill>
                <a:srgbClr val="118472"/>
              </a:solidFill>
            </a:endParaRPr>
          </a:p>
        </p:txBody>
      </p:sp>
      <p:sp>
        <p:nvSpPr>
          <p:cNvPr id="212009" name="Text Box 80">
            <a:extLst>
              <a:ext uri="{FF2B5EF4-FFF2-40B4-BE49-F238E27FC236}">
                <a16:creationId xmlns:a16="http://schemas.microsoft.com/office/drawing/2014/main" id="{613F60A8-94E1-3DC2-F500-FD6685B8280B}"/>
              </a:ext>
            </a:extLst>
          </p:cNvPr>
          <p:cNvSpPr txBox="1">
            <a:spLocks noChangeArrowheads="1"/>
          </p:cNvSpPr>
          <p:nvPr/>
        </p:nvSpPr>
        <p:spPr bwMode="auto">
          <a:xfrm>
            <a:off x="2255368" y="3742143"/>
            <a:ext cx="457200" cy="707886"/>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pPr>
            <a:r>
              <a:rPr lang="en-US" sz="4000" b="1" dirty="0">
                <a:solidFill>
                  <a:srgbClr val="118472"/>
                </a:solidFill>
                <a:cs typeface="Arial" charset="0"/>
              </a:rPr>
              <a:t>=</a:t>
            </a:r>
          </a:p>
        </p:txBody>
      </p:sp>
      <p:grpSp>
        <p:nvGrpSpPr>
          <p:cNvPr id="5" name="Group 4">
            <a:extLst>
              <a:ext uri="{FF2B5EF4-FFF2-40B4-BE49-F238E27FC236}">
                <a16:creationId xmlns:a16="http://schemas.microsoft.com/office/drawing/2014/main" id="{8AA05616-2CE0-9955-0E3A-400CA04BEC7C}"/>
              </a:ext>
            </a:extLst>
          </p:cNvPr>
          <p:cNvGrpSpPr>
            <a:grpSpLocks/>
          </p:cNvGrpSpPr>
          <p:nvPr/>
        </p:nvGrpSpPr>
        <p:grpSpPr bwMode="auto">
          <a:xfrm>
            <a:off x="3874251" y="3393729"/>
            <a:ext cx="839682" cy="1024652"/>
            <a:chOff x="1676" y="2813"/>
            <a:chExt cx="917" cy="1119"/>
          </a:xfrm>
          <a:effectLst>
            <a:outerShdw blurRad="127000" dist="38100" dir="2700000" algn="tl" rotWithShape="0">
              <a:prstClr val="black">
                <a:alpha val="60000"/>
              </a:prstClr>
            </a:outerShdw>
          </a:effectLst>
        </p:grpSpPr>
        <p:sp>
          <p:nvSpPr>
            <p:cNvPr id="211970" name="Freeform 96">
              <a:extLst>
                <a:ext uri="{FF2B5EF4-FFF2-40B4-BE49-F238E27FC236}">
                  <a16:creationId xmlns:a16="http://schemas.microsoft.com/office/drawing/2014/main" id="{3B7359A8-A2A3-9CA1-0023-621FCF2DD645}"/>
                </a:ext>
              </a:extLst>
            </p:cNvPr>
            <p:cNvSpPr>
              <a:spLocks/>
            </p:cNvSpPr>
            <p:nvPr/>
          </p:nvSpPr>
          <p:spPr bwMode="auto">
            <a:xfrm>
              <a:off x="1912" y="2813"/>
              <a:ext cx="681" cy="835"/>
            </a:xfrm>
            <a:custGeom>
              <a:avLst/>
              <a:gdLst>
                <a:gd name="T0" fmla="*/ 92 w 3034"/>
                <a:gd name="T1" fmla="*/ 2520 h 3718"/>
                <a:gd name="T2" fmla="*/ 164 w 3034"/>
                <a:gd name="T3" fmla="*/ 2396 h 3718"/>
                <a:gd name="T4" fmla="*/ 334 w 3034"/>
                <a:gd name="T5" fmla="*/ 2232 h 3718"/>
                <a:gd name="T6" fmla="*/ 557 w 3034"/>
                <a:gd name="T7" fmla="*/ 2069 h 3718"/>
                <a:gd name="T8" fmla="*/ 675 w 3034"/>
                <a:gd name="T9" fmla="*/ 1951 h 3718"/>
                <a:gd name="T10" fmla="*/ 851 w 3034"/>
                <a:gd name="T11" fmla="*/ 1689 h 3718"/>
                <a:gd name="T12" fmla="*/ 923 w 3034"/>
                <a:gd name="T13" fmla="*/ 1525 h 3718"/>
                <a:gd name="T14" fmla="*/ 963 w 3034"/>
                <a:gd name="T15" fmla="*/ 1414 h 3718"/>
                <a:gd name="T16" fmla="*/ 995 w 3034"/>
                <a:gd name="T17" fmla="*/ 1342 h 3718"/>
                <a:gd name="T18" fmla="*/ 1048 w 3034"/>
                <a:gd name="T19" fmla="*/ 1244 h 3718"/>
                <a:gd name="T20" fmla="*/ 1120 w 3034"/>
                <a:gd name="T21" fmla="*/ 1165 h 3718"/>
                <a:gd name="T22" fmla="*/ 1179 w 3034"/>
                <a:gd name="T23" fmla="*/ 1093 h 3718"/>
                <a:gd name="T24" fmla="*/ 1401 w 3034"/>
                <a:gd name="T25" fmla="*/ 897 h 3718"/>
                <a:gd name="T26" fmla="*/ 1480 w 3034"/>
                <a:gd name="T27" fmla="*/ 792 h 3718"/>
                <a:gd name="T28" fmla="*/ 1512 w 3034"/>
                <a:gd name="T29" fmla="*/ 655 h 3718"/>
                <a:gd name="T30" fmla="*/ 1578 w 3034"/>
                <a:gd name="T31" fmla="*/ 426 h 3718"/>
                <a:gd name="T32" fmla="*/ 1683 w 3034"/>
                <a:gd name="T33" fmla="*/ 46 h 3718"/>
                <a:gd name="T34" fmla="*/ 1840 w 3034"/>
                <a:gd name="T35" fmla="*/ 20 h 3718"/>
                <a:gd name="T36" fmla="*/ 1990 w 3034"/>
                <a:gd name="T37" fmla="*/ 131 h 3718"/>
                <a:gd name="T38" fmla="*/ 2056 w 3034"/>
                <a:gd name="T39" fmla="*/ 282 h 3718"/>
                <a:gd name="T40" fmla="*/ 2108 w 3034"/>
                <a:gd name="T41" fmla="*/ 465 h 3718"/>
                <a:gd name="T42" fmla="*/ 2036 w 3034"/>
                <a:gd name="T43" fmla="*/ 858 h 3718"/>
                <a:gd name="T44" fmla="*/ 1944 w 3034"/>
                <a:gd name="T45" fmla="*/ 1035 h 3718"/>
                <a:gd name="T46" fmla="*/ 1886 w 3034"/>
                <a:gd name="T47" fmla="*/ 1290 h 3718"/>
                <a:gd name="T48" fmla="*/ 2174 w 3034"/>
                <a:gd name="T49" fmla="*/ 1309 h 3718"/>
                <a:gd name="T50" fmla="*/ 2481 w 3034"/>
                <a:gd name="T51" fmla="*/ 1388 h 3718"/>
                <a:gd name="T52" fmla="*/ 2789 w 3034"/>
                <a:gd name="T53" fmla="*/ 1532 h 3718"/>
                <a:gd name="T54" fmla="*/ 2822 w 3034"/>
                <a:gd name="T55" fmla="*/ 1558 h 3718"/>
                <a:gd name="T56" fmla="*/ 2874 w 3034"/>
                <a:gd name="T57" fmla="*/ 1643 h 3718"/>
                <a:gd name="T58" fmla="*/ 2926 w 3034"/>
                <a:gd name="T59" fmla="*/ 1866 h 3718"/>
                <a:gd name="T60" fmla="*/ 2966 w 3034"/>
                <a:gd name="T61" fmla="*/ 2160 h 3718"/>
                <a:gd name="T62" fmla="*/ 3024 w 3034"/>
                <a:gd name="T63" fmla="*/ 2259 h 3718"/>
                <a:gd name="T64" fmla="*/ 2933 w 3034"/>
                <a:gd name="T65" fmla="*/ 2547 h 3718"/>
                <a:gd name="T66" fmla="*/ 2907 w 3034"/>
                <a:gd name="T67" fmla="*/ 2848 h 3718"/>
                <a:gd name="T68" fmla="*/ 2874 w 3034"/>
                <a:gd name="T69" fmla="*/ 3195 h 3718"/>
                <a:gd name="T70" fmla="*/ 2612 w 3034"/>
                <a:gd name="T71" fmla="*/ 3371 h 3718"/>
                <a:gd name="T72" fmla="*/ 2252 w 3034"/>
                <a:gd name="T73" fmla="*/ 3443 h 3718"/>
                <a:gd name="T74" fmla="*/ 1859 w 3034"/>
                <a:gd name="T75" fmla="*/ 3509 h 3718"/>
                <a:gd name="T76" fmla="*/ 976 w 3034"/>
                <a:gd name="T77" fmla="*/ 3502 h 3718"/>
                <a:gd name="T78" fmla="*/ 864 w 3034"/>
                <a:gd name="T79" fmla="*/ 3568 h 3718"/>
                <a:gd name="T80" fmla="*/ 681 w 3034"/>
                <a:gd name="T81" fmla="*/ 3672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34" h="3718">
                  <a:moveTo>
                    <a:pt x="0" y="2605"/>
                  </a:moveTo>
                  <a:cubicBezTo>
                    <a:pt x="25" y="2597"/>
                    <a:pt x="77" y="2543"/>
                    <a:pt x="92" y="2520"/>
                  </a:cubicBezTo>
                  <a:cubicBezTo>
                    <a:pt x="100" y="2475"/>
                    <a:pt x="106" y="2448"/>
                    <a:pt x="138" y="2416"/>
                  </a:cubicBezTo>
                  <a:cubicBezTo>
                    <a:pt x="146" y="2408"/>
                    <a:pt x="155" y="2402"/>
                    <a:pt x="164" y="2396"/>
                  </a:cubicBezTo>
                  <a:cubicBezTo>
                    <a:pt x="177" y="2387"/>
                    <a:pt x="203" y="2370"/>
                    <a:pt x="203" y="2370"/>
                  </a:cubicBezTo>
                  <a:cubicBezTo>
                    <a:pt x="233" y="2324"/>
                    <a:pt x="289" y="2263"/>
                    <a:pt x="334" y="2232"/>
                  </a:cubicBezTo>
                  <a:cubicBezTo>
                    <a:pt x="359" y="2195"/>
                    <a:pt x="441" y="2128"/>
                    <a:pt x="485" y="2115"/>
                  </a:cubicBezTo>
                  <a:cubicBezTo>
                    <a:pt x="506" y="2093"/>
                    <a:pt x="533" y="2087"/>
                    <a:pt x="557" y="2069"/>
                  </a:cubicBezTo>
                  <a:cubicBezTo>
                    <a:pt x="580" y="2052"/>
                    <a:pt x="610" y="2016"/>
                    <a:pt x="629" y="1997"/>
                  </a:cubicBezTo>
                  <a:cubicBezTo>
                    <a:pt x="647" y="1979"/>
                    <a:pt x="660" y="1973"/>
                    <a:pt x="675" y="1951"/>
                  </a:cubicBezTo>
                  <a:cubicBezTo>
                    <a:pt x="685" y="1919"/>
                    <a:pt x="710" y="1876"/>
                    <a:pt x="734" y="1853"/>
                  </a:cubicBezTo>
                  <a:cubicBezTo>
                    <a:pt x="753" y="1789"/>
                    <a:pt x="815" y="1744"/>
                    <a:pt x="851" y="1689"/>
                  </a:cubicBezTo>
                  <a:cubicBezTo>
                    <a:pt x="858" y="1644"/>
                    <a:pt x="860" y="1615"/>
                    <a:pt x="891" y="1584"/>
                  </a:cubicBezTo>
                  <a:cubicBezTo>
                    <a:pt x="898" y="1563"/>
                    <a:pt x="923" y="1525"/>
                    <a:pt x="923" y="1525"/>
                  </a:cubicBezTo>
                  <a:cubicBezTo>
                    <a:pt x="928" y="1502"/>
                    <a:pt x="932" y="1474"/>
                    <a:pt x="943" y="1453"/>
                  </a:cubicBezTo>
                  <a:cubicBezTo>
                    <a:pt x="961" y="1418"/>
                    <a:pt x="953" y="1450"/>
                    <a:pt x="963" y="1414"/>
                  </a:cubicBezTo>
                  <a:cubicBezTo>
                    <a:pt x="964" y="1409"/>
                    <a:pt x="973" y="1367"/>
                    <a:pt x="976" y="1362"/>
                  </a:cubicBezTo>
                  <a:cubicBezTo>
                    <a:pt x="981" y="1354"/>
                    <a:pt x="989" y="1349"/>
                    <a:pt x="995" y="1342"/>
                  </a:cubicBezTo>
                  <a:cubicBezTo>
                    <a:pt x="1000" y="1336"/>
                    <a:pt x="1004" y="1330"/>
                    <a:pt x="1008" y="1323"/>
                  </a:cubicBezTo>
                  <a:cubicBezTo>
                    <a:pt x="1020" y="1299"/>
                    <a:pt x="1029" y="1264"/>
                    <a:pt x="1048" y="1244"/>
                  </a:cubicBezTo>
                  <a:cubicBezTo>
                    <a:pt x="1056" y="1236"/>
                    <a:pt x="1067" y="1232"/>
                    <a:pt x="1074" y="1224"/>
                  </a:cubicBezTo>
                  <a:cubicBezTo>
                    <a:pt x="1117" y="1175"/>
                    <a:pt x="1082" y="1197"/>
                    <a:pt x="1120" y="1165"/>
                  </a:cubicBezTo>
                  <a:cubicBezTo>
                    <a:pt x="1145" y="1144"/>
                    <a:pt x="1136" y="1161"/>
                    <a:pt x="1159" y="1133"/>
                  </a:cubicBezTo>
                  <a:cubicBezTo>
                    <a:pt x="1169" y="1122"/>
                    <a:pt x="1168" y="1104"/>
                    <a:pt x="1179" y="1093"/>
                  </a:cubicBezTo>
                  <a:cubicBezTo>
                    <a:pt x="1205" y="1067"/>
                    <a:pt x="1248" y="1046"/>
                    <a:pt x="1277" y="1021"/>
                  </a:cubicBezTo>
                  <a:cubicBezTo>
                    <a:pt x="1322" y="982"/>
                    <a:pt x="1352" y="931"/>
                    <a:pt x="1401" y="897"/>
                  </a:cubicBezTo>
                  <a:cubicBezTo>
                    <a:pt x="1425" y="860"/>
                    <a:pt x="1438" y="836"/>
                    <a:pt x="1473" y="812"/>
                  </a:cubicBezTo>
                  <a:cubicBezTo>
                    <a:pt x="1475" y="805"/>
                    <a:pt x="1479" y="799"/>
                    <a:pt x="1480" y="792"/>
                  </a:cubicBezTo>
                  <a:cubicBezTo>
                    <a:pt x="1484" y="759"/>
                    <a:pt x="1479" y="726"/>
                    <a:pt x="1486" y="694"/>
                  </a:cubicBezTo>
                  <a:cubicBezTo>
                    <a:pt x="1490" y="679"/>
                    <a:pt x="1503" y="668"/>
                    <a:pt x="1512" y="655"/>
                  </a:cubicBezTo>
                  <a:cubicBezTo>
                    <a:pt x="1531" y="627"/>
                    <a:pt x="1537" y="581"/>
                    <a:pt x="1552" y="550"/>
                  </a:cubicBezTo>
                  <a:cubicBezTo>
                    <a:pt x="1557" y="492"/>
                    <a:pt x="1565" y="475"/>
                    <a:pt x="1578" y="426"/>
                  </a:cubicBezTo>
                  <a:cubicBezTo>
                    <a:pt x="1582" y="373"/>
                    <a:pt x="1577" y="342"/>
                    <a:pt x="1604" y="301"/>
                  </a:cubicBezTo>
                  <a:cubicBezTo>
                    <a:pt x="1615" y="218"/>
                    <a:pt x="1602" y="99"/>
                    <a:pt x="1683" y="46"/>
                  </a:cubicBezTo>
                  <a:cubicBezTo>
                    <a:pt x="1703" y="16"/>
                    <a:pt x="1723" y="11"/>
                    <a:pt x="1755" y="0"/>
                  </a:cubicBezTo>
                  <a:cubicBezTo>
                    <a:pt x="1782" y="6"/>
                    <a:pt x="1815" y="7"/>
                    <a:pt x="1840" y="20"/>
                  </a:cubicBezTo>
                  <a:cubicBezTo>
                    <a:pt x="1869" y="35"/>
                    <a:pt x="1893" y="50"/>
                    <a:pt x="1925" y="59"/>
                  </a:cubicBezTo>
                  <a:cubicBezTo>
                    <a:pt x="1948" y="83"/>
                    <a:pt x="1967" y="108"/>
                    <a:pt x="1990" y="131"/>
                  </a:cubicBezTo>
                  <a:cubicBezTo>
                    <a:pt x="1998" y="152"/>
                    <a:pt x="2002" y="176"/>
                    <a:pt x="2010" y="197"/>
                  </a:cubicBezTo>
                  <a:cubicBezTo>
                    <a:pt x="2022" y="228"/>
                    <a:pt x="2045" y="251"/>
                    <a:pt x="2056" y="282"/>
                  </a:cubicBezTo>
                  <a:cubicBezTo>
                    <a:pt x="2060" y="320"/>
                    <a:pt x="2066" y="364"/>
                    <a:pt x="2082" y="400"/>
                  </a:cubicBezTo>
                  <a:cubicBezTo>
                    <a:pt x="2092" y="424"/>
                    <a:pt x="2102" y="438"/>
                    <a:pt x="2108" y="465"/>
                  </a:cubicBezTo>
                  <a:cubicBezTo>
                    <a:pt x="2104" y="567"/>
                    <a:pt x="2097" y="639"/>
                    <a:pt x="2075" y="733"/>
                  </a:cubicBezTo>
                  <a:cubicBezTo>
                    <a:pt x="2064" y="779"/>
                    <a:pt x="2061" y="819"/>
                    <a:pt x="2036" y="858"/>
                  </a:cubicBezTo>
                  <a:cubicBezTo>
                    <a:pt x="2020" y="909"/>
                    <a:pt x="2043" y="847"/>
                    <a:pt x="2016" y="891"/>
                  </a:cubicBezTo>
                  <a:cubicBezTo>
                    <a:pt x="1989" y="936"/>
                    <a:pt x="1971" y="990"/>
                    <a:pt x="1944" y="1035"/>
                  </a:cubicBezTo>
                  <a:cubicBezTo>
                    <a:pt x="1918" y="1079"/>
                    <a:pt x="1890" y="1117"/>
                    <a:pt x="1872" y="1165"/>
                  </a:cubicBezTo>
                  <a:cubicBezTo>
                    <a:pt x="1875" y="1207"/>
                    <a:pt x="1853" y="1264"/>
                    <a:pt x="1886" y="1290"/>
                  </a:cubicBezTo>
                  <a:cubicBezTo>
                    <a:pt x="1898" y="1300"/>
                    <a:pt x="1915" y="1302"/>
                    <a:pt x="1931" y="1303"/>
                  </a:cubicBezTo>
                  <a:cubicBezTo>
                    <a:pt x="2012" y="1307"/>
                    <a:pt x="2093" y="1307"/>
                    <a:pt x="2174" y="1309"/>
                  </a:cubicBezTo>
                  <a:cubicBezTo>
                    <a:pt x="2257" y="1318"/>
                    <a:pt x="2313" y="1333"/>
                    <a:pt x="2390" y="1349"/>
                  </a:cubicBezTo>
                  <a:cubicBezTo>
                    <a:pt x="2420" y="1371"/>
                    <a:pt x="2445" y="1378"/>
                    <a:pt x="2481" y="1388"/>
                  </a:cubicBezTo>
                  <a:cubicBezTo>
                    <a:pt x="2532" y="1421"/>
                    <a:pt x="2593" y="1431"/>
                    <a:pt x="2651" y="1447"/>
                  </a:cubicBezTo>
                  <a:cubicBezTo>
                    <a:pt x="2696" y="1476"/>
                    <a:pt x="2744" y="1502"/>
                    <a:pt x="2789" y="1532"/>
                  </a:cubicBezTo>
                  <a:cubicBezTo>
                    <a:pt x="2793" y="1539"/>
                    <a:pt x="2796" y="1547"/>
                    <a:pt x="2802" y="1552"/>
                  </a:cubicBezTo>
                  <a:cubicBezTo>
                    <a:pt x="2807" y="1556"/>
                    <a:pt x="2818" y="1552"/>
                    <a:pt x="2822" y="1558"/>
                  </a:cubicBezTo>
                  <a:cubicBezTo>
                    <a:pt x="2864" y="1622"/>
                    <a:pt x="2794" y="1569"/>
                    <a:pt x="2848" y="1604"/>
                  </a:cubicBezTo>
                  <a:cubicBezTo>
                    <a:pt x="2860" y="1643"/>
                    <a:pt x="2845" y="1606"/>
                    <a:pt x="2874" y="1643"/>
                  </a:cubicBezTo>
                  <a:cubicBezTo>
                    <a:pt x="2884" y="1656"/>
                    <a:pt x="2900" y="1683"/>
                    <a:pt x="2900" y="1683"/>
                  </a:cubicBezTo>
                  <a:cubicBezTo>
                    <a:pt x="2905" y="1747"/>
                    <a:pt x="2908" y="1805"/>
                    <a:pt x="2926" y="1866"/>
                  </a:cubicBezTo>
                  <a:cubicBezTo>
                    <a:pt x="2933" y="1929"/>
                    <a:pt x="2951" y="2007"/>
                    <a:pt x="2913" y="2062"/>
                  </a:cubicBezTo>
                  <a:cubicBezTo>
                    <a:pt x="2924" y="2131"/>
                    <a:pt x="2920" y="2116"/>
                    <a:pt x="2966" y="2160"/>
                  </a:cubicBezTo>
                  <a:cubicBezTo>
                    <a:pt x="2974" y="2185"/>
                    <a:pt x="2990" y="2198"/>
                    <a:pt x="3005" y="2219"/>
                  </a:cubicBezTo>
                  <a:cubicBezTo>
                    <a:pt x="3009" y="2233"/>
                    <a:pt x="3023" y="2244"/>
                    <a:pt x="3024" y="2259"/>
                  </a:cubicBezTo>
                  <a:cubicBezTo>
                    <a:pt x="3028" y="2340"/>
                    <a:pt x="3034" y="2390"/>
                    <a:pt x="2992" y="2448"/>
                  </a:cubicBezTo>
                  <a:cubicBezTo>
                    <a:pt x="2979" y="2485"/>
                    <a:pt x="2960" y="2518"/>
                    <a:pt x="2933" y="2547"/>
                  </a:cubicBezTo>
                  <a:cubicBezTo>
                    <a:pt x="2905" y="2623"/>
                    <a:pt x="2942" y="2503"/>
                    <a:pt x="2946" y="2579"/>
                  </a:cubicBezTo>
                  <a:cubicBezTo>
                    <a:pt x="2951" y="2681"/>
                    <a:pt x="2991" y="2791"/>
                    <a:pt x="2907" y="2848"/>
                  </a:cubicBezTo>
                  <a:cubicBezTo>
                    <a:pt x="2895" y="2871"/>
                    <a:pt x="2881" y="2883"/>
                    <a:pt x="2874" y="2907"/>
                  </a:cubicBezTo>
                  <a:cubicBezTo>
                    <a:pt x="2881" y="3023"/>
                    <a:pt x="2886" y="3059"/>
                    <a:pt x="2874" y="3195"/>
                  </a:cubicBezTo>
                  <a:cubicBezTo>
                    <a:pt x="2872" y="3221"/>
                    <a:pt x="2840" y="3235"/>
                    <a:pt x="2822" y="3253"/>
                  </a:cubicBezTo>
                  <a:cubicBezTo>
                    <a:pt x="2758" y="3317"/>
                    <a:pt x="2703" y="3357"/>
                    <a:pt x="2612" y="3371"/>
                  </a:cubicBezTo>
                  <a:cubicBezTo>
                    <a:pt x="2564" y="3388"/>
                    <a:pt x="2505" y="3392"/>
                    <a:pt x="2455" y="3397"/>
                  </a:cubicBezTo>
                  <a:cubicBezTo>
                    <a:pt x="2388" y="3415"/>
                    <a:pt x="2321" y="3434"/>
                    <a:pt x="2252" y="3443"/>
                  </a:cubicBezTo>
                  <a:cubicBezTo>
                    <a:pt x="2205" y="3460"/>
                    <a:pt x="2151" y="3463"/>
                    <a:pt x="2102" y="3476"/>
                  </a:cubicBezTo>
                  <a:cubicBezTo>
                    <a:pt x="2056" y="3519"/>
                    <a:pt x="1922" y="3504"/>
                    <a:pt x="1859" y="3509"/>
                  </a:cubicBezTo>
                  <a:cubicBezTo>
                    <a:pt x="1779" y="3521"/>
                    <a:pt x="1740" y="3524"/>
                    <a:pt x="1643" y="3528"/>
                  </a:cubicBezTo>
                  <a:cubicBezTo>
                    <a:pt x="1592" y="3527"/>
                    <a:pt x="1167" y="3572"/>
                    <a:pt x="976" y="3502"/>
                  </a:cubicBezTo>
                  <a:cubicBezTo>
                    <a:pt x="963" y="3504"/>
                    <a:pt x="948" y="3504"/>
                    <a:pt x="936" y="3509"/>
                  </a:cubicBezTo>
                  <a:cubicBezTo>
                    <a:pt x="921" y="3516"/>
                    <a:pt x="883" y="3556"/>
                    <a:pt x="864" y="3568"/>
                  </a:cubicBezTo>
                  <a:cubicBezTo>
                    <a:pt x="837" y="3608"/>
                    <a:pt x="787" y="3637"/>
                    <a:pt x="740" y="3646"/>
                  </a:cubicBezTo>
                  <a:cubicBezTo>
                    <a:pt x="720" y="3659"/>
                    <a:pt x="704" y="3665"/>
                    <a:pt x="681" y="3672"/>
                  </a:cubicBezTo>
                  <a:cubicBezTo>
                    <a:pt x="671" y="3679"/>
                    <a:pt x="632" y="3718"/>
                    <a:pt x="629" y="3718"/>
                  </a:cubicBezTo>
                </a:path>
              </a:pathLst>
            </a:custGeom>
            <a:solidFill>
              <a:srgbClr val="BDAA8D"/>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971" name="Freeform 97">
              <a:extLst>
                <a:ext uri="{FF2B5EF4-FFF2-40B4-BE49-F238E27FC236}">
                  <a16:creationId xmlns:a16="http://schemas.microsoft.com/office/drawing/2014/main" id="{48EAF8D7-86B0-4F42-3AEF-CEE7A322A90B}"/>
                </a:ext>
              </a:extLst>
            </p:cNvPr>
            <p:cNvSpPr>
              <a:spLocks/>
            </p:cNvSpPr>
            <p:nvPr/>
          </p:nvSpPr>
          <p:spPr bwMode="auto">
            <a:xfrm>
              <a:off x="1676" y="3345"/>
              <a:ext cx="413" cy="587"/>
            </a:xfrm>
            <a:custGeom>
              <a:avLst/>
              <a:gdLst>
                <a:gd name="T0" fmla="*/ 222 w 413"/>
                <a:gd name="T1" fmla="*/ 1 h 587"/>
                <a:gd name="T2" fmla="*/ 268 w 413"/>
                <a:gd name="T3" fmla="*/ 86 h 587"/>
                <a:gd name="T4" fmla="*/ 294 w 413"/>
                <a:gd name="T5" fmla="*/ 178 h 587"/>
                <a:gd name="T6" fmla="*/ 340 w 413"/>
                <a:gd name="T7" fmla="*/ 256 h 587"/>
                <a:gd name="T8" fmla="*/ 399 w 413"/>
                <a:gd name="T9" fmla="*/ 315 h 587"/>
                <a:gd name="T10" fmla="*/ 314 w 413"/>
                <a:gd name="T11" fmla="*/ 426 h 587"/>
                <a:gd name="T12" fmla="*/ 209 w 413"/>
                <a:gd name="T13" fmla="*/ 531 h 587"/>
                <a:gd name="T14" fmla="*/ 137 w 413"/>
                <a:gd name="T15" fmla="*/ 525 h 587"/>
                <a:gd name="T16" fmla="*/ 124 w 413"/>
                <a:gd name="T17" fmla="*/ 498 h 587"/>
                <a:gd name="T18" fmla="*/ 104 w 413"/>
                <a:gd name="T19" fmla="*/ 485 h 587"/>
                <a:gd name="T20" fmla="*/ 91 w 413"/>
                <a:gd name="T21" fmla="*/ 453 h 587"/>
                <a:gd name="T22" fmla="*/ 65 w 413"/>
                <a:gd name="T23" fmla="*/ 420 h 587"/>
                <a:gd name="T24" fmla="*/ 32 w 413"/>
                <a:gd name="T25" fmla="*/ 335 h 587"/>
                <a:gd name="T26" fmla="*/ 0 w 413"/>
                <a:gd name="T27" fmla="*/ 165 h 587"/>
                <a:gd name="T28" fmla="*/ 98 w 413"/>
                <a:gd name="T29" fmla="*/ 73 h 587"/>
                <a:gd name="T30" fmla="*/ 196 w 413"/>
                <a:gd name="T31" fmla="*/ 14 h 587"/>
                <a:gd name="T32" fmla="*/ 222 w 413"/>
                <a:gd name="T33" fmla="*/ 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587">
                  <a:moveTo>
                    <a:pt x="222" y="1"/>
                  </a:moveTo>
                  <a:cubicBezTo>
                    <a:pt x="237" y="30"/>
                    <a:pt x="254" y="57"/>
                    <a:pt x="268" y="86"/>
                  </a:cubicBezTo>
                  <a:cubicBezTo>
                    <a:pt x="292" y="136"/>
                    <a:pt x="272" y="111"/>
                    <a:pt x="294" y="178"/>
                  </a:cubicBezTo>
                  <a:cubicBezTo>
                    <a:pt x="302" y="202"/>
                    <a:pt x="327" y="237"/>
                    <a:pt x="340" y="256"/>
                  </a:cubicBezTo>
                  <a:cubicBezTo>
                    <a:pt x="358" y="283"/>
                    <a:pt x="367" y="305"/>
                    <a:pt x="399" y="315"/>
                  </a:cubicBezTo>
                  <a:cubicBezTo>
                    <a:pt x="413" y="361"/>
                    <a:pt x="349" y="402"/>
                    <a:pt x="314" y="426"/>
                  </a:cubicBezTo>
                  <a:cubicBezTo>
                    <a:pt x="299" y="469"/>
                    <a:pt x="252" y="518"/>
                    <a:pt x="209" y="531"/>
                  </a:cubicBezTo>
                  <a:cubicBezTo>
                    <a:pt x="166" y="587"/>
                    <a:pt x="175" y="561"/>
                    <a:pt x="137" y="525"/>
                  </a:cubicBezTo>
                  <a:cubicBezTo>
                    <a:pt x="133" y="516"/>
                    <a:pt x="130" y="506"/>
                    <a:pt x="124" y="498"/>
                  </a:cubicBezTo>
                  <a:cubicBezTo>
                    <a:pt x="119" y="492"/>
                    <a:pt x="109" y="491"/>
                    <a:pt x="104" y="485"/>
                  </a:cubicBezTo>
                  <a:cubicBezTo>
                    <a:pt x="97" y="476"/>
                    <a:pt x="97" y="463"/>
                    <a:pt x="91" y="453"/>
                  </a:cubicBezTo>
                  <a:cubicBezTo>
                    <a:pt x="84" y="441"/>
                    <a:pt x="73" y="432"/>
                    <a:pt x="65" y="420"/>
                  </a:cubicBezTo>
                  <a:cubicBezTo>
                    <a:pt x="56" y="390"/>
                    <a:pt x="40" y="364"/>
                    <a:pt x="32" y="335"/>
                  </a:cubicBezTo>
                  <a:cubicBezTo>
                    <a:pt x="16" y="279"/>
                    <a:pt x="8" y="223"/>
                    <a:pt x="0" y="165"/>
                  </a:cubicBezTo>
                  <a:cubicBezTo>
                    <a:pt x="23" y="125"/>
                    <a:pt x="52" y="87"/>
                    <a:pt x="98" y="73"/>
                  </a:cubicBezTo>
                  <a:cubicBezTo>
                    <a:pt x="131" y="51"/>
                    <a:pt x="161" y="31"/>
                    <a:pt x="196" y="14"/>
                  </a:cubicBezTo>
                  <a:cubicBezTo>
                    <a:pt x="224" y="0"/>
                    <a:pt x="206" y="1"/>
                    <a:pt x="222" y="1"/>
                  </a:cubicBezTo>
                  <a:close/>
                </a:path>
              </a:pathLst>
            </a:custGeom>
            <a:solidFill>
              <a:schemeClr val="bg1"/>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973" name="Freeform 98">
              <a:extLst>
                <a:ext uri="{FF2B5EF4-FFF2-40B4-BE49-F238E27FC236}">
                  <a16:creationId xmlns:a16="http://schemas.microsoft.com/office/drawing/2014/main" id="{2BEEF7E0-D0CC-B639-624C-29FB90CD2884}"/>
                </a:ext>
              </a:extLst>
            </p:cNvPr>
            <p:cNvSpPr>
              <a:spLocks/>
            </p:cNvSpPr>
            <p:nvPr/>
          </p:nvSpPr>
          <p:spPr bwMode="auto">
            <a:xfrm>
              <a:off x="2280" y="2856"/>
              <a:ext cx="46" cy="52"/>
            </a:xfrm>
            <a:custGeom>
              <a:avLst/>
              <a:gdLst>
                <a:gd name="T0" fmla="*/ 0 w 46"/>
                <a:gd name="T1" fmla="*/ 52 h 52"/>
                <a:gd name="T2" fmla="*/ 46 w 46"/>
                <a:gd name="T3" fmla="*/ 0 h 52"/>
              </a:gdLst>
              <a:ahLst/>
              <a:cxnLst>
                <a:cxn ang="0">
                  <a:pos x="T0" y="T1"/>
                </a:cxn>
                <a:cxn ang="0">
                  <a:pos x="T2" y="T3"/>
                </a:cxn>
              </a:cxnLst>
              <a:rect l="0" t="0" r="r" b="b"/>
              <a:pathLst>
                <a:path w="46" h="52">
                  <a:moveTo>
                    <a:pt x="0" y="52"/>
                  </a:moveTo>
                  <a:cubicBezTo>
                    <a:pt x="25" y="44"/>
                    <a:pt x="46" y="29"/>
                    <a:pt x="46" y="0"/>
                  </a:cubicBez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11976" name="Group 211975">
            <a:extLst>
              <a:ext uri="{FF2B5EF4-FFF2-40B4-BE49-F238E27FC236}">
                <a16:creationId xmlns:a16="http://schemas.microsoft.com/office/drawing/2014/main" id="{B32BEB40-F1CA-5D0A-619A-08993E83F56A}"/>
              </a:ext>
            </a:extLst>
          </p:cNvPr>
          <p:cNvGrpSpPr>
            <a:grpSpLocks/>
          </p:cNvGrpSpPr>
          <p:nvPr/>
        </p:nvGrpSpPr>
        <p:grpSpPr bwMode="auto">
          <a:xfrm rot="11537056">
            <a:off x="3832524" y="3426442"/>
            <a:ext cx="839682" cy="1024652"/>
            <a:chOff x="1676" y="2813"/>
            <a:chExt cx="917" cy="1119"/>
          </a:xfrm>
          <a:effectLst>
            <a:outerShdw blurRad="127000" dist="38100" dir="2700000" algn="tl" rotWithShape="0">
              <a:prstClr val="black">
                <a:alpha val="60000"/>
              </a:prstClr>
            </a:outerShdw>
          </a:effectLst>
        </p:grpSpPr>
        <p:sp>
          <p:nvSpPr>
            <p:cNvPr id="211977" name="Freeform 96">
              <a:extLst>
                <a:ext uri="{FF2B5EF4-FFF2-40B4-BE49-F238E27FC236}">
                  <a16:creationId xmlns:a16="http://schemas.microsoft.com/office/drawing/2014/main" id="{8B6EC749-3F39-B1C2-C1F9-204F2C7B1AF4}"/>
                </a:ext>
              </a:extLst>
            </p:cNvPr>
            <p:cNvSpPr>
              <a:spLocks/>
            </p:cNvSpPr>
            <p:nvPr/>
          </p:nvSpPr>
          <p:spPr bwMode="auto">
            <a:xfrm>
              <a:off x="1912" y="2813"/>
              <a:ext cx="681" cy="835"/>
            </a:xfrm>
            <a:custGeom>
              <a:avLst/>
              <a:gdLst>
                <a:gd name="T0" fmla="*/ 92 w 3034"/>
                <a:gd name="T1" fmla="*/ 2520 h 3718"/>
                <a:gd name="T2" fmla="*/ 164 w 3034"/>
                <a:gd name="T3" fmla="*/ 2396 h 3718"/>
                <a:gd name="T4" fmla="*/ 334 w 3034"/>
                <a:gd name="T5" fmla="*/ 2232 h 3718"/>
                <a:gd name="T6" fmla="*/ 557 w 3034"/>
                <a:gd name="T7" fmla="*/ 2069 h 3718"/>
                <a:gd name="T8" fmla="*/ 675 w 3034"/>
                <a:gd name="T9" fmla="*/ 1951 h 3718"/>
                <a:gd name="T10" fmla="*/ 851 w 3034"/>
                <a:gd name="T11" fmla="*/ 1689 h 3718"/>
                <a:gd name="T12" fmla="*/ 923 w 3034"/>
                <a:gd name="T13" fmla="*/ 1525 h 3718"/>
                <a:gd name="T14" fmla="*/ 963 w 3034"/>
                <a:gd name="T15" fmla="*/ 1414 h 3718"/>
                <a:gd name="T16" fmla="*/ 995 w 3034"/>
                <a:gd name="T17" fmla="*/ 1342 h 3718"/>
                <a:gd name="T18" fmla="*/ 1048 w 3034"/>
                <a:gd name="T19" fmla="*/ 1244 h 3718"/>
                <a:gd name="T20" fmla="*/ 1120 w 3034"/>
                <a:gd name="T21" fmla="*/ 1165 h 3718"/>
                <a:gd name="T22" fmla="*/ 1179 w 3034"/>
                <a:gd name="T23" fmla="*/ 1093 h 3718"/>
                <a:gd name="T24" fmla="*/ 1401 w 3034"/>
                <a:gd name="T25" fmla="*/ 897 h 3718"/>
                <a:gd name="T26" fmla="*/ 1480 w 3034"/>
                <a:gd name="T27" fmla="*/ 792 h 3718"/>
                <a:gd name="T28" fmla="*/ 1512 w 3034"/>
                <a:gd name="T29" fmla="*/ 655 h 3718"/>
                <a:gd name="T30" fmla="*/ 1578 w 3034"/>
                <a:gd name="T31" fmla="*/ 426 h 3718"/>
                <a:gd name="T32" fmla="*/ 1683 w 3034"/>
                <a:gd name="T33" fmla="*/ 46 h 3718"/>
                <a:gd name="T34" fmla="*/ 1840 w 3034"/>
                <a:gd name="T35" fmla="*/ 20 h 3718"/>
                <a:gd name="T36" fmla="*/ 1990 w 3034"/>
                <a:gd name="T37" fmla="*/ 131 h 3718"/>
                <a:gd name="T38" fmla="*/ 2056 w 3034"/>
                <a:gd name="T39" fmla="*/ 282 h 3718"/>
                <a:gd name="T40" fmla="*/ 2108 w 3034"/>
                <a:gd name="T41" fmla="*/ 465 h 3718"/>
                <a:gd name="T42" fmla="*/ 2036 w 3034"/>
                <a:gd name="T43" fmla="*/ 858 h 3718"/>
                <a:gd name="T44" fmla="*/ 1944 w 3034"/>
                <a:gd name="T45" fmla="*/ 1035 h 3718"/>
                <a:gd name="T46" fmla="*/ 1886 w 3034"/>
                <a:gd name="T47" fmla="*/ 1290 h 3718"/>
                <a:gd name="T48" fmla="*/ 2174 w 3034"/>
                <a:gd name="T49" fmla="*/ 1309 h 3718"/>
                <a:gd name="T50" fmla="*/ 2481 w 3034"/>
                <a:gd name="T51" fmla="*/ 1388 h 3718"/>
                <a:gd name="T52" fmla="*/ 2789 w 3034"/>
                <a:gd name="T53" fmla="*/ 1532 h 3718"/>
                <a:gd name="T54" fmla="*/ 2822 w 3034"/>
                <a:gd name="T55" fmla="*/ 1558 h 3718"/>
                <a:gd name="T56" fmla="*/ 2874 w 3034"/>
                <a:gd name="T57" fmla="*/ 1643 h 3718"/>
                <a:gd name="T58" fmla="*/ 2926 w 3034"/>
                <a:gd name="T59" fmla="*/ 1866 h 3718"/>
                <a:gd name="T60" fmla="*/ 2966 w 3034"/>
                <a:gd name="T61" fmla="*/ 2160 h 3718"/>
                <a:gd name="T62" fmla="*/ 3024 w 3034"/>
                <a:gd name="T63" fmla="*/ 2259 h 3718"/>
                <a:gd name="T64" fmla="*/ 2933 w 3034"/>
                <a:gd name="T65" fmla="*/ 2547 h 3718"/>
                <a:gd name="T66" fmla="*/ 2907 w 3034"/>
                <a:gd name="T67" fmla="*/ 2848 h 3718"/>
                <a:gd name="T68" fmla="*/ 2874 w 3034"/>
                <a:gd name="T69" fmla="*/ 3195 h 3718"/>
                <a:gd name="T70" fmla="*/ 2612 w 3034"/>
                <a:gd name="T71" fmla="*/ 3371 h 3718"/>
                <a:gd name="T72" fmla="*/ 2252 w 3034"/>
                <a:gd name="T73" fmla="*/ 3443 h 3718"/>
                <a:gd name="T74" fmla="*/ 1859 w 3034"/>
                <a:gd name="T75" fmla="*/ 3509 h 3718"/>
                <a:gd name="T76" fmla="*/ 976 w 3034"/>
                <a:gd name="T77" fmla="*/ 3502 h 3718"/>
                <a:gd name="T78" fmla="*/ 864 w 3034"/>
                <a:gd name="T79" fmla="*/ 3568 h 3718"/>
                <a:gd name="T80" fmla="*/ 681 w 3034"/>
                <a:gd name="T81" fmla="*/ 3672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34" h="3718">
                  <a:moveTo>
                    <a:pt x="0" y="2605"/>
                  </a:moveTo>
                  <a:cubicBezTo>
                    <a:pt x="25" y="2597"/>
                    <a:pt x="77" y="2543"/>
                    <a:pt x="92" y="2520"/>
                  </a:cubicBezTo>
                  <a:cubicBezTo>
                    <a:pt x="100" y="2475"/>
                    <a:pt x="106" y="2448"/>
                    <a:pt x="138" y="2416"/>
                  </a:cubicBezTo>
                  <a:cubicBezTo>
                    <a:pt x="146" y="2408"/>
                    <a:pt x="155" y="2402"/>
                    <a:pt x="164" y="2396"/>
                  </a:cubicBezTo>
                  <a:cubicBezTo>
                    <a:pt x="177" y="2387"/>
                    <a:pt x="203" y="2370"/>
                    <a:pt x="203" y="2370"/>
                  </a:cubicBezTo>
                  <a:cubicBezTo>
                    <a:pt x="233" y="2324"/>
                    <a:pt x="289" y="2263"/>
                    <a:pt x="334" y="2232"/>
                  </a:cubicBezTo>
                  <a:cubicBezTo>
                    <a:pt x="359" y="2195"/>
                    <a:pt x="441" y="2128"/>
                    <a:pt x="485" y="2115"/>
                  </a:cubicBezTo>
                  <a:cubicBezTo>
                    <a:pt x="506" y="2093"/>
                    <a:pt x="533" y="2087"/>
                    <a:pt x="557" y="2069"/>
                  </a:cubicBezTo>
                  <a:cubicBezTo>
                    <a:pt x="580" y="2052"/>
                    <a:pt x="610" y="2016"/>
                    <a:pt x="629" y="1997"/>
                  </a:cubicBezTo>
                  <a:cubicBezTo>
                    <a:pt x="647" y="1979"/>
                    <a:pt x="660" y="1973"/>
                    <a:pt x="675" y="1951"/>
                  </a:cubicBezTo>
                  <a:cubicBezTo>
                    <a:pt x="685" y="1919"/>
                    <a:pt x="710" y="1876"/>
                    <a:pt x="734" y="1853"/>
                  </a:cubicBezTo>
                  <a:cubicBezTo>
                    <a:pt x="753" y="1789"/>
                    <a:pt x="815" y="1744"/>
                    <a:pt x="851" y="1689"/>
                  </a:cubicBezTo>
                  <a:cubicBezTo>
                    <a:pt x="858" y="1644"/>
                    <a:pt x="860" y="1615"/>
                    <a:pt x="891" y="1584"/>
                  </a:cubicBezTo>
                  <a:cubicBezTo>
                    <a:pt x="898" y="1563"/>
                    <a:pt x="923" y="1525"/>
                    <a:pt x="923" y="1525"/>
                  </a:cubicBezTo>
                  <a:cubicBezTo>
                    <a:pt x="928" y="1502"/>
                    <a:pt x="932" y="1474"/>
                    <a:pt x="943" y="1453"/>
                  </a:cubicBezTo>
                  <a:cubicBezTo>
                    <a:pt x="961" y="1418"/>
                    <a:pt x="953" y="1450"/>
                    <a:pt x="963" y="1414"/>
                  </a:cubicBezTo>
                  <a:cubicBezTo>
                    <a:pt x="964" y="1409"/>
                    <a:pt x="973" y="1367"/>
                    <a:pt x="976" y="1362"/>
                  </a:cubicBezTo>
                  <a:cubicBezTo>
                    <a:pt x="981" y="1354"/>
                    <a:pt x="989" y="1349"/>
                    <a:pt x="995" y="1342"/>
                  </a:cubicBezTo>
                  <a:cubicBezTo>
                    <a:pt x="1000" y="1336"/>
                    <a:pt x="1004" y="1330"/>
                    <a:pt x="1008" y="1323"/>
                  </a:cubicBezTo>
                  <a:cubicBezTo>
                    <a:pt x="1020" y="1299"/>
                    <a:pt x="1029" y="1264"/>
                    <a:pt x="1048" y="1244"/>
                  </a:cubicBezTo>
                  <a:cubicBezTo>
                    <a:pt x="1056" y="1236"/>
                    <a:pt x="1067" y="1232"/>
                    <a:pt x="1074" y="1224"/>
                  </a:cubicBezTo>
                  <a:cubicBezTo>
                    <a:pt x="1117" y="1175"/>
                    <a:pt x="1082" y="1197"/>
                    <a:pt x="1120" y="1165"/>
                  </a:cubicBezTo>
                  <a:cubicBezTo>
                    <a:pt x="1145" y="1144"/>
                    <a:pt x="1136" y="1161"/>
                    <a:pt x="1159" y="1133"/>
                  </a:cubicBezTo>
                  <a:cubicBezTo>
                    <a:pt x="1169" y="1122"/>
                    <a:pt x="1168" y="1104"/>
                    <a:pt x="1179" y="1093"/>
                  </a:cubicBezTo>
                  <a:cubicBezTo>
                    <a:pt x="1205" y="1067"/>
                    <a:pt x="1248" y="1046"/>
                    <a:pt x="1277" y="1021"/>
                  </a:cubicBezTo>
                  <a:cubicBezTo>
                    <a:pt x="1322" y="982"/>
                    <a:pt x="1352" y="931"/>
                    <a:pt x="1401" y="897"/>
                  </a:cubicBezTo>
                  <a:cubicBezTo>
                    <a:pt x="1425" y="860"/>
                    <a:pt x="1438" y="836"/>
                    <a:pt x="1473" y="812"/>
                  </a:cubicBezTo>
                  <a:cubicBezTo>
                    <a:pt x="1475" y="805"/>
                    <a:pt x="1479" y="799"/>
                    <a:pt x="1480" y="792"/>
                  </a:cubicBezTo>
                  <a:cubicBezTo>
                    <a:pt x="1484" y="759"/>
                    <a:pt x="1479" y="726"/>
                    <a:pt x="1486" y="694"/>
                  </a:cubicBezTo>
                  <a:cubicBezTo>
                    <a:pt x="1490" y="679"/>
                    <a:pt x="1503" y="668"/>
                    <a:pt x="1512" y="655"/>
                  </a:cubicBezTo>
                  <a:cubicBezTo>
                    <a:pt x="1531" y="627"/>
                    <a:pt x="1537" y="581"/>
                    <a:pt x="1552" y="550"/>
                  </a:cubicBezTo>
                  <a:cubicBezTo>
                    <a:pt x="1557" y="492"/>
                    <a:pt x="1565" y="475"/>
                    <a:pt x="1578" y="426"/>
                  </a:cubicBezTo>
                  <a:cubicBezTo>
                    <a:pt x="1582" y="373"/>
                    <a:pt x="1577" y="342"/>
                    <a:pt x="1604" y="301"/>
                  </a:cubicBezTo>
                  <a:cubicBezTo>
                    <a:pt x="1615" y="218"/>
                    <a:pt x="1602" y="99"/>
                    <a:pt x="1683" y="46"/>
                  </a:cubicBezTo>
                  <a:cubicBezTo>
                    <a:pt x="1703" y="16"/>
                    <a:pt x="1723" y="11"/>
                    <a:pt x="1755" y="0"/>
                  </a:cubicBezTo>
                  <a:cubicBezTo>
                    <a:pt x="1782" y="6"/>
                    <a:pt x="1815" y="7"/>
                    <a:pt x="1840" y="20"/>
                  </a:cubicBezTo>
                  <a:cubicBezTo>
                    <a:pt x="1869" y="35"/>
                    <a:pt x="1893" y="50"/>
                    <a:pt x="1925" y="59"/>
                  </a:cubicBezTo>
                  <a:cubicBezTo>
                    <a:pt x="1948" y="83"/>
                    <a:pt x="1967" y="108"/>
                    <a:pt x="1990" y="131"/>
                  </a:cubicBezTo>
                  <a:cubicBezTo>
                    <a:pt x="1998" y="152"/>
                    <a:pt x="2002" y="176"/>
                    <a:pt x="2010" y="197"/>
                  </a:cubicBezTo>
                  <a:cubicBezTo>
                    <a:pt x="2022" y="228"/>
                    <a:pt x="2045" y="251"/>
                    <a:pt x="2056" y="282"/>
                  </a:cubicBezTo>
                  <a:cubicBezTo>
                    <a:pt x="2060" y="320"/>
                    <a:pt x="2066" y="364"/>
                    <a:pt x="2082" y="400"/>
                  </a:cubicBezTo>
                  <a:cubicBezTo>
                    <a:pt x="2092" y="424"/>
                    <a:pt x="2102" y="438"/>
                    <a:pt x="2108" y="465"/>
                  </a:cubicBezTo>
                  <a:cubicBezTo>
                    <a:pt x="2104" y="567"/>
                    <a:pt x="2097" y="639"/>
                    <a:pt x="2075" y="733"/>
                  </a:cubicBezTo>
                  <a:cubicBezTo>
                    <a:pt x="2064" y="779"/>
                    <a:pt x="2061" y="819"/>
                    <a:pt x="2036" y="858"/>
                  </a:cubicBezTo>
                  <a:cubicBezTo>
                    <a:pt x="2020" y="909"/>
                    <a:pt x="2043" y="847"/>
                    <a:pt x="2016" y="891"/>
                  </a:cubicBezTo>
                  <a:cubicBezTo>
                    <a:pt x="1989" y="936"/>
                    <a:pt x="1971" y="990"/>
                    <a:pt x="1944" y="1035"/>
                  </a:cubicBezTo>
                  <a:cubicBezTo>
                    <a:pt x="1918" y="1079"/>
                    <a:pt x="1890" y="1117"/>
                    <a:pt x="1872" y="1165"/>
                  </a:cubicBezTo>
                  <a:cubicBezTo>
                    <a:pt x="1875" y="1207"/>
                    <a:pt x="1853" y="1264"/>
                    <a:pt x="1886" y="1290"/>
                  </a:cubicBezTo>
                  <a:cubicBezTo>
                    <a:pt x="1898" y="1300"/>
                    <a:pt x="1915" y="1302"/>
                    <a:pt x="1931" y="1303"/>
                  </a:cubicBezTo>
                  <a:cubicBezTo>
                    <a:pt x="2012" y="1307"/>
                    <a:pt x="2093" y="1307"/>
                    <a:pt x="2174" y="1309"/>
                  </a:cubicBezTo>
                  <a:cubicBezTo>
                    <a:pt x="2257" y="1318"/>
                    <a:pt x="2313" y="1333"/>
                    <a:pt x="2390" y="1349"/>
                  </a:cubicBezTo>
                  <a:cubicBezTo>
                    <a:pt x="2420" y="1371"/>
                    <a:pt x="2445" y="1378"/>
                    <a:pt x="2481" y="1388"/>
                  </a:cubicBezTo>
                  <a:cubicBezTo>
                    <a:pt x="2532" y="1421"/>
                    <a:pt x="2593" y="1431"/>
                    <a:pt x="2651" y="1447"/>
                  </a:cubicBezTo>
                  <a:cubicBezTo>
                    <a:pt x="2696" y="1476"/>
                    <a:pt x="2744" y="1502"/>
                    <a:pt x="2789" y="1532"/>
                  </a:cubicBezTo>
                  <a:cubicBezTo>
                    <a:pt x="2793" y="1539"/>
                    <a:pt x="2796" y="1547"/>
                    <a:pt x="2802" y="1552"/>
                  </a:cubicBezTo>
                  <a:cubicBezTo>
                    <a:pt x="2807" y="1556"/>
                    <a:pt x="2818" y="1552"/>
                    <a:pt x="2822" y="1558"/>
                  </a:cubicBezTo>
                  <a:cubicBezTo>
                    <a:pt x="2864" y="1622"/>
                    <a:pt x="2794" y="1569"/>
                    <a:pt x="2848" y="1604"/>
                  </a:cubicBezTo>
                  <a:cubicBezTo>
                    <a:pt x="2860" y="1643"/>
                    <a:pt x="2845" y="1606"/>
                    <a:pt x="2874" y="1643"/>
                  </a:cubicBezTo>
                  <a:cubicBezTo>
                    <a:pt x="2884" y="1656"/>
                    <a:pt x="2900" y="1683"/>
                    <a:pt x="2900" y="1683"/>
                  </a:cubicBezTo>
                  <a:cubicBezTo>
                    <a:pt x="2905" y="1747"/>
                    <a:pt x="2908" y="1805"/>
                    <a:pt x="2926" y="1866"/>
                  </a:cubicBezTo>
                  <a:cubicBezTo>
                    <a:pt x="2933" y="1929"/>
                    <a:pt x="2951" y="2007"/>
                    <a:pt x="2913" y="2062"/>
                  </a:cubicBezTo>
                  <a:cubicBezTo>
                    <a:pt x="2924" y="2131"/>
                    <a:pt x="2920" y="2116"/>
                    <a:pt x="2966" y="2160"/>
                  </a:cubicBezTo>
                  <a:cubicBezTo>
                    <a:pt x="2974" y="2185"/>
                    <a:pt x="2990" y="2198"/>
                    <a:pt x="3005" y="2219"/>
                  </a:cubicBezTo>
                  <a:cubicBezTo>
                    <a:pt x="3009" y="2233"/>
                    <a:pt x="3023" y="2244"/>
                    <a:pt x="3024" y="2259"/>
                  </a:cubicBezTo>
                  <a:cubicBezTo>
                    <a:pt x="3028" y="2340"/>
                    <a:pt x="3034" y="2390"/>
                    <a:pt x="2992" y="2448"/>
                  </a:cubicBezTo>
                  <a:cubicBezTo>
                    <a:pt x="2979" y="2485"/>
                    <a:pt x="2960" y="2518"/>
                    <a:pt x="2933" y="2547"/>
                  </a:cubicBezTo>
                  <a:cubicBezTo>
                    <a:pt x="2905" y="2623"/>
                    <a:pt x="2942" y="2503"/>
                    <a:pt x="2946" y="2579"/>
                  </a:cubicBezTo>
                  <a:cubicBezTo>
                    <a:pt x="2951" y="2681"/>
                    <a:pt x="2991" y="2791"/>
                    <a:pt x="2907" y="2848"/>
                  </a:cubicBezTo>
                  <a:cubicBezTo>
                    <a:pt x="2895" y="2871"/>
                    <a:pt x="2881" y="2883"/>
                    <a:pt x="2874" y="2907"/>
                  </a:cubicBezTo>
                  <a:cubicBezTo>
                    <a:pt x="2881" y="3023"/>
                    <a:pt x="2886" y="3059"/>
                    <a:pt x="2874" y="3195"/>
                  </a:cubicBezTo>
                  <a:cubicBezTo>
                    <a:pt x="2872" y="3221"/>
                    <a:pt x="2840" y="3235"/>
                    <a:pt x="2822" y="3253"/>
                  </a:cubicBezTo>
                  <a:cubicBezTo>
                    <a:pt x="2758" y="3317"/>
                    <a:pt x="2703" y="3357"/>
                    <a:pt x="2612" y="3371"/>
                  </a:cubicBezTo>
                  <a:cubicBezTo>
                    <a:pt x="2564" y="3388"/>
                    <a:pt x="2505" y="3392"/>
                    <a:pt x="2455" y="3397"/>
                  </a:cubicBezTo>
                  <a:cubicBezTo>
                    <a:pt x="2388" y="3415"/>
                    <a:pt x="2321" y="3434"/>
                    <a:pt x="2252" y="3443"/>
                  </a:cubicBezTo>
                  <a:cubicBezTo>
                    <a:pt x="2205" y="3460"/>
                    <a:pt x="2151" y="3463"/>
                    <a:pt x="2102" y="3476"/>
                  </a:cubicBezTo>
                  <a:cubicBezTo>
                    <a:pt x="2056" y="3519"/>
                    <a:pt x="1922" y="3504"/>
                    <a:pt x="1859" y="3509"/>
                  </a:cubicBezTo>
                  <a:cubicBezTo>
                    <a:pt x="1779" y="3521"/>
                    <a:pt x="1740" y="3524"/>
                    <a:pt x="1643" y="3528"/>
                  </a:cubicBezTo>
                  <a:cubicBezTo>
                    <a:pt x="1592" y="3527"/>
                    <a:pt x="1167" y="3572"/>
                    <a:pt x="976" y="3502"/>
                  </a:cubicBezTo>
                  <a:cubicBezTo>
                    <a:pt x="963" y="3504"/>
                    <a:pt x="948" y="3504"/>
                    <a:pt x="936" y="3509"/>
                  </a:cubicBezTo>
                  <a:cubicBezTo>
                    <a:pt x="921" y="3516"/>
                    <a:pt x="883" y="3556"/>
                    <a:pt x="864" y="3568"/>
                  </a:cubicBezTo>
                  <a:cubicBezTo>
                    <a:pt x="837" y="3608"/>
                    <a:pt x="787" y="3637"/>
                    <a:pt x="740" y="3646"/>
                  </a:cubicBezTo>
                  <a:cubicBezTo>
                    <a:pt x="720" y="3659"/>
                    <a:pt x="704" y="3665"/>
                    <a:pt x="681" y="3672"/>
                  </a:cubicBezTo>
                  <a:cubicBezTo>
                    <a:pt x="671" y="3679"/>
                    <a:pt x="632" y="3718"/>
                    <a:pt x="629" y="3718"/>
                  </a:cubicBezTo>
                </a:path>
              </a:pathLst>
            </a:custGeom>
            <a:solidFill>
              <a:srgbClr val="BDAA8D"/>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978" name="Freeform 97">
              <a:extLst>
                <a:ext uri="{FF2B5EF4-FFF2-40B4-BE49-F238E27FC236}">
                  <a16:creationId xmlns:a16="http://schemas.microsoft.com/office/drawing/2014/main" id="{6F89EB19-5D29-BDA5-1D36-91B35220669E}"/>
                </a:ext>
              </a:extLst>
            </p:cNvPr>
            <p:cNvSpPr>
              <a:spLocks/>
            </p:cNvSpPr>
            <p:nvPr/>
          </p:nvSpPr>
          <p:spPr bwMode="auto">
            <a:xfrm>
              <a:off x="1676" y="3345"/>
              <a:ext cx="413" cy="587"/>
            </a:xfrm>
            <a:custGeom>
              <a:avLst/>
              <a:gdLst>
                <a:gd name="T0" fmla="*/ 222 w 413"/>
                <a:gd name="T1" fmla="*/ 1 h 587"/>
                <a:gd name="T2" fmla="*/ 268 w 413"/>
                <a:gd name="T3" fmla="*/ 86 h 587"/>
                <a:gd name="T4" fmla="*/ 294 w 413"/>
                <a:gd name="T5" fmla="*/ 178 h 587"/>
                <a:gd name="T6" fmla="*/ 340 w 413"/>
                <a:gd name="T7" fmla="*/ 256 h 587"/>
                <a:gd name="T8" fmla="*/ 399 w 413"/>
                <a:gd name="T9" fmla="*/ 315 h 587"/>
                <a:gd name="T10" fmla="*/ 314 w 413"/>
                <a:gd name="T11" fmla="*/ 426 h 587"/>
                <a:gd name="T12" fmla="*/ 209 w 413"/>
                <a:gd name="T13" fmla="*/ 531 h 587"/>
                <a:gd name="T14" fmla="*/ 137 w 413"/>
                <a:gd name="T15" fmla="*/ 525 h 587"/>
                <a:gd name="T16" fmla="*/ 124 w 413"/>
                <a:gd name="T17" fmla="*/ 498 h 587"/>
                <a:gd name="T18" fmla="*/ 104 w 413"/>
                <a:gd name="T19" fmla="*/ 485 h 587"/>
                <a:gd name="T20" fmla="*/ 91 w 413"/>
                <a:gd name="T21" fmla="*/ 453 h 587"/>
                <a:gd name="T22" fmla="*/ 65 w 413"/>
                <a:gd name="T23" fmla="*/ 420 h 587"/>
                <a:gd name="T24" fmla="*/ 32 w 413"/>
                <a:gd name="T25" fmla="*/ 335 h 587"/>
                <a:gd name="T26" fmla="*/ 0 w 413"/>
                <a:gd name="T27" fmla="*/ 165 h 587"/>
                <a:gd name="T28" fmla="*/ 98 w 413"/>
                <a:gd name="T29" fmla="*/ 73 h 587"/>
                <a:gd name="T30" fmla="*/ 196 w 413"/>
                <a:gd name="T31" fmla="*/ 14 h 587"/>
                <a:gd name="T32" fmla="*/ 222 w 413"/>
                <a:gd name="T33" fmla="*/ 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587">
                  <a:moveTo>
                    <a:pt x="222" y="1"/>
                  </a:moveTo>
                  <a:cubicBezTo>
                    <a:pt x="237" y="30"/>
                    <a:pt x="254" y="57"/>
                    <a:pt x="268" y="86"/>
                  </a:cubicBezTo>
                  <a:cubicBezTo>
                    <a:pt x="292" y="136"/>
                    <a:pt x="272" y="111"/>
                    <a:pt x="294" y="178"/>
                  </a:cubicBezTo>
                  <a:cubicBezTo>
                    <a:pt x="302" y="202"/>
                    <a:pt x="327" y="237"/>
                    <a:pt x="340" y="256"/>
                  </a:cubicBezTo>
                  <a:cubicBezTo>
                    <a:pt x="358" y="283"/>
                    <a:pt x="367" y="305"/>
                    <a:pt x="399" y="315"/>
                  </a:cubicBezTo>
                  <a:cubicBezTo>
                    <a:pt x="413" y="361"/>
                    <a:pt x="349" y="402"/>
                    <a:pt x="314" y="426"/>
                  </a:cubicBezTo>
                  <a:cubicBezTo>
                    <a:pt x="299" y="469"/>
                    <a:pt x="252" y="518"/>
                    <a:pt x="209" y="531"/>
                  </a:cubicBezTo>
                  <a:cubicBezTo>
                    <a:pt x="166" y="587"/>
                    <a:pt x="175" y="561"/>
                    <a:pt x="137" y="525"/>
                  </a:cubicBezTo>
                  <a:cubicBezTo>
                    <a:pt x="133" y="516"/>
                    <a:pt x="130" y="506"/>
                    <a:pt x="124" y="498"/>
                  </a:cubicBezTo>
                  <a:cubicBezTo>
                    <a:pt x="119" y="492"/>
                    <a:pt x="109" y="491"/>
                    <a:pt x="104" y="485"/>
                  </a:cubicBezTo>
                  <a:cubicBezTo>
                    <a:pt x="97" y="476"/>
                    <a:pt x="97" y="463"/>
                    <a:pt x="91" y="453"/>
                  </a:cubicBezTo>
                  <a:cubicBezTo>
                    <a:pt x="84" y="441"/>
                    <a:pt x="73" y="432"/>
                    <a:pt x="65" y="420"/>
                  </a:cubicBezTo>
                  <a:cubicBezTo>
                    <a:pt x="56" y="390"/>
                    <a:pt x="40" y="364"/>
                    <a:pt x="32" y="335"/>
                  </a:cubicBezTo>
                  <a:cubicBezTo>
                    <a:pt x="16" y="279"/>
                    <a:pt x="8" y="223"/>
                    <a:pt x="0" y="165"/>
                  </a:cubicBezTo>
                  <a:cubicBezTo>
                    <a:pt x="23" y="125"/>
                    <a:pt x="52" y="87"/>
                    <a:pt x="98" y="73"/>
                  </a:cubicBezTo>
                  <a:cubicBezTo>
                    <a:pt x="131" y="51"/>
                    <a:pt x="161" y="31"/>
                    <a:pt x="196" y="14"/>
                  </a:cubicBezTo>
                  <a:cubicBezTo>
                    <a:pt x="224" y="0"/>
                    <a:pt x="206" y="1"/>
                    <a:pt x="222" y="1"/>
                  </a:cubicBezTo>
                  <a:close/>
                </a:path>
              </a:pathLst>
            </a:custGeom>
            <a:solidFill>
              <a:schemeClr val="bg1"/>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979" name="Freeform 98">
              <a:extLst>
                <a:ext uri="{FF2B5EF4-FFF2-40B4-BE49-F238E27FC236}">
                  <a16:creationId xmlns:a16="http://schemas.microsoft.com/office/drawing/2014/main" id="{76E7F07C-5A15-820B-CBF2-B33592B4A856}"/>
                </a:ext>
              </a:extLst>
            </p:cNvPr>
            <p:cNvSpPr>
              <a:spLocks/>
            </p:cNvSpPr>
            <p:nvPr/>
          </p:nvSpPr>
          <p:spPr bwMode="auto">
            <a:xfrm>
              <a:off x="2280" y="2856"/>
              <a:ext cx="46" cy="52"/>
            </a:xfrm>
            <a:custGeom>
              <a:avLst/>
              <a:gdLst>
                <a:gd name="T0" fmla="*/ 0 w 46"/>
                <a:gd name="T1" fmla="*/ 52 h 52"/>
                <a:gd name="T2" fmla="*/ 46 w 46"/>
                <a:gd name="T3" fmla="*/ 0 h 52"/>
              </a:gdLst>
              <a:ahLst/>
              <a:cxnLst>
                <a:cxn ang="0">
                  <a:pos x="T0" y="T1"/>
                </a:cxn>
                <a:cxn ang="0">
                  <a:pos x="T2" y="T3"/>
                </a:cxn>
              </a:cxnLst>
              <a:rect l="0" t="0" r="r" b="b"/>
              <a:pathLst>
                <a:path w="46" h="52">
                  <a:moveTo>
                    <a:pt x="0" y="52"/>
                  </a:moveTo>
                  <a:cubicBezTo>
                    <a:pt x="25" y="44"/>
                    <a:pt x="46" y="29"/>
                    <a:pt x="46" y="0"/>
                  </a:cubicBez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1980" name="Rectangle 40">
            <a:extLst>
              <a:ext uri="{FF2B5EF4-FFF2-40B4-BE49-F238E27FC236}">
                <a16:creationId xmlns:a16="http://schemas.microsoft.com/office/drawing/2014/main" id="{34C2CF6A-A9F1-197D-242A-1A8EC70C1D9E}"/>
              </a:ext>
            </a:extLst>
          </p:cNvPr>
          <p:cNvSpPr>
            <a:spLocks noChangeArrowheads="1"/>
          </p:cNvSpPr>
          <p:nvPr/>
        </p:nvSpPr>
        <p:spPr bwMode="auto">
          <a:xfrm>
            <a:off x="5443538" y="582815"/>
            <a:ext cx="1314450" cy="628650"/>
          </a:xfrm>
          <a:prstGeom prst="rect">
            <a:avLst/>
          </a:prstGeom>
          <a:solidFill>
            <a:schemeClr val="bg1"/>
          </a:solidFill>
          <a:ln w="38100">
            <a:solidFill>
              <a:schemeClr val="accent4">
                <a:lumMod val="75000"/>
              </a:schemeClr>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grpSp>
        <p:nvGrpSpPr>
          <p:cNvPr id="211981" name="Group 39">
            <a:extLst>
              <a:ext uri="{FF2B5EF4-FFF2-40B4-BE49-F238E27FC236}">
                <a16:creationId xmlns:a16="http://schemas.microsoft.com/office/drawing/2014/main" id="{75C9468A-B7BD-472D-2255-20F3C257E5F2}"/>
              </a:ext>
            </a:extLst>
          </p:cNvPr>
          <p:cNvGrpSpPr>
            <a:grpSpLocks/>
          </p:cNvGrpSpPr>
          <p:nvPr/>
        </p:nvGrpSpPr>
        <p:grpSpPr bwMode="auto">
          <a:xfrm>
            <a:off x="5314950" y="582815"/>
            <a:ext cx="1571625" cy="628650"/>
            <a:chOff x="3444" y="0"/>
            <a:chExt cx="1320" cy="528"/>
          </a:xfrm>
        </p:grpSpPr>
        <p:sp>
          <p:nvSpPr>
            <p:cNvPr id="211982" name="Rectangle 40">
              <a:extLst>
                <a:ext uri="{FF2B5EF4-FFF2-40B4-BE49-F238E27FC236}">
                  <a16:creationId xmlns:a16="http://schemas.microsoft.com/office/drawing/2014/main" id="{52772113-B55A-1715-400D-F47FA4B909AB}"/>
                </a:ext>
              </a:extLst>
            </p:cNvPr>
            <p:cNvSpPr>
              <a:spLocks noChangeArrowheads="1"/>
            </p:cNvSpPr>
            <p:nvPr/>
          </p:nvSpPr>
          <p:spPr bwMode="auto">
            <a:xfrm>
              <a:off x="3552" y="0"/>
              <a:ext cx="1104" cy="528"/>
            </a:xfrm>
            <a:prstGeom prst="rect">
              <a:avLst/>
            </a:prstGeom>
            <a:solidFill>
              <a:schemeClr val="bg1"/>
            </a:solidFill>
            <a:ln w="38100">
              <a:solidFill>
                <a:schemeClr val="accent4">
                  <a:lumMod val="75000"/>
                </a:schemeClr>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1983" name="Text Box 41">
              <a:extLst>
                <a:ext uri="{FF2B5EF4-FFF2-40B4-BE49-F238E27FC236}">
                  <a16:creationId xmlns:a16="http://schemas.microsoft.com/office/drawing/2014/main" id="{983450C2-2186-CEFD-BBE8-AF223FE17FC0}"/>
                </a:ext>
              </a:extLst>
            </p:cNvPr>
            <p:cNvSpPr txBox="1">
              <a:spLocks noChangeArrowheads="1"/>
            </p:cNvSpPr>
            <p:nvPr/>
          </p:nvSpPr>
          <p:spPr bwMode="auto">
            <a:xfrm>
              <a:off x="3444" y="19"/>
              <a:ext cx="1320" cy="388"/>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2400" b="1" dirty="0">
                  <a:solidFill>
                    <a:srgbClr val="118472"/>
                  </a:solidFill>
                </a:rPr>
                <a:t>40</a:t>
              </a:r>
              <a:r>
                <a:rPr lang="en-US" b="1" baseline="42000" dirty="0">
                  <a:solidFill>
                    <a:srgbClr val="118472"/>
                  </a:solidFill>
                </a:rPr>
                <a:t>%</a:t>
              </a:r>
              <a:r>
                <a:rPr lang="en-US" sz="788" b="1" baseline="42000" dirty="0">
                  <a:solidFill>
                    <a:srgbClr val="118472"/>
                  </a:solidFill>
                </a:rPr>
                <a:t> </a:t>
              </a:r>
              <a:r>
                <a:rPr lang="en-US" sz="2400" b="1" dirty="0">
                  <a:solidFill>
                    <a:srgbClr val="000000"/>
                  </a:solidFill>
                </a:rPr>
                <a:t>/</a:t>
              </a:r>
              <a:r>
                <a:rPr lang="en-US" sz="825" b="1" dirty="0">
                  <a:solidFill>
                    <a:srgbClr val="000000"/>
                  </a:solidFill>
                </a:rPr>
                <a:t> </a:t>
              </a:r>
              <a:r>
                <a:rPr lang="en-US" sz="2400" b="1" dirty="0">
                  <a:solidFill>
                    <a:schemeClr val="accent5">
                      <a:lumMod val="75000"/>
                    </a:schemeClr>
                  </a:solidFill>
                </a:rPr>
                <a:t>60%</a:t>
              </a:r>
            </a:p>
          </p:txBody>
        </p:sp>
        <p:sp>
          <p:nvSpPr>
            <p:cNvPr id="211984" name="Text Box 42">
              <a:extLst>
                <a:ext uri="{FF2B5EF4-FFF2-40B4-BE49-F238E27FC236}">
                  <a16:creationId xmlns:a16="http://schemas.microsoft.com/office/drawing/2014/main" id="{C88AE975-78EF-D02F-7D8A-16F53898B968}"/>
                </a:ext>
              </a:extLst>
            </p:cNvPr>
            <p:cNvSpPr txBox="1">
              <a:spLocks noChangeArrowheads="1"/>
            </p:cNvSpPr>
            <p:nvPr/>
          </p:nvSpPr>
          <p:spPr bwMode="auto">
            <a:xfrm>
              <a:off x="3562" y="288"/>
              <a:ext cx="962" cy="194"/>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900" b="1" dirty="0">
                  <a:solidFill>
                    <a:srgbClr val="118472"/>
                  </a:solidFill>
                </a:rPr>
                <a:t>UNITS</a:t>
              </a:r>
              <a:r>
                <a:rPr lang="en-US" sz="900" b="1" dirty="0">
                  <a:solidFill>
                    <a:schemeClr val="accent5">
                      <a:lumMod val="75000"/>
                    </a:schemeClr>
                  </a:solidFill>
                </a:rPr>
                <a:t>        </a:t>
              </a:r>
              <a:r>
                <a:rPr lang="en-US" sz="900" b="1" dirty="0">
                  <a:solidFill>
                    <a:srgbClr val="000099"/>
                  </a:solidFill>
                </a:rPr>
                <a:t>     </a:t>
              </a:r>
              <a:r>
                <a:rPr lang="en-US" sz="900" b="1" dirty="0" err="1">
                  <a:solidFill>
                    <a:schemeClr val="accent5">
                      <a:lumMod val="75000"/>
                    </a:schemeClr>
                  </a:solidFill>
                </a:rPr>
                <a:t>AMGI</a:t>
              </a:r>
              <a:endParaRPr lang="en-US" sz="900" b="1" dirty="0">
                <a:solidFill>
                  <a:schemeClr val="accent5">
                    <a:lumMod val="75000"/>
                  </a:schemeClr>
                </a:solidFill>
              </a:endParaRPr>
            </a:p>
          </p:txBody>
        </p:sp>
      </p:grpSp>
      <p:grpSp>
        <p:nvGrpSpPr>
          <p:cNvPr id="211985" name="Group 211984">
            <a:extLst>
              <a:ext uri="{FF2B5EF4-FFF2-40B4-BE49-F238E27FC236}">
                <a16:creationId xmlns:a16="http://schemas.microsoft.com/office/drawing/2014/main" id="{F4716D3A-4DEF-3195-E0B2-3715E184678E}"/>
              </a:ext>
            </a:extLst>
          </p:cNvPr>
          <p:cNvGrpSpPr/>
          <p:nvPr/>
        </p:nvGrpSpPr>
        <p:grpSpPr>
          <a:xfrm>
            <a:off x="1475020" y="1565833"/>
            <a:ext cx="2444141" cy="1629427"/>
            <a:chOff x="3247787" y="1969828"/>
            <a:chExt cx="2444141" cy="1629427"/>
          </a:xfrm>
        </p:grpSpPr>
        <p:sp>
          <p:nvSpPr>
            <p:cNvPr id="211986" name="Rectangle 211985">
              <a:extLst>
                <a:ext uri="{FF2B5EF4-FFF2-40B4-BE49-F238E27FC236}">
                  <a16:creationId xmlns:a16="http://schemas.microsoft.com/office/drawing/2014/main" id="{3E37104C-FBCE-60A2-CA17-E8C3D2574821}"/>
                </a:ext>
              </a:extLst>
            </p:cNvPr>
            <p:cNvSpPr/>
            <p:nvPr/>
          </p:nvSpPr>
          <p:spPr>
            <a:xfrm>
              <a:off x="4062500"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87" name="Rectangle 211986">
              <a:extLst>
                <a:ext uri="{FF2B5EF4-FFF2-40B4-BE49-F238E27FC236}">
                  <a16:creationId xmlns:a16="http://schemas.microsoft.com/office/drawing/2014/main" id="{50BC79D3-056A-198B-3864-B432841414F9}"/>
                </a:ext>
              </a:extLst>
            </p:cNvPr>
            <p:cNvSpPr/>
            <p:nvPr/>
          </p:nvSpPr>
          <p:spPr>
            <a:xfrm>
              <a:off x="4877214"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88" name="Rectangle 211987">
              <a:extLst>
                <a:ext uri="{FF2B5EF4-FFF2-40B4-BE49-F238E27FC236}">
                  <a16:creationId xmlns:a16="http://schemas.microsoft.com/office/drawing/2014/main" id="{655388E1-CF9F-5E3B-F0DD-1F0094AE90FC}"/>
                </a:ext>
              </a:extLst>
            </p:cNvPr>
            <p:cNvSpPr/>
            <p:nvPr/>
          </p:nvSpPr>
          <p:spPr bwMode="auto">
            <a:xfrm>
              <a:off x="3247787" y="1969828"/>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211989" name="Rectangle 211988">
              <a:extLst>
                <a:ext uri="{FF2B5EF4-FFF2-40B4-BE49-F238E27FC236}">
                  <a16:creationId xmlns:a16="http://schemas.microsoft.com/office/drawing/2014/main" id="{0D7A317A-6AA0-6D3A-62E1-0A5774A2B9A0}"/>
                </a:ext>
              </a:extLst>
            </p:cNvPr>
            <p:cNvSpPr/>
            <p:nvPr/>
          </p:nvSpPr>
          <p:spPr>
            <a:xfrm>
              <a:off x="3247787"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0" name="Rectangle 211989">
              <a:extLst>
                <a:ext uri="{FF2B5EF4-FFF2-40B4-BE49-F238E27FC236}">
                  <a16:creationId xmlns:a16="http://schemas.microsoft.com/office/drawing/2014/main" id="{69FCB924-4E3A-389E-496C-F4D8E6E920FD}"/>
                </a:ext>
              </a:extLst>
            </p:cNvPr>
            <p:cNvSpPr/>
            <p:nvPr/>
          </p:nvSpPr>
          <p:spPr>
            <a:xfrm>
              <a:off x="4877214"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1" name="Rectangle 211990">
              <a:extLst>
                <a:ext uri="{FF2B5EF4-FFF2-40B4-BE49-F238E27FC236}">
                  <a16:creationId xmlns:a16="http://schemas.microsoft.com/office/drawing/2014/main" id="{AB63CD1E-D47A-F1E2-379F-D32458265B63}"/>
                </a:ext>
              </a:extLst>
            </p:cNvPr>
            <p:cNvSpPr/>
            <p:nvPr/>
          </p:nvSpPr>
          <p:spPr>
            <a:xfrm>
              <a:off x="3247787"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2" name="Rectangle 211991">
              <a:extLst>
                <a:ext uri="{FF2B5EF4-FFF2-40B4-BE49-F238E27FC236}">
                  <a16:creationId xmlns:a16="http://schemas.microsoft.com/office/drawing/2014/main" id="{2758B670-2D8A-5026-F9D3-F5B80F384330}"/>
                </a:ext>
              </a:extLst>
            </p:cNvPr>
            <p:cNvSpPr/>
            <p:nvPr/>
          </p:nvSpPr>
          <p:spPr>
            <a:xfrm>
              <a:off x="4062500"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3" name="Rectangle 211992">
              <a:extLst>
                <a:ext uri="{FF2B5EF4-FFF2-40B4-BE49-F238E27FC236}">
                  <a16:creationId xmlns:a16="http://schemas.microsoft.com/office/drawing/2014/main" id="{B1382B53-67D6-6AD6-91C4-43429EEE0FAD}"/>
                </a:ext>
              </a:extLst>
            </p:cNvPr>
            <p:cNvSpPr/>
            <p:nvPr/>
          </p:nvSpPr>
          <p:spPr>
            <a:xfrm>
              <a:off x="4877214"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4" name="Rectangle 211993">
              <a:extLst>
                <a:ext uri="{FF2B5EF4-FFF2-40B4-BE49-F238E27FC236}">
                  <a16:creationId xmlns:a16="http://schemas.microsoft.com/office/drawing/2014/main" id="{1210E393-17EF-F1D1-EF1B-64877CD19281}"/>
                </a:ext>
              </a:extLst>
            </p:cNvPr>
            <p:cNvSpPr/>
            <p:nvPr/>
          </p:nvSpPr>
          <p:spPr>
            <a:xfrm>
              <a:off x="3247787"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5" name="Rectangle 211994">
              <a:extLst>
                <a:ext uri="{FF2B5EF4-FFF2-40B4-BE49-F238E27FC236}">
                  <a16:creationId xmlns:a16="http://schemas.microsoft.com/office/drawing/2014/main" id="{C38FAB0B-EF60-54A5-DAB3-EA9B62D18AA0}"/>
                </a:ext>
              </a:extLst>
            </p:cNvPr>
            <p:cNvSpPr/>
            <p:nvPr/>
          </p:nvSpPr>
          <p:spPr>
            <a:xfrm>
              <a:off x="4062500"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996" name="Rectangle 211995">
            <a:extLst>
              <a:ext uri="{FF2B5EF4-FFF2-40B4-BE49-F238E27FC236}">
                <a16:creationId xmlns:a16="http://schemas.microsoft.com/office/drawing/2014/main" id="{772B8290-6FB9-8578-341A-3F76DA69D8A2}"/>
              </a:ext>
            </a:extLst>
          </p:cNvPr>
          <p:cNvSpPr/>
          <p:nvPr/>
        </p:nvSpPr>
        <p:spPr bwMode="auto">
          <a:xfrm>
            <a:off x="1475020" y="1565833"/>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defRPr/>
            </a:pPr>
            <a:endParaRPr lang="en-US" dirty="0"/>
          </a:p>
        </p:txBody>
      </p:sp>
      <p:sp>
        <p:nvSpPr>
          <p:cNvPr id="211997" name="Rectangle 211996">
            <a:extLst>
              <a:ext uri="{FF2B5EF4-FFF2-40B4-BE49-F238E27FC236}">
                <a16:creationId xmlns:a16="http://schemas.microsoft.com/office/drawing/2014/main" id="{6CB1FDA2-24CC-9763-BA8A-83A4DBEFC02B}"/>
              </a:ext>
            </a:extLst>
          </p:cNvPr>
          <p:cNvSpPr/>
          <p:nvPr/>
        </p:nvSpPr>
        <p:spPr>
          <a:xfrm>
            <a:off x="3104446" y="2108974"/>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211998" name="Rectangle 211997">
            <a:extLst>
              <a:ext uri="{FF2B5EF4-FFF2-40B4-BE49-F238E27FC236}">
                <a16:creationId xmlns:a16="http://schemas.microsoft.com/office/drawing/2014/main" id="{DA3B19BC-8320-4A16-A0DC-BFD774A71668}"/>
              </a:ext>
            </a:extLst>
          </p:cNvPr>
          <p:cNvSpPr/>
          <p:nvPr/>
        </p:nvSpPr>
        <p:spPr>
          <a:xfrm>
            <a:off x="3104446" y="265211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211999" name="Rectangle 211998">
            <a:extLst>
              <a:ext uri="{FF2B5EF4-FFF2-40B4-BE49-F238E27FC236}">
                <a16:creationId xmlns:a16="http://schemas.microsoft.com/office/drawing/2014/main" id="{980E727A-AB28-9579-2AD4-2BDC74883059}"/>
              </a:ext>
            </a:extLst>
          </p:cNvPr>
          <p:cNvSpPr/>
          <p:nvPr/>
        </p:nvSpPr>
        <p:spPr>
          <a:xfrm>
            <a:off x="1475019"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93" name="Rectangle 92">
            <a:extLst>
              <a:ext uri="{FF2B5EF4-FFF2-40B4-BE49-F238E27FC236}">
                <a16:creationId xmlns:a16="http://schemas.microsoft.com/office/drawing/2014/main" id="{BEC5610D-0024-3930-9AF6-66B40BB446F3}"/>
              </a:ext>
            </a:extLst>
          </p:cNvPr>
          <p:cNvSpPr/>
          <p:nvPr/>
        </p:nvSpPr>
        <p:spPr>
          <a:xfrm>
            <a:off x="2289732"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20%</a:t>
            </a:r>
          </a:p>
        </p:txBody>
      </p:sp>
      <p:sp>
        <p:nvSpPr>
          <p:cNvPr id="212000" name="Rectangle 211999">
            <a:extLst>
              <a:ext uri="{FF2B5EF4-FFF2-40B4-BE49-F238E27FC236}">
                <a16:creationId xmlns:a16="http://schemas.microsoft.com/office/drawing/2014/main" id="{29B593D5-FDA5-6A0A-0146-3CA87A125B73}"/>
              </a:ext>
            </a:extLst>
          </p:cNvPr>
          <p:cNvSpPr/>
          <p:nvPr/>
        </p:nvSpPr>
        <p:spPr>
          <a:xfrm>
            <a:off x="1475019" y="2652117"/>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12001" name="Rectangle 212000">
            <a:extLst>
              <a:ext uri="{FF2B5EF4-FFF2-40B4-BE49-F238E27FC236}">
                <a16:creationId xmlns:a16="http://schemas.microsoft.com/office/drawing/2014/main" id="{96901505-F0C6-9C56-B77F-6E1ACB1A6682}"/>
              </a:ext>
            </a:extLst>
          </p:cNvPr>
          <p:cNvSpPr/>
          <p:nvPr/>
        </p:nvSpPr>
        <p:spPr>
          <a:xfrm>
            <a:off x="1475019"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12002" name="Rectangle 212001">
            <a:extLst>
              <a:ext uri="{FF2B5EF4-FFF2-40B4-BE49-F238E27FC236}">
                <a16:creationId xmlns:a16="http://schemas.microsoft.com/office/drawing/2014/main" id="{BC5671FD-A0E3-FB24-DB14-EDD55A34B6CC}"/>
              </a:ext>
            </a:extLst>
          </p:cNvPr>
          <p:cNvSpPr/>
          <p:nvPr/>
        </p:nvSpPr>
        <p:spPr>
          <a:xfrm>
            <a:off x="2289732" y="156583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12003" name="Rectangle 212002">
            <a:extLst>
              <a:ext uri="{FF2B5EF4-FFF2-40B4-BE49-F238E27FC236}">
                <a16:creationId xmlns:a16="http://schemas.microsoft.com/office/drawing/2014/main" id="{0791BAFF-996A-2773-1DF2-A3C30F010B59}"/>
              </a:ext>
            </a:extLst>
          </p:cNvPr>
          <p:cNvSpPr/>
          <p:nvPr/>
        </p:nvSpPr>
        <p:spPr>
          <a:xfrm>
            <a:off x="3104446"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212004" name="Rectangle 212003">
            <a:extLst>
              <a:ext uri="{FF2B5EF4-FFF2-40B4-BE49-F238E27FC236}">
                <a16:creationId xmlns:a16="http://schemas.microsoft.com/office/drawing/2014/main" id="{8F60DBD5-D1F2-4F80-1869-8D87B989E0F2}"/>
              </a:ext>
            </a:extLst>
          </p:cNvPr>
          <p:cNvSpPr/>
          <p:nvPr/>
        </p:nvSpPr>
        <p:spPr>
          <a:xfrm>
            <a:off x="2289732" y="265211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dirty="0">
                <a:solidFill>
                  <a:srgbClr val="ED9E01"/>
                </a:solidFill>
              </a:rPr>
              <a:t>60%- Vacant</a:t>
            </a:r>
          </a:p>
        </p:txBody>
      </p:sp>
      <p:sp>
        <p:nvSpPr>
          <p:cNvPr id="212010" name="Rectangle 212009">
            <a:extLst>
              <a:ext uri="{FF2B5EF4-FFF2-40B4-BE49-F238E27FC236}">
                <a16:creationId xmlns:a16="http://schemas.microsoft.com/office/drawing/2014/main" id="{1E0224D8-3CDF-4F6A-2718-5AD94A395B31}"/>
              </a:ext>
            </a:extLst>
          </p:cNvPr>
          <p:cNvSpPr/>
          <p:nvPr/>
        </p:nvSpPr>
        <p:spPr>
          <a:xfrm>
            <a:off x="1475019" y="265211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50%</a:t>
            </a:r>
          </a:p>
        </p:txBody>
      </p:sp>
      <p:sp>
        <p:nvSpPr>
          <p:cNvPr id="212011" name="Rectangle 212010">
            <a:extLst>
              <a:ext uri="{FF2B5EF4-FFF2-40B4-BE49-F238E27FC236}">
                <a16:creationId xmlns:a16="http://schemas.microsoft.com/office/drawing/2014/main" id="{946937CD-0D19-EC0B-BAB4-C42E9E1810B7}"/>
              </a:ext>
            </a:extLst>
          </p:cNvPr>
          <p:cNvSpPr/>
          <p:nvPr/>
        </p:nvSpPr>
        <p:spPr>
          <a:xfrm>
            <a:off x="3104446"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212016" name="Rectangle 212015">
            <a:extLst>
              <a:ext uri="{FF2B5EF4-FFF2-40B4-BE49-F238E27FC236}">
                <a16:creationId xmlns:a16="http://schemas.microsoft.com/office/drawing/2014/main" id="{893B2A4C-EC51-DA1D-0139-9C7BCF468DB1}"/>
              </a:ext>
            </a:extLst>
          </p:cNvPr>
          <p:cNvSpPr/>
          <p:nvPr/>
        </p:nvSpPr>
        <p:spPr>
          <a:xfrm>
            <a:off x="1475019"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212017" name="Rectangle 212016">
            <a:extLst>
              <a:ext uri="{FF2B5EF4-FFF2-40B4-BE49-F238E27FC236}">
                <a16:creationId xmlns:a16="http://schemas.microsoft.com/office/drawing/2014/main" id="{5ECAA29B-B4DB-5524-01E0-6BC6959BF487}"/>
              </a:ext>
            </a:extLst>
          </p:cNvPr>
          <p:cNvSpPr/>
          <p:nvPr/>
        </p:nvSpPr>
        <p:spPr>
          <a:xfrm>
            <a:off x="2289732"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50%</a:t>
            </a:r>
          </a:p>
        </p:txBody>
      </p:sp>
      <p:sp>
        <p:nvSpPr>
          <p:cNvPr id="212018" name="Rectangle 212017">
            <a:extLst>
              <a:ext uri="{FF2B5EF4-FFF2-40B4-BE49-F238E27FC236}">
                <a16:creationId xmlns:a16="http://schemas.microsoft.com/office/drawing/2014/main" id="{7F66E5AD-16E3-70EA-11B7-0F0B86834C11}"/>
              </a:ext>
            </a:extLst>
          </p:cNvPr>
          <p:cNvSpPr/>
          <p:nvPr/>
        </p:nvSpPr>
        <p:spPr>
          <a:xfrm>
            <a:off x="1475019"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12019" name="AutoShape 281">
            <a:extLst>
              <a:ext uri="{FF2B5EF4-FFF2-40B4-BE49-F238E27FC236}">
                <a16:creationId xmlns:a16="http://schemas.microsoft.com/office/drawing/2014/main" id="{C3A0CBEC-6452-98A0-DEC4-A97FD39D8013}"/>
              </a:ext>
            </a:extLst>
          </p:cNvPr>
          <p:cNvSpPr>
            <a:spLocks noChangeArrowheads="1"/>
          </p:cNvSpPr>
          <p:nvPr/>
        </p:nvSpPr>
        <p:spPr bwMode="auto">
          <a:xfrm rot="10800000">
            <a:off x="1339233" y="983311"/>
            <a:ext cx="2715712" cy="582520"/>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solidFill>
            <a:schemeClr val="tx1">
              <a:lumMod val="75000"/>
              <a:lumOff val="25000"/>
            </a:schemeClr>
          </a:solidFill>
          <a:ln w="9525">
            <a:solidFill>
              <a:schemeClr val="tx1"/>
            </a:solidFill>
            <a:miter lim="800000"/>
            <a:headEnd/>
            <a:tailEnd/>
          </a:ln>
        </p:spPr>
        <p:txBody>
          <a:bodyPr wrap="none" lIns="91426" tIns="45713" rIns="91426" bIns="45713" anchor="ctr"/>
          <a:lstStyle/>
          <a:p>
            <a:pPr algn="ctr"/>
            <a:endParaRPr lang="en-US" dirty="0"/>
          </a:p>
        </p:txBody>
      </p:sp>
      <p:sp>
        <p:nvSpPr>
          <p:cNvPr id="212020" name="Rectangle 212019">
            <a:extLst>
              <a:ext uri="{FF2B5EF4-FFF2-40B4-BE49-F238E27FC236}">
                <a16:creationId xmlns:a16="http://schemas.microsoft.com/office/drawing/2014/main" id="{150F91F2-5760-BC02-3DE2-A4B572DFF5BE}"/>
              </a:ext>
            </a:extLst>
          </p:cNvPr>
          <p:cNvSpPr/>
          <p:nvPr/>
        </p:nvSpPr>
        <p:spPr>
          <a:xfrm>
            <a:off x="2309339" y="2682279"/>
            <a:ext cx="788974" cy="512980"/>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1827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008"/>
                                        </p:tgtEl>
                                        <p:attrNameLst>
                                          <p:attrName>style.visibility</p:attrName>
                                        </p:attrNameLst>
                                      </p:cBhvr>
                                      <p:to>
                                        <p:strVal val="visible"/>
                                      </p:to>
                                    </p:set>
                                    <p:animEffect transition="in" filter="wipe(left)">
                                      <p:cBhvr>
                                        <p:cTn id="7" dur="500"/>
                                        <p:tgtEl>
                                          <p:spTgt spid="21200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21" presetClass="entr" presetSubtype="1" fill="hold" nodeType="withEffect">
                                  <p:stCondLst>
                                    <p:cond delay="0"/>
                                  </p:stCondLst>
                                  <p:childTnLst>
                                    <p:set>
                                      <p:cBhvr>
                                        <p:cTn id="14" dur="1" fill="hold">
                                          <p:stCondLst>
                                            <p:cond delay="0"/>
                                          </p:stCondLst>
                                        </p:cTn>
                                        <p:tgtEl>
                                          <p:spTgt spid="211976"/>
                                        </p:tgtEl>
                                        <p:attrNameLst>
                                          <p:attrName>style.visibility</p:attrName>
                                        </p:attrNameLst>
                                      </p:cBhvr>
                                      <p:to>
                                        <p:strVal val="visible"/>
                                      </p:to>
                                    </p:set>
                                    <p:animEffect transition="in" filter="wheel(1)">
                                      <p:cBhvr>
                                        <p:cTn id="15" dur="2000"/>
                                        <p:tgtEl>
                                          <p:spTgt spid="211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2" name="Text Box 4"/>
          <p:cNvSpPr txBox="1">
            <a:spLocks noChangeArrowheads="1"/>
          </p:cNvSpPr>
          <p:nvPr/>
        </p:nvSpPr>
        <p:spPr bwMode="auto">
          <a:xfrm>
            <a:off x="5314950" y="1804988"/>
            <a:ext cx="1371600" cy="276999"/>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200" b="1" dirty="0">
                <a:solidFill>
                  <a:schemeClr val="accent5">
                    <a:lumMod val="75000"/>
                  </a:schemeClr>
                </a:solidFill>
              </a:rPr>
              <a:t>AMGI = $50,000</a:t>
            </a:r>
            <a:endParaRPr lang="en-US" b="1" dirty="0">
              <a:solidFill>
                <a:schemeClr val="accent5">
                  <a:lumMod val="75000"/>
                </a:schemeClr>
              </a:solidFill>
            </a:endParaRPr>
          </a:p>
        </p:txBody>
      </p:sp>
      <p:sp>
        <p:nvSpPr>
          <p:cNvPr id="211974" name="Line 6"/>
          <p:cNvSpPr>
            <a:spLocks noChangeShapeType="1"/>
          </p:cNvSpPr>
          <p:nvPr/>
        </p:nvSpPr>
        <p:spPr bwMode="auto">
          <a:xfrm flipH="1">
            <a:off x="6629400" y="1943100"/>
            <a:ext cx="800100" cy="0"/>
          </a:xfrm>
          <a:prstGeom prst="line">
            <a:avLst/>
          </a:prstGeom>
          <a:noFill/>
          <a:ln w="31750">
            <a:solidFill>
              <a:schemeClr val="tx1"/>
            </a:solidFill>
            <a:prstDash val="dash"/>
            <a:round/>
            <a:headEnd/>
            <a:tailEnd/>
          </a:ln>
          <a:effectLst/>
        </p:spPr>
        <p:txBody>
          <a:bodyPr/>
          <a:lstStyle/>
          <a:p>
            <a:pPr fontAlgn="base">
              <a:spcBef>
                <a:spcPct val="0"/>
              </a:spcBef>
              <a:spcAft>
                <a:spcPct val="0"/>
              </a:spcAft>
            </a:pPr>
            <a:endParaRPr lang="en-US" sz="2700">
              <a:solidFill>
                <a:srgbClr val="EE4A00"/>
              </a:solidFill>
            </a:endParaRPr>
          </a:p>
        </p:txBody>
      </p:sp>
      <p:sp>
        <p:nvSpPr>
          <p:cNvPr id="212007" name="Text Box 39"/>
          <p:cNvSpPr txBox="1">
            <a:spLocks noChangeArrowheads="1"/>
          </p:cNvSpPr>
          <p:nvPr/>
        </p:nvSpPr>
        <p:spPr bwMode="auto">
          <a:xfrm rot="5400000">
            <a:off x="5257800" y="2158485"/>
            <a:ext cx="4686300" cy="369332"/>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b="1" dirty="0">
                <a:solidFill>
                  <a:schemeClr val="accent5">
                    <a:lumMod val="75000"/>
                  </a:schemeClr>
                </a:solidFill>
              </a:rPr>
              <a:t>Area Gross Incomes</a:t>
            </a:r>
          </a:p>
        </p:txBody>
      </p:sp>
      <p:sp>
        <p:nvSpPr>
          <p:cNvPr id="212012" name="Text Box 44"/>
          <p:cNvSpPr txBox="1">
            <a:spLocks noChangeArrowheads="1"/>
          </p:cNvSpPr>
          <p:nvPr/>
        </p:nvSpPr>
        <p:spPr bwMode="auto">
          <a:xfrm>
            <a:off x="4279106" y="2890838"/>
            <a:ext cx="2750344" cy="276999"/>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1200" b="1" dirty="0">
                <a:solidFill>
                  <a:schemeClr val="accent5">
                    <a:lumMod val="75000"/>
                  </a:schemeClr>
                </a:solidFill>
              </a:rPr>
              <a:t>“Low Income – 60%” ≤ $30,000</a:t>
            </a:r>
          </a:p>
        </p:txBody>
      </p:sp>
      <p:sp>
        <p:nvSpPr>
          <p:cNvPr id="212013" name="Rectangle 45"/>
          <p:cNvSpPr>
            <a:spLocks noChangeArrowheads="1"/>
          </p:cNvSpPr>
          <p:nvPr/>
        </p:nvSpPr>
        <p:spPr bwMode="auto">
          <a:xfrm>
            <a:off x="7143750" y="-114300"/>
            <a:ext cx="228600" cy="4800600"/>
          </a:xfrm>
          <a:prstGeom prst="rect">
            <a:avLst/>
          </a:prstGeom>
          <a:noFill/>
          <a:ln w="31750">
            <a:solidFill>
              <a:schemeClr val="tx1"/>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2014" name="Rectangle 46"/>
          <p:cNvSpPr>
            <a:spLocks noChangeArrowheads="1"/>
          </p:cNvSpPr>
          <p:nvPr/>
        </p:nvSpPr>
        <p:spPr bwMode="auto">
          <a:xfrm>
            <a:off x="7143750" y="2664715"/>
            <a:ext cx="228600" cy="2021585"/>
          </a:xfrm>
          <a:prstGeom prst="rect">
            <a:avLst/>
          </a:prstGeom>
          <a:solidFill>
            <a:schemeClr val="accent5">
              <a:lumMod val="75000"/>
            </a:schemeClr>
          </a:solidFill>
          <a:ln w="31750">
            <a:solidFill>
              <a:schemeClr val="tx1"/>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2015" name="Line 47"/>
          <p:cNvSpPr>
            <a:spLocks noChangeShapeType="1"/>
          </p:cNvSpPr>
          <p:nvPr/>
        </p:nvSpPr>
        <p:spPr bwMode="auto">
          <a:xfrm flipH="1">
            <a:off x="7029450" y="3028950"/>
            <a:ext cx="342900" cy="0"/>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2700">
              <a:solidFill>
                <a:srgbClr val="EE4A00"/>
              </a:solidFill>
            </a:endParaRPr>
          </a:p>
        </p:txBody>
      </p:sp>
      <p:sp>
        <p:nvSpPr>
          <p:cNvPr id="4" name="Title 3"/>
          <p:cNvSpPr>
            <a:spLocks noGrp="1"/>
          </p:cNvSpPr>
          <p:nvPr>
            <p:ph type="title" idx="4294967295"/>
          </p:nvPr>
        </p:nvSpPr>
        <p:spPr>
          <a:xfrm>
            <a:off x="1143000" y="-1526381"/>
            <a:ext cx="6172200" cy="857250"/>
          </a:xfrm>
        </p:spPr>
        <p:txBody>
          <a:bodyPr/>
          <a:lstStyle/>
          <a:p>
            <a:r>
              <a:rPr lang="en-US" sz="3300" dirty="0">
                <a:solidFill>
                  <a:srgbClr val="000000"/>
                </a:solidFill>
                <a:latin typeface="Franklin Gothic Medium" panose="020B0603020102020204" pitchFamily="34" charset="0"/>
              </a:rPr>
              <a:t>Minimum Set-Aside</a:t>
            </a:r>
            <a:endParaRPr lang="en-US" dirty="0"/>
          </a:p>
        </p:txBody>
      </p:sp>
      <p:grpSp>
        <p:nvGrpSpPr>
          <p:cNvPr id="2" name="SOAPBOX">
            <a:extLst>
              <a:ext uri="{FF2B5EF4-FFF2-40B4-BE49-F238E27FC236}">
                <a16:creationId xmlns:a16="http://schemas.microsoft.com/office/drawing/2014/main" id="{CA3FBA93-D308-A96D-6D8B-6E7E974004A7}"/>
              </a:ext>
            </a:extLst>
          </p:cNvPr>
          <p:cNvGrpSpPr/>
          <p:nvPr/>
        </p:nvGrpSpPr>
        <p:grpSpPr>
          <a:xfrm>
            <a:off x="9247236" y="4263387"/>
            <a:ext cx="1161423" cy="675115"/>
            <a:chOff x="6502762" y="4927695"/>
            <a:chExt cx="3167079" cy="1840966"/>
          </a:xfrm>
        </p:grpSpPr>
        <p:pic>
          <p:nvPicPr>
            <p:cNvPr id="3" name="Picture 2">
              <a:extLst>
                <a:ext uri="{FF2B5EF4-FFF2-40B4-BE49-F238E27FC236}">
                  <a16:creationId xmlns:a16="http://schemas.microsoft.com/office/drawing/2014/main" id="{B3571014-B3FB-CEB5-35BB-A95810CB5C07}"/>
                </a:ext>
              </a:extLst>
            </p:cNvPr>
            <p:cNvPicPr>
              <a:picLocks noChangeAspect="1"/>
            </p:cNvPicPr>
            <p:nvPr/>
          </p:nvPicPr>
          <p:blipFill>
            <a:blip r:embed="rId3"/>
            <a:stretch>
              <a:fillRect/>
            </a:stretch>
          </p:blipFill>
          <p:spPr>
            <a:xfrm>
              <a:off x="6598894" y="5020368"/>
              <a:ext cx="2395936" cy="1670449"/>
            </a:xfrm>
            <a:prstGeom prst="rect">
              <a:avLst/>
            </a:prstGeom>
          </p:spPr>
        </p:pic>
        <p:sp>
          <p:nvSpPr>
            <p:cNvPr id="6" name="Rectangle 5">
              <a:extLst>
                <a:ext uri="{FF2B5EF4-FFF2-40B4-BE49-F238E27FC236}">
                  <a16:creationId xmlns:a16="http://schemas.microsoft.com/office/drawing/2014/main" id="{1E386405-0531-ED84-09D6-3CD68E486E0B}"/>
                </a:ext>
              </a:extLst>
            </p:cNvPr>
            <p:cNvSpPr/>
            <p:nvPr/>
          </p:nvSpPr>
          <p:spPr bwMode="auto">
            <a:xfrm>
              <a:off x="6502762" y="4927695"/>
              <a:ext cx="3167079" cy="1840966"/>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grpSp>
        <p:nvGrpSpPr>
          <p:cNvPr id="7" name="WAYNE">
            <a:extLst>
              <a:ext uri="{FF2B5EF4-FFF2-40B4-BE49-F238E27FC236}">
                <a16:creationId xmlns:a16="http://schemas.microsoft.com/office/drawing/2014/main" id="{968DDB88-C479-2510-22B0-F30D7CA6106C}"/>
              </a:ext>
            </a:extLst>
          </p:cNvPr>
          <p:cNvGrpSpPr/>
          <p:nvPr/>
        </p:nvGrpSpPr>
        <p:grpSpPr>
          <a:xfrm>
            <a:off x="9247235" y="2571751"/>
            <a:ext cx="1161386" cy="1988594"/>
            <a:chOff x="6502760" y="314783"/>
            <a:chExt cx="3166978" cy="5422686"/>
          </a:xfrm>
        </p:grpSpPr>
        <p:grpSp>
          <p:nvGrpSpPr>
            <p:cNvPr id="8" name="Group 7">
              <a:extLst>
                <a:ext uri="{FF2B5EF4-FFF2-40B4-BE49-F238E27FC236}">
                  <a16:creationId xmlns:a16="http://schemas.microsoft.com/office/drawing/2014/main" id="{4FB3A15E-CF83-F8E0-0FDF-133BC5E5CD29}"/>
                </a:ext>
              </a:extLst>
            </p:cNvPr>
            <p:cNvGrpSpPr/>
            <p:nvPr/>
          </p:nvGrpSpPr>
          <p:grpSpPr>
            <a:xfrm>
              <a:off x="6892424" y="314783"/>
              <a:ext cx="1705247" cy="5422686"/>
              <a:chOff x="1530796" y="178419"/>
              <a:chExt cx="1669176" cy="5307980"/>
            </a:xfrm>
          </p:grpSpPr>
          <p:grpSp>
            <p:nvGrpSpPr>
              <p:cNvPr id="10" name="Group 9">
                <a:extLst>
                  <a:ext uri="{FF2B5EF4-FFF2-40B4-BE49-F238E27FC236}">
                    <a16:creationId xmlns:a16="http://schemas.microsoft.com/office/drawing/2014/main" id="{0EEE0711-E254-627E-D76B-1A6C372A0B34}"/>
                  </a:ext>
                </a:extLst>
              </p:cNvPr>
              <p:cNvGrpSpPr/>
              <p:nvPr/>
            </p:nvGrpSpPr>
            <p:grpSpPr>
              <a:xfrm>
                <a:off x="1530796" y="178419"/>
                <a:ext cx="1669176" cy="5307980"/>
                <a:chOff x="3493698" y="0"/>
                <a:chExt cx="2156604" cy="6858000"/>
              </a:xfrm>
            </p:grpSpPr>
            <p:pic>
              <p:nvPicPr>
                <p:cNvPr id="12" name="Picture 11">
                  <a:extLst>
                    <a:ext uri="{FF2B5EF4-FFF2-40B4-BE49-F238E27FC236}">
                      <a16:creationId xmlns:a16="http://schemas.microsoft.com/office/drawing/2014/main" id="{8A8CCBB2-AC6E-AD61-54C1-68C1809931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698" y="0"/>
                  <a:ext cx="2156604" cy="6858000"/>
                </a:xfrm>
                <a:prstGeom prst="rect">
                  <a:avLst/>
                </a:prstGeom>
              </p:spPr>
            </p:pic>
            <p:pic>
              <p:nvPicPr>
                <p:cNvPr id="13" name="Picture 12">
                  <a:extLst>
                    <a:ext uri="{FF2B5EF4-FFF2-40B4-BE49-F238E27FC236}">
                      <a16:creationId xmlns:a16="http://schemas.microsoft.com/office/drawing/2014/main" id="{F3F393E4-DE39-0A1A-A6C7-71A3345AE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698" y="0"/>
                  <a:ext cx="2156604" cy="6858000"/>
                </a:xfrm>
                <a:prstGeom prst="rect">
                  <a:avLst/>
                </a:prstGeom>
              </p:spPr>
            </p:pic>
          </p:grpSp>
          <p:pic>
            <p:nvPicPr>
              <p:cNvPr id="11" name="Picture 10">
                <a:extLst>
                  <a:ext uri="{FF2B5EF4-FFF2-40B4-BE49-F238E27FC236}">
                    <a16:creationId xmlns:a16="http://schemas.microsoft.com/office/drawing/2014/main" id="{DECA690E-3931-B496-9AFB-650724EA8BC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5932" b="95255" l="5411" r="94010">
                            <a14:foregroundMark x1="5411" y1="44243" x2="12850" y2="66992"/>
                            <a14:foregroundMark x1="12850" y1="66992" x2="12850" y2="66992"/>
                            <a14:foregroundMark x1="94106" y1="44033" x2="89758" y2="64550"/>
                            <a14:foregroundMark x1="28116" y1="9560" x2="42705" y2="5652"/>
                            <a14:foregroundMark x1="42705" y1="5652" x2="59614" y2="5932"/>
                            <a14:foregroundMark x1="59614" y1="5932" x2="74010" y2="11235"/>
                            <a14:foregroundMark x1="74010" y1="11235" x2="75169" y2="11235"/>
                            <a14:foregroundMark x1="30435" y1="90230" x2="44734" y2="95394"/>
                            <a14:foregroundMark x1="44734" y1="95394" x2="60870" y2="95255"/>
                            <a14:foregroundMark x1="60870" y1="95255" x2="73816" y2="87299"/>
                            <a14:foregroundMark x1="31787" y1="70691" x2="38937" y2="73133"/>
                            <a14:backgroundMark x1="18647" y1="83671" x2="27053" y2="92952"/>
                            <a14:backgroundMark x1="27053" y1="92952" x2="27053" y2="92952"/>
                            <a14:backgroundMark x1="70048" y1="93440" x2="77198" y2="88067"/>
                          </a14:backgroundRemoval>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a:off x="1876680" y="395091"/>
                <a:ext cx="937778" cy="1298392"/>
              </a:xfrm>
              <a:prstGeom prst="rect">
                <a:avLst/>
              </a:prstGeom>
            </p:spPr>
          </p:pic>
        </p:grpSp>
        <p:sp>
          <p:nvSpPr>
            <p:cNvPr id="9" name="Rectangle 8">
              <a:extLst>
                <a:ext uri="{FF2B5EF4-FFF2-40B4-BE49-F238E27FC236}">
                  <a16:creationId xmlns:a16="http://schemas.microsoft.com/office/drawing/2014/main" id="{F0D10493-3C49-60F9-BBFA-9CC2D747A1CD}"/>
                </a:ext>
              </a:extLst>
            </p:cNvPr>
            <p:cNvSpPr/>
            <p:nvPr/>
          </p:nvSpPr>
          <p:spPr bwMode="auto">
            <a:xfrm>
              <a:off x="6502760" y="443837"/>
              <a:ext cx="3166978" cy="506740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grpSp>
        <p:nvGrpSpPr>
          <p:cNvPr id="14" name="STEPHANIE">
            <a:extLst>
              <a:ext uri="{FF2B5EF4-FFF2-40B4-BE49-F238E27FC236}">
                <a16:creationId xmlns:a16="http://schemas.microsoft.com/office/drawing/2014/main" id="{B1A18C0A-C2B5-E5DA-3999-D6C06DAFAB6C}"/>
              </a:ext>
            </a:extLst>
          </p:cNvPr>
          <p:cNvGrpSpPr/>
          <p:nvPr/>
        </p:nvGrpSpPr>
        <p:grpSpPr>
          <a:xfrm>
            <a:off x="9247235" y="2734567"/>
            <a:ext cx="1161410" cy="1811881"/>
            <a:chOff x="6502760" y="758767"/>
            <a:chExt cx="3167044" cy="4940808"/>
          </a:xfrm>
        </p:grpSpPr>
        <p:grpSp>
          <p:nvGrpSpPr>
            <p:cNvPr id="15" name="Group 14">
              <a:extLst>
                <a:ext uri="{FF2B5EF4-FFF2-40B4-BE49-F238E27FC236}">
                  <a16:creationId xmlns:a16="http://schemas.microsoft.com/office/drawing/2014/main" id="{CE93A525-2758-90CD-2288-099AE3048B1E}"/>
                </a:ext>
              </a:extLst>
            </p:cNvPr>
            <p:cNvGrpSpPr/>
            <p:nvPr/>
          </p:nvGrpSpPr>
          <p:grpSpPr>
            <a:xfrm>
              <a:off x="6990824" y="758767"/>
              <a:ext cx="1591056" cy="4940808"/>
              <a:chOff x="3310743" y="905933"/>
              <a:chExt cx="1591056" cy="4940808"/>
            </a:xfrm>
          </p:grpSpPr>
          <p:sp>
            <p:nvSpPr>
              <p:cNvPr id="17" name="Rectangle 16">
                <a:extLst>
                  <a:ext uri="{FF2B5EF4-FFF2-40B4-BE49-F238E27FC236}">
                    <a16:creationId xmlns:a16="http://schemas.microsoft.com/office/drawing/2014/main" id="{0FC9336E-6ABF-C72B-8D03-ABC8DDF297D2}"/>
                  </a:ext>
                </a:extLst>
              </p:cNvPr>
              <p:cNvSpPr/>
              <p:nvPr/>
            </p:nvSpPr>
            <p:spPr>
              <a:xfrm>
                <a:off x="3899326" y="1845793"/>
                <a:ext cx="641144" cy="319338"/>
              </a:xfrm>
              <a:prstGeom prst="rect">
                <a:avLst/>
              </a:prstGeom>
              <a:solidFill>
                <a:srgbClr val="271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08816EB-3D45-7896-50A8-C3669D492B77}"/>
                  </a:ext>
                </a:extLst>
              </p:cNvPr>
              <p:cNvGrpSpPr/>
              <p:nvPr/>
            </p:nvGrpSpPr>
            <p:grpSpPr>
              <a:xfrm rot="21447625" flipH="1">
                <a:off x="3310743" y="905933"/>
                <a:ext cx="1591056" cy="4940808"/>
                <a:chOff x="1719493" y="905933"/>
                <a:chExt cx="1591252" cy="4940808"/>
              </a:xfrm>
            </p:grpSpPr>
            <p:pic>
              <p:nvPicPr>
                <p:cNvPr id="20" name="Picture 19">
                  <a:extLst>
                    <a:ext uri="{FF2B5EF4-FFF2-40B4-BE49-F238E27FC236}">
                      <a16:creationId xmlns:a16="http://schemas.microsoft.com/office/drawing/2014/main" id="{6C4E1A59-6CC8-7527-A326-F38394EEBBB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976" b="96755" l="13500" r="43667">
                              <a14:foregroundMark x1="18833" y1="90625" x2="24333" y2="90505"/>
                              <a14:foregroundMark x1="38000" y1="90264" x2="41000" y2="91106"/>
                              <a14:foregroundMark x1="22000" y1="95793" x2="23667" y2="9675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l="9830" t="48782" r="52439"/>
                <a:stretch/>
              </p:blipFill>
              <p:spPr>
                <a:xfrm>
                  <a:off x="1843036" y="3568995"/>
                  <a:ext cx="1359329" cy="2277746"/>
                </a:xfrm>
                <a:prstGeom prst="rect">
                  <a:avLst/>
                </a:prstGeom>
              </p:spPr>
            </p:pic>
            <p:pic>
              <p:nvPicPr>
                <p:cNvPr id="21" name="Picture 20">
                  <a:extLst>
                    <a:ext uri="{FF2B5EF4-FFF2-40B4-BE49-F238E27FC236}">
                      <a16:creationId xmlns:a16="http://schemas.microsoft.com/office/drawing/2014/main" id="{358510B0-A13F-9126-895B-E0A7A829B676}"/>
                    </a:ext>
                  </a:extLst>
                </p:cNvPr>
                <p:cNvPicPr>
                  <a:picLocks noChangeAspect="1"/>
                </p:cNvPicPr>
                <p:nvPr/>
              </p:nvPicPr>
              <p:blipFill rotWithShape="1">
                <a:blip r:embed="rId11" cstate="print">
                  <a:extLst>
                    <a:ext uri="{BEBA8EAE-BF5A-486C-A8C5-ECC9F3942E4B}">
                      <a14:imgProps xmlns:a14="http://schemas.microsoft.com/office/drawing/2010/main">
                        <a14:imgLayer r:embed="rId9">
                          <a14:imgEffect>
                            <a14:backgroundRemoval t="9976" b="96755" l="13500" r="43667">
                              <a14:foregroundMark x1="18833" y1="90625" x2="24333" y2="90505"/>
                              <a14:foregroundMark x1="38000" y1="90264" x2="41000" y2="91106"/>
                              <a14:foregroundMark x1="22000" y1="95793" x2="23667" y2="96755"/>
                              <a14:backgroundMark x1="15500" y1="47716" x2="23333" y2="48798"/>
                              <a14:backgroundMark x1="33000" y1="47957" x2="39667" y2="48077"/>
                              <a14:backgroundMark x1="32500" y1="47957" x2="31000" y2="48678"/>
                              <a14:backgroundMark x1="22500" y1="48197" x2="26333" y2="4891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l="9830" r="52439" b="51693"/>
                <a:stretch/>
              </p:blipFill>
              <p:spPr>
                <a:xfrm>
                  <a:off x="1719493" y="905933"/>
                  <a:ext cx="1591252" cy="2825032"/>
                </a:xfrm>
                <a:prstGeom prst="rect">
                  <a:avLst/>
                </a:prstGeom>
              </p:spPr>
            </p:pic>
          </p:grpSp>
          <p:pic>
            <p:nvPicPr>
              <p:cNvPr id="19" name="Picture 18">
                <a:extLst>
                  <a:ext uri="{FF2B5EF4-FFF2-40B4-BE49-F238E27FC236}">
                    <a16:creationId xmlns:a16="http://schemas.microsoft.com/office/drawing/2014/main" id="{68101C79-BE79-83E9-EA5C-D46BDC88E2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66583">
                <a:off x="3599894" y="937262"/>
                <a:ext cx="1270375" cy="1671385"/>
              </a:xfrm>
              <a:prstGeom prst="rect">
                <a:avLst/>
              </a:prstGeom>
            </p:spPr>
          </p:pic>
        </p:grpSp>
        <p:sp>
          <p:nvSpPr>
            <p:cNvPr id="16" name="Rectangle 15">
              <a:extLst>
                <a:ext uri="{FF2B5EF4-FFF2-40B4-BE49-F238E27FC236}">
                  <a16:creationId xmlns:a16="http://schemas.microsoft.com/office/drawing/2014/main" id="{7B5D8FC1-27B5-D589-BE4E-4FB6D390EF63}"/>
                </a:ext>
              </a:extLst>
            </p:cNvPr>
            <p:cNvSpPr/>
            <p:nvPr/>
          </p:nvSpPr>
          <p:spPr bwMode="auto">
            <a:xfrm>
              <a:off x="6502760" y="857114"/>
              <a:ext cx="3167044" cy="4831706"/>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sp>
        <p:nvSpPr>
          <p:cNvPr id="22" name="soap and mic trigger">
            <a:extLst>
              <a:ext uri="{FF2B5EF4-FFF2-40B4-BE49-F238E27FC236}">
                <a16:creationId xmlns:a16="http://schemas.microsoft.com/office/drawing/2014/main" id="{F7DC4B76-0E47-B3F2-9B0B-214236DDD8C4}"/>
              </a:ext>
            </a:extLst>
          </p:cNvPr>
          <p:cNvSpPr/>
          <p:nvPr/>
        </p:nvSpPr>
        <p:spPr bwMode="auto">
          <a:xfrm>
            <a:off x="7066493" y="4849978"/>
            <a:ext cx="913885" cy="293522"/>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nvGrpSpPr>
          <p:cNvPr id="23" name="HELEN">
            <a:extLst>
              <a:ext uri="{FF2B5EF4-FFF2-40B4-BE49-F238E27FC236}">
                <a16:creationId xmlns:a16="http://schemas.microsoft.com/office/drawing/2014/main" id="{490A8C63-74B9-8790-54E7-A35EC2DBD25C}"/>
              </a:ext>
            </a:extLst>
          </p:cNvPr>
          <p:cNvGrpSpPr/>
          <p:nvPr/>
        </p:nvGrpSpPr>
        <p:grpSpPr>
          <a:xfrm>
            <a:off x="9332087" y="2664715"/>
            <a:ext cx="809126" cy="1809236"/>
            <a:chOff x="9393422" y="3576489"/>
            <a:chExt cx="1078835" cy="2412315"/>
          </a:xfrm>
        </p:grpSpPr>
        <p:pic>
          <p:nvPicPr>
            <p:cNvPr id="24" name="Picture 23">
              <a:extLst>
                <a:ext uri="{FF2B5EF4-FFF2-40B4-BE49-F238E27FC236}">
                  <a16:creationId xmlns:a16="http://schemas.microsoft.com/office/drawing/2014/main" id="{95847432-219E-7D0F-CC84-FF792385FF03}"/>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7439" b="98780" l="4762" r="91270">
                          <a14:foregroundMark x1="5026" y1="21585" x2="17725" y2="28049"/>
                          <a14:foregroundMark x1="30423" y1="22195" x2="43122" y2="19390"/>
                          <a14:foregroundMark x1="52910" y1="18537" x2="52910" y2="18537"/>
                          <a14:foregroundMark x1="42328" y1="50610" x2="44709" y2="95732"/>
                          <a14:foregroundMark x1="39418" y1="99268" x2="75926" y2="97317"/>
                          <a14:foregroundMark x1="47354" y1="98415" x2="41270" y2="97317"/>
                          <a14:foregroundMark x1="82011" y1="33902" x2="91534" y2="25854"/>
                          <a14:foregroundMark x1="41799" y1="18049" x2="41799" y2="17927"/>
                          <a14:foregroundMark x1="61111" y1="17683" x2="61111" y2="17683"/>
                          <a14:foregroundMark x1="41799" y1="17439" x2="41799" y2="17439"/>
                          <a14:foregroundMark x1="49206" y1="17927" x2="58201" y2="19024"/>
                          <a14:foregroundMark x1="30952" y1="19024" x2="30952" y2="19024"/>
                          <a14:foregroundMark x1="15608" y1="27195" x2="28571" y2="36098"/>
                          <a14:backgroundMark x1="32011" y1="18293" x2="32011" y2="18293"/>
                        </a14:backgroundRemoval>
                      </a14:imgEffect>
                    </a14:imgLayer>
                  </a14:imgProps>
                </a:ext>
              </a:extLst>
            </a:blip>
            <a:srcRect t="16687"/>
            <a:stretch/>
          </p:blipFill>
          <p:spPr>
            <a:xfrm>
              <a:off x="9393422" y="4105639"/>
              <a:ext cx="1041968" cy="1883165"/>
            </a:xfrm>
            <a:prstGeom prst="rect">
              <a:avLst/>
            </a:prstGeom>
          </p:spPr>
        </p:pic>
        <p:pic>
          <p:nvPicPr>
            <p:cNvPr id="25" name="Picture 24" descr="A picture containing person, glasses, smiling, dark&#10;&#10;Description automatically generated">
              <a:extLst>
                <a:ext uri="{FF2B5EF4-FFF2-40B4-BE49-F238E27FC236}">
                  <a16:creationId xmlns:a16="http://schemas.microsoft.com/office/drawing/2014/main" id="{59644BB5-4CE5-CF7D-2A76-A12F45D9E72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6634" y="3576489"/>
              <a:ext cx="745623" cy="870518"/>
            </a:xfrm>
            <a:prstGeom prst="rect">
              <a:avLst/>
            </a:prstGeom>
          </p:spPr>
        </p:pic>
        <p:pic>
          <p:nvPicPr>
            <p:cNvPr id="26" name="Picture 25">
              <a:extLst>
                <a:ext uri="{FF2B5EF4-FFF2-40B4-BE49-F238E27FC236}">
                  <a16:creationId xmlns:a16="http://schemas.microsoft.com/office/drawing/2014/main" id="{EFC91DF7-CCC3-9A36-38CE-61943E299F0E}"/>
                </a:ext>
              </a:extLst>
            </p:cNvPr>
            <p:cNvPicPr>
              <a:picLocks noChangeAspect="1"/>
            </p:cNvPicPr>
            <p:nvPr/>
          </p:nvPicPr>
          <p:blipFill rotWithShape="1">
            <a:blip r:embed="rId16">
              <a:extLst>
                <a:ext uri="{BEBA8EAE-BF5A-486C-A8C5-ECC9F3942E4B}">
                  <a14:imgProps xmlns:a14="http://schemas.microsoft.com/office/drawing/2010/main">
                    <a14:imgLayer r:embed="rId14">
                      <a14:imgEffect>
                        <a14:backgroundRemoval t="21585" b="91951" l="9788" r="94444">
                          <a14:foregroundMark x1="91005" y1="21585" x2="94444" y2="27805"/>
                          <a14:foregroundMark x1="75132" y1="33659" x2="84921" y2="35976"/>
                          <a14:backgroundMark x1="66138" y1="27805" x2="71429" y2="46463"/>
                          <a14:backgroundMark x1="76455" y1="26707" x2="76455" y2="26707"/>
                          <a14:backgroundMark x1="78307" y1="25244" x2="78307" y2="28415"/>
                        </a14:backgroundRemoval>
                      </a14:imgEffect>
                    </a14:imgLayer>
                  </a14:imgProps>
                </a:ext>
              </a:extLst>
            </a:blip>
            <a:srcRect t="20234"/>
            <a:stretch/>
          </p:blipFill>
          <p:spPr>
            <a:xfrm>
              <a:off x="9393422" y="4185809"/>
              <a:ext cx="1041968" cy="1802995"/>
            </a:xfrm>
            <a:prstGeom prst="rect">
              <a:avLst/>
            </a:prstGeom>
          </p:spPr>
        </p:pic>
      </p:grpSp>
      <p:sp>
        <p:nvSpPr>
          <p:cNvPr id="27" name="HBOX">
            <a:extLst>
              <a:ext uri="{FF2B5EF4-FFF2-40B4-BE49-F238E27FC236}">
                <a16:creationId xmlns:a16="http://schemas.microsoft.com/office/drawing/2014/main" id="{07C7E368-FEBA-A724-5425-17D8FF072618}"/>
              </a:ext>
            </a:extLst>
          </p:cNvPr>
          <p:cNvSpPr/>
          <p:nvPr/>
        </p:nvSpPr>
        <p:spPr>
          <a:xfrm>
            <a:off x="9946248" y="4418381"/>
            <a:ext cx="210908" cy="431598"/>
          </a:xfrm>
          <a:custGeom>
            <a:avLst/>
            <a:gdLst>
              <a:gd name="connsiteX0" fmla="*/ 0 w 265786"/>
              <a:gd name="connsiteY0" fmla="*/ 87783 h 553517"/>
              <a:gd name="connsiteX1" fmla="*/ 0 w 265786"/>
              <a:gd name="connsiteY1" fmla="*/ 553517 h 553517"/>
              <a:gd name="connsiteX2" fmla="*/ 265786 w 265786"/>
              <a:gd name="connsiteY2" fmla="*/ 431597 h 553517"/>
              <a:gd name="connsiteX3" fmla="*/ 260909 w 265786"/>
              <a:gd name="connsiteY3" fmla="*/ 0 h 553517"/>
              <a:gd name="connsiteX4" fmla="*/ 0 w 265786"/>
              <a:gd name="connsiteY4" fmla="*/ 87783 h 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86" h="553517">
                <a:moveTo>
                  <a:pt x="0" y="87783"/>
                </a:moveTo>
                <a:lnTo>
                  <a:pt x="0" y="553517"/>
                </a:lnTo>
                <a:lnTo>
                  <a:pt x="265786" y="431597"/>
                </a:lnTo>
                <a:cubicBezTo>
                  <a:pt x="264160" y="287731"/>
                  <a:pt x="262535" y="143866"/>
                  <a:pt x="260909" y="0"/>
                </a:cubicBezTo>
                <a:lnTo>
                  <a:pt x="0" y="87783"/>
                </a:lnTo>
                <a:close/>
              </a:path>
            </a:pathLst>
          </a:custGeom>
          <a:solidFill>
            <a:schemeClr val="accent1">
              <a:alpha val="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MIC2">
            <a:extLst>
              <a:ext uri="{FF2B5EF4-FFF2-40B4-BE49-F238E27FC236}">
                <a16:creationId xmlns:a16="http://schemas.microsoft.com/office/drawing/2014/main" id="{65E5DADB-A25C-805F-E3F0-7D8FD9707956}"/>
              </a:ext>
            </a:extLst>
          </p:cNvPr>
          <p:cNvGrpSpPr/>
          <p:nvPr/>
        </p:nvGrpSpPr>
        <p:grpSpPr>
          <a:xfrm>
            <a:off x="9247233" y="3208962"/>
            <a:ext cx="1159005" cy="2399506"/>
            <a:chOff x="5892998" y="4370171"/>
            <a:chExt cx="1545340" cy="3199341"/>
          </a:xfrm>
        </p:grpSpPr>
        <p:grpSp>
          <p:nvGrpSpPr>
            <p:cNvPr id="29" name="Group 28">
              <a:extLst>
                <a:ext uri="{FF2B5EF4-FFF2-40B4-BE49-F238E27FC236}">
                  <a16:creationId xmlns:a16="http://schemas.microsoft.com/office/drawing/2014/main" id="{5C59B473-7D74-F9F8-D2DF-6731D89C8D0E}"/>
                </a:ext>
              </a:extLst>
            </p:cNvPr>
            <p:cNvGrpSpPr/>
            <p:nvPr/>
          </p:nvGrpSpPr>
          <p:grpSpPr>
            <a:xfrm flipH="1">
              <a:off x="5892998" y="4375320"/>
              <a:ext cx="469459" cy="2248794"/>
              <a:chOff x="1345139" y="2086165"/>
              <a:chExt cx="906180" cy="4350557"/>
            </a:xfrm>
          </p:grpSpPr>
          <p:sp>
            <p:nvSpPr>
              <p:cNvPr id="31" name="Oval 30">
                <a:extLst>
                  <a:ext uri="{FF2B5EF4-FFF2-40B4-BE49-F238E27FC236}">
                    <a16:creationId xmlns:a16="http://schemas.microsoft.com/office/drawing/2014/main" id="{7EE8D36A-48BF-8CA4-C185-6ED8D0E91998}"/>
                  </a:ext>
                </a:extLst>
              </p:cNvPr>
              <p:cNvSpPr/>
              <p:nvPr/>
            </p:nvSpPr>
            <p:spPr>
              <a:xfrm>
                <a:off x="1381386" y="6226048"/>
                <a:ext cx="847311" cy="21067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grpSp>
            <p:nvGrpSpPr>
              <p:cNvPr id="211968" name="Group 211967">
                <a:extLst>
                  <a:ext uri="{FF2B5EF4-FFF2-40B4-BE49-F238E27FC236}">
                    <a16:creationId xmlns:a16="http://schemas.microsoft.com/office/drawing/2014/main" id="{A9653A93-BB64-BCF3-2728-57C17F1FD7B2}"/>
                  </a:ext>
                </a:extLst>
              </p:cNvPr>
              <p:cNvGrpSpPr/>
              <p:nvPr/>
            </p:nvGrpSpPr>
            <p:grpSpPr>
              <a:xfrm>
                <a:off x="1345139" y="2086165"/>
                <a:ext cx="906180" cy="4321932"/>
                <a:chOff x="5035722" y="-247984"/>
                <a:chExt cx="1431040" cy="6825199"/>
              </a:xfrm>
            </p:grpSpPr>
            <p:pic>
              <p:nvPicPr>
                <p:cNvPr id="211969" name="Picture 211968">
                  <a:extLst>
                    <a:ext uri="{FF2B5EF4-FFF2-40B4-BE49-F238E27FC236}">
                      <a16:creationId xmlns:a16="http://schemas.microsoft.com/office/drawing/2014/main" id="{09ECF002-C912-79C7-A05F-4055DD9F5DCB}"/>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37667" b="44083" l="40000" r="59625">
                              <a14:foregroundMark x1="50625" y1="38000" x2="49875" y2="44417"/>
                              <a14:foregroundMark x1="49875" y1="44417" x2="51625" y2="38250"/>
                              <a14:foregroundMark x1="51625" y1="38250" x2="50625" y2="37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47429" t="38006" r="37875" b="55169"/>
                <a:stretch/>
              </p:blipFill>
              <p:spPr>
                <a:xfrm>
                  <a:off x="5609558" y="1229981"/>
                  <a:ext cx="857204" cy="5022077"/>
                </a:xfrm>
                <a:prstGeom prst="rect">
                  <a:avLst/>
                </a:prstGeom>
              </p:spPr>
            </p:pic>
            <p:pic>
              <p:nvPicPr>
                <p:cNvPr id="211975" name="Picture 211974">
                  <a:extLst>
                    <a:ext uri="{FF2B5EF4-FFF2-40B4-BE49-F238E27FC236}">
                      <a16:creationId xmlns:a16="http://schemas.microsoft.com/office/drawing/2014/main" id="{2B85C2C7-891E-6229-2B92-3A1DE2886428}"/>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44667" b="54250" l="40000" r="60000">
                              <a14:foregroundMark x1="40500" y1="50000" x2="44250" y2="51750"/>
                              <a14:foregroundMark x1="59500" y1="50417" x2="59938" y2="48833"/>
                              <a14:foregroundMark x1="59125" y1="51333" x2="59125" y2="51333"/>
                              <a14:foregroundMark x1="47563" y1="45750" x2="54438" y2="46583"/>
                              <a14:foregroundMark x1="51500" y1="45750" x2="51500" y2="44667"/>
                              <a14:foregroundMark x1="59125" y1="50750" x2="59375" y2="50833"/>
                              <a14:foregroundMark x1="51500" y1="53583" x2="58438" y2="52000"/>
                              <a14:foregroundMark x1="59562" y1="52667" x2="59562" y2="52667"/>
                              <a14:foregroundMark x1="59875" y1="52167" x2="51625" y2="54250"/>
                              <a14:foregroundMark x1="51625" y1="54250" x2="43125" y2="53333"/>
                              <a14:foregroundMark x1="43125" y1="53333" x2="40313" y2="51500"/>
                              <a14:foregroundMark x1="41875" y1="53083" x2="40375" y2="51583"/>
                              <a14:foregroundMark x1="40500" y1="52083" x2="42000" y2="53167"/>
                              <a14:foregroundMark x1="60000" y1="49583" x2="59750" y2="49417"/>
                              <a14:foregroundMark x1="59750" y1="50500" x2="59688" y2="49167"/>
                              <a14:foregroundMark x1="59625" y1="52333" x2="58875" y2="53000"/>
                              <a14:foregroundMark x1="59125" y1="53417" x2="59875" y2="52333"/>
                              <a14:foregroundMark x1="40000" y1="51000" x2="40875" y2="52417"/>
                              <a14:foregroundMark x1="40063" y1="51833" x2="40875" y2="52750"/>
                              <a14:foregroundMark x1="40063" y1="52083" x2="41438" y2="53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37591" t="45091" r="37875" b="44833"/>
                <a:stretch/>
              </p:blipFill>
              <p:spPr>
                <a:xfrm>
                  <a:off x="5035722" y="6136404"/>
                  <a:ext cx="1431036" cy="440811"/>
                </a:xfrm>
                <a:prstGeom prst="rect">
                  <a:avLst/>
                </a:prstGeom>
              </p:spPr>
            </p:pic>
            <p:pic>
              <p:nvPicPr>
                <p:cNvPr id="64" name="Picture 63">
                  <a:extLst>
                    <a:ext uri="{FF2B5EF4-FFF2-40B4-BE49-F238E27FC236}">
                      <a16:creationId xmlns:a16="http://schemas.microsoft.com/office/drawing/2014/main" id="{7B54E47E-8C37-4CDD-4F1A-699BACEF3386}"/>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4500" b="42833" l="40000" r="59500">
                              <a14:foregroundMark x1="41875" y1="12750" x2="41875" y2="12750"/>
                              <a14:foregroundMark x1="43313" y1="6833" x2="43313" y2="6833"/>
                              <a14:foregroundMark x1="47250" y1="5750" x2="47250" y2="5750"/>
                              <a14:foregroundMark x1="50875" y1="4500" x2="50875" y2="4500"/>
                              <a14:foregroundMark x1="44602" y1="36047" x2="44813" y2="36917"/>
                              <a14:foregroundMark x1="44461" y1="35465" x2="44602" y2="36047"/>
                              <a14:foregroundMark x1="44250" y1="34593" x2="44461" y2="35465"/>
                              <a14:foregroundMark x1="43500" y1="31500" x2="44250" y2="34593"/>
                              <a14:foregroundMark x1="44285" y1="36047" x2="45000" y2="37000"/>
                              <a14:foregroundMark x1="43849" y1="35465" x2="44285" y2="36047"/>
                              <a14:foregroundMark x1="43313" y1="34750" x2="43849" y2="35465"/>
                              <a14:foregroundMark x1="44313" y1="36750" x2="44313" y2="36750"/>
                              <a14:foregroundMark x1="44688" y1="37167" x2="44688" y2="37167"/>
                              <a14:foregroundMark x1="50000" y1="38417" x2="50563" y2="42833"/>
                              <a14:foregroundMark x1="46900" y1="36732" x2="46900" y2="36732"/>
                              <a14:foregroundMark x1="46110" y1="36582" x2="46110" y2="36582"/>
                              <a14:foregroundMark x1="49380" y1="35232" x2="49380" y2="35232"/>
                              <a14:foregroundMark x1="48365" y1="35532" x2="48365" y2="35532"/>
                              <a14:foregroundMark x1="51184" y1="35082" x2="51184" y2="35082"/>
                              <a14:foregroundMark x1="52198" y1="35382" x2="52198" y2="35382"/>
                              <a14:backgroundMark x1="47438" y1="34167" x2="46313" y2="34167"/>
                              <a14:backgroundMark x1="57375" y1="32417" x2="57375" y2="32417"/>
                              <a14:backgroundMark x1="57750" y1="32083" x2="57750" y2="32083"/>
                              <a14:backgroundMark x1="53213" y1="35082" x2="53213" y2="35082"/>
                              <a14:backgroundMark x1="51184" y1="34483" x2="51184" y2="34483"/>
                              <a14:backgroundMark x1="48365" y1="34783" x2="48365" y2="34783"/>
                              <a14:backgroundMark x1="49042" y1="34633" x2="49042" y2="34633"/>
                              <a14:backgroundMark x1="49831" y1="34633" x2="49831" y2="34633"/>
                              <a14:backgroundMark x1="45652" y1="35465" x2="45652" y2="35465"/>
                              <a14:backgroundMark x1="44783" y1="34593" x2="44783" y2="34593"/>
                              <a14:backgroundMark x1="46087" y1="36047" x2="46087" y2="36047"/>
                              <a14:backgroundMark x1="54348" y1="34593" x2="54348" y2="34593"/>
                              <a14:backgroundMark x1="52174" y1="34884" x2="52174" y2="34884"/>
                              <a14:backgroundMark x1="44130" y1="37209" x2="44130" y2="37209"/>
                              <a14:backgroundMark x1="44783" y1="37791" x2="44783" y2="37791"/>
                              <a14:backgroundMark x1="44565" y1="37500" x2="44565" y2="37500"/>
                              <a14:backgroundMark x1="54783" y1="34012" x2="54783" y2="3401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37591" t="3275" r="37875" b="60238"/>
                <a:stretch/>
              </p:blipFill>
              <p:spPr>
                <a:xfrm>
                  <a:off x="5035722" y="-247984"/>
                  <a:ext cx="1431036" cy="1596189"/>
                </a:xfrm>
                <a:prstGeom prst="rect">
                  <a:avLst/>
                </a:prstGeom>
              </p:spPr>
            </p:pic>
          </p:grpSp>
        </p:grpSp>
        <p:sp>
          <p:nvSpPr>
            <p:cNvPr id="30" name="Freeform: Shape 29">
              <a:extLst>
                <a:ext uri="{FF2B5EF4-FFF2-40B4-BE49-F238E27FC236}">
                  <a16:creationId xmlns:a16="http://schemas.microsoft.com/office/drawing/2014/main" id="{CF57E1D2-C001-EA09-6C06-B769FD043AC9}"/>
                </a:ext>
              </a:extLst>
            </p:cNvPr>
            <p:cNvSpPr/>
            <p:nvPr/>
          </p:nvSpPr>
          <p:spPr bwMode="auto">
            <a:xfrm>
              <a:off x="5893002" y="4370171"/>
              <a:ext cx="1545336" cy="3199341"/>
            </a:xfrm>
            <a:custGeom>
              <a:avLst/>
              <a:gdLst>
                <a:gd name="connsiteX0" fmla="*/ 0 w 1545336"/>
                <a:gd name="connsiteY0" fmla="*/ 2487829 h 3199341"/>
                <a:gd name="connsiteX1" fmla="*/ 132737 w 1545336"/>
                <a:gd name="connsiteY1" fmla="*/ 2487829 h 3199341"/>
                <a:gd name="connsiteX2" fmla="*/ 132737 w 1545336"/>
                <a:gd name="connsiteY2" fmla="*/ 3092566 h 3199341"/>
                <a:gd name="connsiteX3" fmla="*/ 449739 w 1545336"/>
                <a:gd name="connsiteY3" fmla="*/ 3092566 h 3199341"/>
                <a:gd name="connsiteX4" fmla="*/ 449739 w 1545336"/>
                <a:gd name="connsiteY4" fmla="*/ 3101131 h 3199341"/>
                <a:gd name="connsiteX5" fmla="*/ 1545336 w 1545336"/>
                <a:gd name="connsiteY5" fmla="*/ 3101131 h 3199341"/>
                <a:gd name="connsiteX6" fmla="*/ 1545336 w 1545336"/>
                <a:gd name="connsiteY6" fmla="*/ 3199341 h 3199341"/>
                <a:gd name="connsiteX7" fmla="*/ 0 w 1545336"/>
                <a:gd name="connsiteY7" fmla="*/ 3199341 h 3199341"/>
                <a:gd name="connsiteX8" fmla="*/ 0 w 1545336"/>
                <a:gd name="connsiteY8" fmla="*/ 0 h 3199341"/>
                <a:gd name="connsiteX9" fmla="*/ 414102 w 1545336"/>
                <a:gd name="connsiteY9" fmla="*/ 0 h 3199341"/>
                <a:gd name="connsiteX10" fmla="*/ 414102 w 1545336"/>
                <a:gd name="connsiteY10" fmla="*/ 512612 h 3199341"/>
                <a:gd name="connsiteX11" fmla="*/ 295514 w 1545336"/>
                <a:gd name="connsiteY11" fmla="*/ 512612 h 3199341"/>
                <a:gd name="connsiteX12" fmla="*/ 295514 w 1545336"/>
                <a:gd name="connsiteY12" fmla="*/ 2047101 h 3199341"/>
                <a:gd name="connsiteX13" fmla="*/ 449739 w 1545336"/>
                <a:gd name="connsiteY13" fmla="*/ 2047101 h 3199341"/>
                <a:gd name="connsiteX14" fmla="*/ 449739 w 1545336"/>
                <a:gd name="connsiteY14" fmla="*/ 2182902 h 3199341"/>
                <a:gd name="connsiteX15" fmla="*/ 0 w 1545336"/>
                <a:gd name="connsiteY15" fmla="*/ 2182902 h 3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5336" h="3199341">
                  <a:moveTo>
                    <a:pt x="0" y="2487829"/>
                  </a:moveTo>
                  <a:lnTo>
                    <a:pt x="132737" y="2487829"/>
                  </a:lnTo>
                  <a:lnTo>
                    <a:pt x="132737" y="3092566"/>
                  </a:lnTo>
                  <a:lnTo>
                    <a:pt x="449739" y="3092566"/>
                  </a:lnTo>
                  <a:lnTo>
                    <a:pt x="449739" y="3101131"/>
                  </a:lnTo>
                  <a:lnTo>
                    <a:pt x="1545336" y="3101131"/>
                  </a:lnTo>
                  <a:lnTo>
                    <a:pt x="1545336" y="3199341"/>
                  </a:lnTo>
                  <a:lnTo>
                    <a:pt x="0" y="3199341"/>
                  </a:lnTo>
                  <a:close/>
                  <a:moveTo>
                    <a:pt x="0" y="0"/>
                  </a:moveTo>
                  <a:lnTo>
                    <a:pt x="414102" y="0"/>
                  </a:lnTo>
                  <a:lnTo>
                    <a:pt x="414102" y="512612"/>
                  </a:lnTo>
                  <a:lnTo>
                    <a:pt x="295514" y="512612"/>
                  </a:lnTo>
                  <a:lnTo>
                    <a:pt x="295514" y="2047101"/>
                  </a:lnTo>
                  <a:lnTo>
                    <a:pt x="449739" y="2047101"/>
                  </a:lnTo>
                  <a:lnTo>
                    <a:pt x="449739" y="2182902"/>
                  </a:lnTo>
                  <a:lnTo>
                    <a:pt x="0" y="2182902"/>
                  </a:lnTo>
                  <a:close/>
                </a:path>
              </a:pathLst>
            </a:cu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algn="ctr" defTabSz="685800"/>
              <a:endParaRPr lang="en-US" sz="1350" b="1">
                <a:latin typeface="Arial" charset="0"/>
              </a:endParaRPr>
            </a:p>
          </p:txBody>
        </p:sp>
      </p:grpSp>
      <p:grpSp>
        <p:nvGrpSpPr>
          <p:cNvPr id="65" name="Group 64">
            <a:extLst>
              <a:ext uri="{FF2B5EF4-FFF2-40B4-BE49-F238E27FC236}">
                <a16:creationId xmlns:a16="http://schemas.microsoft.com/office/drawing/2014/main" id="{B771329B-1423-D6F6-9E7C-51C6E4EC9118}"/>
              </a:ext>
            </a:extLst>
          </p:cNvPr>
          <p:cNvGrpSpPr>
            <a:grpSpLocks/>
          </p:cNvGrpSpPr>
          <p:nvPr/>
        </p:nvGrpSpPr>
        <p:grpSpPr bwMode="auto">
          <a:xfrm>
            <a:off x="1283775" y="3700169"/>
            <a:ext cx="320675" cy="685799"/>
            <a:chOff x="3696" y="2072"/>
            <a:chExt cx="569" cy="1223"/>
          </a:xfrm>
        </p:grpSpPr>
        <p:sp>
          <p:nvSpPr>
            <p:cNvPr id="87" name="Oval 86">
              <a:extLst>
                <a:ext uri="{FF2B5EF4-FFF2-40B4-BE49-F238E27FC236}">
                  <a16:creationId xmlns:a16="http://schemas.microsoft.com/office/drawing/2014/main" id="{F8C96F08-DC1B-5ED9-830D-9489A2B55FA5}"/>
                </a:ext>
              </a:extLst>
            </p:cNvPr>
            <p:cNvSpPr>
              <a:spLocks noChangeArrowheads="1"/>
            </p:cNvSpPr>
            <p:nvPr/>
          </p:nvSpPr>
          <p:spPr bwMode="auto">
            <a:xfrm>
              <a:off x="3780" y="2072"/>
              <a:ext cx="395" cy="282"/>
            </a:xfrm>
            <a:prstGeom prst="ellipse">
              <a:avLst/>
            </a:prstGeom>
            <a:noFill/>
            <a:ln w="2540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Line 39">
              <a:extLst>
                <a:ext uri="{FF2B5EF4-FFF2-40B4-BE49-F238E27FC236}">
                  <a16:creationId xmlns:a16="http://schemas.microsoft.com/office/drawing/2014/main" id="{8A00BDAB-8FC6-1919-8325-990D31AFB0C0}"/>
                </a:ext>
              </a:extLst>
            </p:cNvPr>
            <p:cNvSpPr>
              <a:spLocks noChangeShapeType="1"/>
            </p:cNvSpPr>
            <p:nvPr/>
          </p:nvSpPr>
          <p:spPr bwMode="auto">
            <a:xfrm>
              <a:off x="3975" y="2354"/>
              <a:ext cx="1" cy="502"/>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Line 40">
              <a:extLst>
                <a:ext uri="{FF2B5EF4-FFF2-40B4-BE49-F238E27FC236}">
                  <a16:creationId xmlns:a16="http://schemas.microsoft.com/office/drawing/2014/main" id="{9C00FE5D-5CD1-42DB-E6F4-A6B9B1367814}"/>
                </a:ext>
              </a:extLst>
            </p:cNvPr>
            <p:cNvSpPr>
              <a:spLocks noChangeShapeType="1"/>
            </p:cNvSpPr>
            <p:nvPr/>
          </p:nvSpPr>
          <p:spPr bwMode="auto">
            <a:xfrm flipH="1">
              <a:off x="3799" y="2856"/>
              <a:ext cx="176" cy="43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Line 41">
              <a:extLst>
                <a:ext uri="{FF2B5EF4-FFF2-40B4-BE49-F238E27FC236}">
                  <a16:creationId xmlns:a16="http://schemas.microsoft.com/office/drawing/2014/main" id="{F818B32F-70ED-DA1E-B391-5BDCB685233F}"/>
                </a:ext>
              </a:extLst>
            </p:cNvPr>
            <p:cNvSpPr>
              <a:spLocks noChangeShapeType="1"/>
            </p:cNvSpPr>
            <p:nvPr/>
          </p:nvSpPr>
          <p:spPr bwMode="auto">
            <a:xfrm>
              <a:off x="3975" y="2856"/>
              <a:ext cx="175" cy="43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Line 42">
              <a:extLst>
                <a:ext uri="{FF2B5EF4-FFF2-40B4-BE49-F238E27FC236}">
                  <a16:creationId xmlns:a16="http://schemas.microsoft.com/office/drawing/2014/main" id="{1A07B052-DAED-6589-7B41-0D0D62C8F4FA}"/>
                </a:ext>
              </a:extLst>
            </p:cNvPr>
            <p:cNvSpPr>
              <a:spLocks noChangeShapeType="1"/>
            </p:cNvSpPr>
            <p:nvPr/>
          </p:nvSpPr>
          <p:spPr bwMode="auto">
            <a:xfrm flipH="1">
              <a:off x="3696" y="2449"/>
              <a:ext cx="279" cy="97"/>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Line 43">
              <a:extLst>
                <a:ext uri="{FF2B5EF4-FFF2-40B4-BE49-F238E27FC236}">
                  <a16:creationId xmlns:a16="http://schemas.microsoft.com/office/drawing/2014/main" id="{258FCE5E-DD95-29E1-4E13-86622BBFD566}"/>
                </a:ext>
              </a:extLst>
            </p:cNvPr>
            <p:cNvSpPr>
              <a:spLocks noChangeShapeType="1"/>
            </p:cNvSpPr>
            <p:nvPr/>
          </p:nvSpPr>
          <p:spPr bwMode="auto">
            <a:xfrm>
              <a:off x="3975" y="2449"/>
              <a:ext cx="290" cy="97"/>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6" name="Group 65">
            <a:extLst>
              <a:ext uri="{FF2B5EF4-FFF2-40B4-BE49-F238E27FC236}">
                <a16:creationId xmlns:a16="http://schemas.microsoft.com/office/drawing/2014/main" id="{F176D70C-7A4E-16FD-6999-E2AA0760F6B6}"/>
              </a:ext>
            </a:extLst>
          </p:cNvPr>
          <p:cNvGrpSpPr>
            <a:grpSpLocks/>
          </p:cNvGrpSpPr>
          <p:nvPr/>
        </p:nvGrpSpPr>
        <p:grpSpPr bwMode="auto">
          <a:xfrm>
            <a:off x="1601274" y="3700172"/>
            <a:ext cx="314325" cy="685800"/>
            <a:chOff x="2592" y="1738"/>
            <a:chExt cx="876" cy="1910"/>
          </a:xfrm>
        </p:grpSpPr>
        <p:sp>
          <p:nvSpPr>
            <p:cNvPr id="74" name="Oval 73">
              <a:extLst>
                <a:ext uri="{FF2B5EF4-FFF2-40B4-BE49-F238E27FC236}">
                  <a16:creationId xmlns:a16="http://schemas.microsoft.com/office/drawing/2014/main" id="{184B60A6-F61B-07E7-6F26-5C1A91684649}"/>
                </a:ext>
              </a:extLst>
            </p:cNvPr>
            <p:cNvSpPr>
              <a:spLocks noChangeArrowheads="1"/>
            </p:cNvSpPr>
            <p:nvPr/>
          </p:nvSpPr>
          <p:spPr bwMode="auto">
            <a:xfrm>
              <a:off x="2723" y="1776"/>
              <a:ext cx="605" cy="432"/>
            </a:xfrm>
            <a:prstGeom prst="ellipse">
              <a:avLst/>
            </a:prstGeom>
            <a:noFill/>
            <a:ln w="2540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Line 46">
              <a:extLst>
                <a:ext uri="{FF2B5EF4-FFF2-40B4-BE49-F238E27FC236}">
                  <a16:creationId xmlns:a16="http://schemas.microsoft.com/office/drawing/2014/main" id="{DC379F86-D5E5-93E6-980B-456A75F516E7}"/>
                </a:ext>
              </a:extLst>
            </p:cNvPr>
            <p:cNvSpPr>
              <a:spLocks noChangeShapeType="1"/>
            </p:cNvSpPr>
            <p:nvPr/>
          </p:nvSpPr>
          <p:spPr bwMode="auto">
            <a:xfrm>
              <a:off x="3023" y="2208"/>
              <a:ext cx="1" cy="624"/>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Line 47">
              <a:extLst>
                <a:ext uri="{FF2B5EF4-FFF2-40B4-BE49-F238E27FC236}">
                  <a16:creationId xmlns:a16="http://schemas.microsoft.com/office/drawing/2014/main" id="{938349C8-DE0B-4BC8-D56F-1CB41525D2BC}"/>
                </a:ext>
              </a:extLst>
            </p:cNvPr>
            <p:cNvSpPr>
              <a:spLocks noChangeShapeType="1"/>
            </p:cNvSpPr>
            <p:nvPr/>
          </p:nvSpPr>
          <p:spPr bwMode="auto">
            <a:xfrm flipH="1">
              <a:off x="2742" y="2832"/>
              <a:ext cx="282" cy="816"/>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Line 48">
              <a:extLst>
                <a:ext uri="{FF2B5EF4-FFF2-40B4-BE49-F238E27FC236}">
                  <a16:creationId xmlns:a16="http://schemas.microsoft.com/office/drawing/2014/main" id="{E11AAE1A-99EA-2439-DB26-5767D5677CE2}"/>
                </a:ext>
              </a:extLst>
            </p:cNvPr>
            <p:cNvSpPr>
              <a:spLocks noChangeShapeType="1"/>
            </p:cNvSpPr>
            <p:nvPr/>
          </p:nvSpPr>
          <p:spPr bwMode="auto">
            <a:xfrm>
              <a:off x="3024" y="2832"/>
              <a:ext cx="256" cy="816"/>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Line 49">
              <a:extLst>
                <a:ext uri="{FF2B5EF4-FFF2-40B4-BE49-F238E27FC236}">
                  <a16:creationId xmlns:a16="http://schemas.microsoft.com/office/drawing/2014/main" id="{D58DCA50-3F9E-EFEA-343C-75E884601BA4}"/>
                </a:ext>
              </a:extLst>
            </p:cNvPr>
            <p:cNvSpPr>
              <a:spLocks noChangeShapeType="1"/>
            </p:cNvSpPr>
            <p:nvPr/>
          </p:nvSpPr>
          <p:spPr bwMode="auto">
            <a:xfrm flipH="1">
              <a:off x="2596" y="2353"/>
              <a:ext cx="428" cy="14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Line 50">
              <a:extLst>
                <a:ext uri="{FF2B5EF4-FFF2-40B4-BE49-F238E27FC236}">
                  <a16:creationId xmlns:a16="http://schemas.microsoft.com/office/drawing/2014/main" id="{2E70CBDB-621B-E9F5-4663-E2F66969B60C}"/>
                </a:ext>
              </a:extLst>
            </p:cNvPr>
            <p:cNvSpPr>
              <a:spLocks noChangeShapeType="1"/>
            </p:cNvSpPr>
            <p:nvPr/>
          </p:nvSpPr>
          <p:spPr bwMode="auto">
            <a:xfrm>
              <a:off x="3024" y="2353"/>
              <a:ext cx="444" cy="14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Line 51">
              <a:extLst>
                <a:ext uri="{FF2B5EF4-FFF2-40B4-BE49-F238E27FC236}">
                  <a16:creationId xmlns:a16="http://schemas.microsoft.com/office/drawing/2014/main" id="{AB521F26-30F3-0DC4-643F-585DB82E2975}"/>
                </a:ext>
              </a:extLst>
            </p:cNvPr>
            <p:cNvSpPr>
              <a:spLocks noChangeShapeType="1"/>
            </p:cNvSpPr>
            <p:nvPr/>
          </p:nvSpPr>
          <p:spPr bwMode="auto">
            <a:xfrm>
              <a:off x="2798" y="3456"/>
              <a:ext cx="415" cy="0"/>
            </a:xfrm>
            <a:prstGeom prst="line">
              <a:avLst/>
            </a:prstGeom>
            <a:noFill/>
            <a:ln w="25400">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52">
              <a:extLst>
                <a:ext uri="{FF2B5EF4-FFF2-40B4-BE49-F238E27FC236}">
                  <a16:creationId xmlns:a16="http://schemas.microsoft.com/office/drawing/2014/main" id="{C3CFE4DF-E8ED-1481-979A-8BC5D4E33A0A}"/>
                </a:ext>
              </a:extLst>
            </p:cNvPr>
            <p:cNvSpPr>
              <a:spLocks/>
            </p:cNvSpPr>
            <p:nvPr/>
          </p:nvSpPr>
          <p:spPr bwMode="auto">
            <a:xfrm>
              <a:off x="2592" y="1738"/>
              <a:ext cx="864" cy="422"/>
            </a:xfrm>
            <a:custGeom>
              <a:avLst/>
              <a:gdLst/>
              <a:ahLst/>
              <a:cxnLst>
                <a:cxn ang="0">
                  <a:pos x="0" y="2644"/>
                </a:cxn>
                <a:cxn ang="0">
                  <a:pos x="56" y="2916"/>
                </a:cxn>
                <a:cxn ang="0">
                  <a:pos x="72" y="2948"/>
                </a:cxn>
                <a:cxn ang="0">
                  <a:pos x="144" y="3004"/>
                </a:cxn>
                <a:cxn ang="0">
                  <a:pos x="320" y="2996"/>
                </a:cxn>
                <a:cxn ang="0">
                  <a:pos x="480" y="2852"/>
                </a:cxn>
                <a:cxn ang="0">
                  <a:pos x="544" y="2508"/>
                </a:cxn>
                <a:cxn ang="0">
                  <a:pos x="552" y="1452"/>
                </a:cxn>
                <a:cxn ang="0">
                  <a:pos x="568" y="1428"/>
                </a:cxn>
                <a:cxn ang="0">
                  <a:pos x="752" y="1028"/>
                </a:cxn>
                <a:cxn ang="0">
                  <a:pos x="736" y="1004"/>
                </a:cxn>
                <a:cxn ang="0">
                  <a:pos x="712" y="988"/>
                </a:cxn>
                <a:cxn ang="0">
                  <a:pos x="768" y="884"/>
                </a:cxn>
                <a:cxn ang="0">
                  <a:pos x="832" y="764"/>
                </a:cxn>
                <a:cxn ang="0">
                  <a:pos x="912" y="668"/>
                </a:cxn>
                <a:cxn ang="0">
                  <a:pos x="1032" y="556"/>
                </a:cxn>
                <a:cxn ang="0">
                  <a:pos x="1072" y="524"/>
                </a:cxn>
                <a:cxn ang="0">
                  <a:pos x="1088" y="500"/>
                </a:cxn>
                <a:cxn ang="0">
                  <a:pos x="1120" y="484"/>
                </a:cxn>
                <a:cxn ang="0">
                  <a:pos x="1200" y="404"/>
                </a:cxn>
                <a:cxn ang="0">
                  <a:pos x="1544" y="244"/>
                </a:cxn>
                <a:cxn ang="0">
                  <a:pos x="1840" y="124"/>
                </a:cxn>
                <a:cxn ang="0">
                  <a:pos x="2080" y="60"/>
                </a:cxn>
                <a:cxn ang="0">
                  <a:pos x="2192" y="36"/>
                </a:cxn>
                <a:cxn ang="0">
                  <a:pos x="2616" y="28"/>
                </a:cxn>
                <a:cxn ang="0">
                  <a:pos x="2768" y="4"/>
                </a:cxn>
                <a:cxn ang="0">
                  <a:pos x="3584" y="76"/>
                </a:cxn>
                <a:cxn ang="0">
                  <a:pos x="3632" y="116"/>
                </a:cxn>
                <a:cxn ang="0">
                  <a:pos x="3672" y="132"/>
                </a:cxn>
                <a:cxn ang="0">
                  <a:pos x="3728" y="172"/>
                </a:cxn>
                <a:cxn ang="0">
                  <a:pos x="3864" y="220"/>
                </a:cxn>
                <a:cxn ang="0">
                  <a:pos x="4024" y="260"/>
                </a:cxn>
                <a:cxn ang="0">
                  <a:pos x="4128" y="316"/>
                </a:cxn>
                <a:cxn ang="0">
                  <a:pos x="4304" y="436"/>
                </a:cxn>
                <a:cxn ang="0">
                  <a:pos x="4360" y="484"/>
                </a:cxn>
                <a:cxn ang="0">
                  <a:pos x="4376" y="516"/>
                </a:cxn>
                <a:cxn ang="0">
                  <a:pos x="4496" y="644"/>
                </a:cxn>
                <a:cxn ang="0">
                  <a:pos x="4584" y="732"/>
                </a:cxn>
                <a:cxn ang="0">
                  <a:pos x="4608" y="756"/>
                </a:cxn>
                <a:cxn ang="0">
                  <a:pos x="4632" y="780"/>
                </a:cxn>
                <a:cxn ang="0">
                  <a:pos x="4696" y="900"/>
                </a:cxn>
                <a:cxn ang="0">
                  <a:pos x="4744" y="964"/>
                </a:cxn>
                <a:cxn ang="0">
                  <a:pos x="4768" y="996"/>
                </a:cxn>
                <a:cxn ang="0">
                  <a:pos x="4816" y="1468"/>
                </a:cxn>
                <a:cxn ang="0">
                  <a:pos x="4824" y="1564"/>
                </a:cxn>
                <a:cxn ang="0">
                  <a:pos x="4832" y="1596"/>
                </a:cxn>
                <a:cxn ang="0">
                  <a:pos x="4880" y="1892"/>
                </a:cxn>
                <a:cxn ang="0">
                  <a:pos x="4896" y="2884"/>
                </a:cxn>
                <a:cxn ang="0">
                  <a:pos x="5056" y="2996"/>
                </a:cxn>
                <a:cxn ang="0">
                  <a:pos x="5264" y="2964"/>
                </a:cxn>
                <a:cxn ang="0">
                  <a:pos x="5344" y="2900"/>
                </a:cxn>
                <a:cxn ang="0">
                  <a:pos x="5384" y="2828"/>
                </a:cxn>
                <a:cxn ang="0">
                  <a:pos x="5424" y="2692"/>
                </a:cxn>
                <a:cxn ang="0">
                  <a:pos x="5424" y="2492"/>
                </a:cxn>
              </a:cxnLst>
              <a:rect l="0" t="0" r="r" b="b"/>
              <a:pathLst>
                <a:path w="5445" h="3004">
                  <a:moveTo>
                    <a:pt x="0" y="2644"/>
                  </a:moveTo>
                  <a:cubicBezTo>
                    <a:pt x="6" y="2760"/>
                    <a:pt x="3" y="2823"/>
                    <a:pt x="56" y="2916"/>
                  </a:cubicBezTo>
                  <a:cubicBezTo>
                    <a:pt x="62" y="2926"/>
                    <a:pt x="64" y="2940"/>
                    <a:pt x="72" y="2948"/>
                  </a:cubicBezTo>
                  <a:cubicBezTo>
                    <a:pt x="93" y="2969"/>
                    <a:pt x="123" y="2983"/>
                    <a:pt x="144" y="3004"/>
                  </a:cubicBezTo>
                  <a:cubicBezTo>
                    <a:pt x="203" y="3001"/>
                    <a:pt x="261" y="3001"/>
                    <a:pt x="320" y="2996"/>
                  </a:cubicBezTo>
                  <a:cubicBezTo>
                    <a:pt x="372" y="2992"/>
                    <a:pt x="445" y="2887"/>
                    <a:pt x="480" y="2852"/>
                  </a:cubicBezTo>
                  <a:cubicBezTo>
                    <a:pt x="517" y="2740"/>
                    <a:pt x="534" y="2625"/>
                    <a:pt x="544" y="2508"/>
                  </a:cubicBezTo>
                  <a:cubicBezTo>
                    <a:pt x="547" y="2156"/>
                    <a:pt x="544" y="1804"/>
                    <a:pt x="552" y="1452"/>
                  </a:cubicBezTo>
                  <a:cubicBezTo>
                    <a:pt x="552" y="1442"/>
                    <a:pt x="567" y="1438"/>
                    <a:pt x="568" y="1428"/>
                  </a:cubicBezTo>
                  <a:cubicBezTo>
                    <a:pt x="588" y="1166"/>
                    <a:pt x="497" y="1048"/>
                    <a:pt x="752" y="1028"/>
                  </a:cubicBezTo>
                  <a:cubicBezTo>
                    <a:pt x="747" y="1020"/>
                    <a:pt x="743" y="1011"/>
                    <a:pt x="736" y="1004"/>
                  </a:cubicBezTo>
                  <a:cubicBezTo>
                    <a:pt x="729" y="997"/>
                    <a:pt x="715" y="997"/>
                    <a:pt x="712" y="988"/>
                  </a:cubicBezTo>
                  <a:cubicBezTo>
                    <a:pt x="702" y="952"/>
                    <a:pt x="758" y="899"/>
                    <a:pt x="768" y="884"/>
                  </a:cubicBezTo>
                  <a:cubicBezTo>
                    <a:pt x="799" y="837"/>
                    <a:pt x="815" y="816"/>
                    <a:pt x="832" y="764"/>
                  </a:cubicBezTo>
                  <a:cubicBezTo>
                    <a:pt x="844" y="727"/>
                    <a:pt x="886" y="694"/>
                    <a:pt x="912" y="668"/>
                  </a:cubicBezTo>
                  <a:cubicBezTo>
                    <a:pt x="951" y="629"/>
                    <a:pt x="985" y="587"/>
                    <a:pt x="1032" y="556"/>
                  </a:cubicBezTo>
                  <a:cubicBezTo>
                    <a:pt x="1078" y="487"/>
                    <a:pt x="1017" y="568"/>
                    <a:pt x="1072" y="524"/>
                  </a:cubicBezTo>
                  <a:cubicBezTo>
                    <a:pt x="1080" y="518"/>
                    <a:pt x="1081" y="506"/>
                    <a:pt x="1088" y="500"/>
                  </a:cubicBezTo>
                  <a:cubicBezTo>
                    <a:pt x="1097" y="492"/>
                    <a:pt x="1109" y="489"/>
                    <a:pt x="1120" y="484"/>
                  </a:cubicBezTo>
                  <a:cubicBezTo>
                    <a:pt x="1136" y="436"/>
                    <a:pt x="1165" y="439"/>
                    <a:pt x="1200" y="404"/>
                  </a:cubicBezTo>
                  <a:cubicBezTo>
                    <a:pt x="1306" y="298"/>
                    <a:pt x="1405" y="282"/>
                    <a:pt x="1544" y="244"/>
                  </a:cubicBezTo>
                  <a:cubicBezTo>
                    <a:pt x="1649" y="215"/>
                    <a:pt x="1741" y="164"/>
                    <a:pt x="1840" y="124"/>
                  </a:cubicBezTo>
                  <a:cubicBezTo>
                    <a:pt x="1918" y="93"/>
                    <a:pt x="1999" y="80"/>
                    <a:pt x="2080" y="60"/>
                  </a:cubicBezTo>
                  <a:cubicBezTo>
                    <a:pt x="2115" y="51"/>
                    <a:pt x="2156" y="37"/>
                    <a:pt x="2192" y="36"/>
                  </a:cubicBezTo>
                  <a:cubicBezTo>
                    <a:pt x="2333" y="31"/>
                    <a:pt x="2475" y="31"/>
                    <a:pt x="2616" y="28"/>
                  </a:cubicBezTo>
                  <a:cubicBezTo>
                    <a:pt x="2666" y="18"/>
                    <a:pt x="2768" y="4"/>
                    <a:pt x="2768" y="4"/>
                  </a:cubicBezTo>
                  <a:cubicBezTo>
                    <a:pt x="3131" y="10"/>
                    <a:pt x="3279" y="0"/>
                    <a:pt x="3584" y="76"/>
                  </a:cubicBezTo>
                  <a:cubicBezTo>
                    <a:pt x="3601" y="88"/>
                    <a:pt x="3614" y="105"/>
                    <a:pt x="3632" y="116"/>
                  </a:cubicBezTo>
                  <a:cubicBezTo>
                    <a:pt x="3644" y="124"/>
                    <a:pt x="3659" y="125"/>
                    <a:pt x="3672" y="132"/>
                  </a:cubicBezTo>
                  <a:cubicBezTo>
                    <a:pt x="3680" y="136"/>
                    <a:pt x="3716" y="167"/>
                    <a:pt x="3728" y="172"/>
                  </a:cubicBezTo>
                  <a:cubicBezTo>
                    <a:pt x="3774" y="191"/>
                    <a:pt x="3819" y="201"/>
                    <a:pt x="3864" y="220"/>
                  </a:cubicBezTo>
                  <a:cubicBezTo>
                    <a:pt x="3915" y="242"/>
                    <a:pt x="3973" y="234"/>
                    <a:pt x="4024" y="260"/>
                  </a:cubicBezTo>
                  <a:cubicBezTo>
                    <a:pt x="4057" y="277"/>
                    <a:pt x="4098" y="294"/>
                    <a:pt x="4128" y="316"/>
                  </a:cubicBezTo>
                  <a:cubicBezTo>
                    <a:pt x="4183" y="358"/>
                    <a:pt x="4236" y="413"/>
                    <a:pt x="4304" y="436"/>
                  </a:cubicBezTo>
                  <a:cubicBezTo>
                    <a:pt x="4321" y="453"/>
                    <a:pt x="4344" y="465"/>
                    <a:pt x="4360" y="484"/>
                  </a:cubicBezTo>
                  <a:cubicBezTo>
                    <a:pt x="4368" y="493"/>
                    <a:pt x="4369" y="506"/>
                    <a:pt x="4376" y="516"/>
                  </a:cubicBezTo>
                  <a:cubicBezTo>
                    <a:pt x="4409" y="566"/>
                    <a:pt x="4453" y="605"/>
                    <a:pt x="4496" y="644"/>
                  </a:cubicBezTo>
                  <a:cubicBezTo>
                    <a:pt x="4527" y="672"/>
                    <a:pt x="4555" y="703"/>
                    <a:pt x="4584" y="732"/>
                  </a:cubicBezTo>
                  <a:cubicBezTo>
                    <a:pt x="4592" y="740"/>
                    <a:pt x="4600" y="748"/>
                    <a:pt x="4608" y="756"/>
                  </a:cubicBezTo>
                  <a:cubicBezTo>
                    <a:pt x="4616" y="764"/>
                    <a:pt x="4632" y="780"/>
                    <a:pt x="4632" y="780"/>
                  </a:cubicBezTo>
                  <a:cubicBezTo>
                    <a:pt x="4643" y="823"/>
                    <a:pt x="4671" y="863"/>
                    <a:pt x="4696" y="900"/>
                  </a:cubicBezTo>
                  <a:cubicBezTo>
                    <a:pt x="4711" y="922"/>
                    <a:pt x="4728" y="943"/>
                    <a:pt x="4744" y="964"/>
                  </a:cubicBezTo>
                  <a:cubicBezTo>
                    <a:pt x="4752" y="975"/>
                    <a:pt x="4768" y="996"/>
                    <a:pt x="4768" y="996"/>
                  </a:cubicBezTo>
                  <a:cubicBezTo>
                    <a:pt x="4806" y="1149"/>
                    <a:pt x="4767" y="1320"/>
                    <a:pt x="4816" y="1468"/>
                  </a:cubicBezTo>
                  <a:cubicBezTo>
                    <a:pt x="4819" y="1500"/>
                    <a:pt x="4820" y="1532"/>
                    <a:pt x="4824" y="1564"/>
                  </a:cubicBezTo>
                  <a:cubicBezTo>
                    <a:pt x="4825" y="1575"/>
                    <a:pt x="4831" y="1585"/>
                    <a:pt x="4832" y="1596"/>
                  </a:cubicBezTo>
                  <a:cubicBezTo>
                    <a:pt x="4841" y="1703"/>
                    <a:pt x="4832" y="1796"/>
                    <a:pt x="4880" y="1892"/>
                  </a:cubicBezTo>
                  <a:cubicBezTo>
                    <a:pt x="4933" y="2260"/>
                    <a:pt x="4879" y="1870"/>
                    <a:pt x="4896" y="2884"/>
                  </a:cubicBezTo>
                  <a:cubicBezTo>
                    <a:pt x="4897" y="2956"/>
                    <a:pt x="4998" y="2986"/>
                    <a:pt x="5056" y="2996"/>
                  </a:cubicBezTo>
                  <a:cubicBezTo>
                    <a:pt x="5173" y="2989"/>
                    <a:pt x="5181" y="2997"/>
                    <a:pt x="5264" y="2964"/>
                  </a:cubicBezTo>
                  <a:cubicBezTo>
                    <a:pt x="5289" y="2939"/>
                    <a:pt x="5315" y="2919"/>
                    <a:pt x="5344" y="2900"/>
                  </a:cubicBezTo>
                  <a:cubicBezTo>
                    <a:pt x="5353" y="2874"/>
                    <a:pt x="5375" y="2854"/>
                    <a:pt x="5384" y="2828"/>
                  </a:cubicBezTo>
                  <a:cubicBezTo>
                    <a:pt x="5399" y="2783"/>
                    <a:pt x="5409" y="2737"/>
                    <a:pt x="5424" y="2692"/>
                  </a:cubicBezTo>
                  <a:cubicBezTo>
                    <a:pt x="5445" y="2629"/>
                    <a:pt x="5424" y="2559"/>
                    <a:pt x="5424" y="2492"/>
                  </a:cubicBezTo>
                </a:path>
              </a:pathLst>
            </a:cu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7" name="Group 66">
            <a:extLst>
              <a:ext uri="{FF2B5EF4-FFF2-40B4-BE49-F238E27FC236}">
                <a16:creationId xmlns:a16="http://schemas.microsoft.com/office/drawing/2014/main" id="{730B3EF2-C778-66ED-048D-50613F15F0B3}"/>
              </a:ext>
            </a:extLst>
          </p:cNvPr>
          <p:cNvGrpSpPr>
            <a:grpSpLocks/>
          </p:cNvGrpSpPr>
          <p:nvPr/>
        </p:nvGrpSpPr>
        <p:grpSpPr bwMode="auto">
          <a:xfrm>
            <a:off x="1942588" y="3973221"/>
            <a:ext cx="192087" cy="412750"/>
            <a:chOff x="3696" y="2072"/>
            <a:chExt cx="569" cy="1223"/>
          </a:xfrm>
        </p:grpSpPr>
        <p:sp>
          <p:nvSpPr>
            <p:cNvPr id="68" name="Oval 67">
              <a:extLst>
                <a:ext uri="{FF2B5EF4-FFF2-40B4-BE49-F238E27FC236}">
                  <a16:creationId xmlns:a16="http://schemas.microsoft.com/office/drawing/2014/main" id="{087E7F78-215B-FC2C-61CE-45C5DFD23515}"/>
                </a:ext>
              </a:extLst>
            </p:cNvPr>
            <p:cNvSpPr>
              <a:spLocks noChangeArrowheads="1"/>
            </p:cNvSpPr>
            <p:nvPr/>
          </p:nvSpPr>
          <p:spPr bwMode="auto">
            <a:xfrm>
              <a:off x="3780" y="2072"/>
              <a:ext cx="395" cy="282"/>
            </a:xfrm>
            <a:prstGeom prst="ellipse">
              <a:avLst/>
            </a:prstGeom>
            <a:noFill/>
            <a:ln w="190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Line 55">
              <a:extLst>
                <a:ext uri="{FF2B5EF4-FFF2-40B4-BE49-F238E27FC236}">
                  <a16:creationId xmlns:a16="http://schemas.microsoft.com/office/drawing/2014/main" id="{65DCDBC9-808B-B5F3-FBE5-4AE318D0A670}"/>
                </a:ext>
              </a:extLst>
            </p:cNvPr>
            <p:cNvSpPr>
              <a:spLocks noChangeShapeType="1"/>
            </p:cNvSpPr>
            <p:nvPr/>
          </p:nvSpPr>
          <p:spPr bwMode="auto">
            <a:xfrm>
              <a:off x="3975" y="2354"/>
              <a:ext cx="1" cy="502"/>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Line 56">
              <a:extLst>
                <a:ext uri="{FF2B5EF4-FFF2-40B4-BE49-F238E27FC236}">
                  <a16:creationId xmlns:a16="http://schemas.microsoft.com/office/drawing/2014/main" id="{BE0B314C-A8A1-74BD-0C3D-DDA2C1B2601C}"/>
                </a:ext>
              </a:extLst>
            </p:cNvPr>
            <p:cNvSpPr>
              <a:spLocks noChangeShapeType="1"/>
            </p:cNvSpPr>
            <p:nvPr/>
          </p:nvSpPr>
          <p:spPr bwMode="auto">
            <a:xfrm flipH="1">
              <a:off x="3799" y="2856"/>
              <a:ext cx="176" cy="439"/>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Line 57">
              <a:extLst>
                <a:ext uri="{FF2B5EF4-FFF2-40B4-BE49-F238E27FC236}">
                  <a16:creationId xmlns:a16="http://schemas.microsoft.com/office/drawing/2014/main" id="{D21A6547-4472-D2BA-1874-D9468BD53404}"/>
                </a:ext>
              </a:extLst>
            </p:cNvPr>
            <p:cNvSpPr>
              <a:spLocks noChangeShapeType="1"/>
            </p:cNvSpPr>
            <p:nvPr/>
          </p:nvSpPr>
          <p:spPr bwMode="auto">
            <a:xfrm>
              <a:off x="3975" y="2856"/>
              <a:ext cx="175" cy="439"/>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Line 58">
              <a:extLst>
                <a:ext uri="{FF2B5EF4-FFF2-40B4-BE49-F238E27FC236}">
                  <a16:creationId xmlns:a16="http://schemas.microsoft.com/office/drawing/2014/main" id="{E87E31B6-E3B0-89A2-30C8-7C47D529DD35}"/>
                </a:ext>
              </a:extLst>
            </p:cNvPr>
            <p:cNvSpPr>
              <a:spLocks noChangeShapeType="1"/>
            </p:cNvSpPr>
            <p:nvPr/>
          </p:nvSpPr>
          <p:spPr bwMode="auto">
            <a:xfrm flipH="1">
              <a:off x="3696" y="2449"/>
              <a:ext cx="279" cy="97"/>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Line 59">
              <a:extLst>
                <a:ext uri="{FF2B5EF4-FFF2-40B4-BE49-F238E27FC236}">
                  <a16:creationId xmlns:a16="http://schemas.microsoft.com/office/drawing/2014/main" id="{707C191B-7064-B351-0C46-219219809DDF}"/>
                </a:ext>
              </a:extLst>
            </p:cNvPr>
            <p:cNvSpPr>
              <a:spLocks noChangeShapeType="1"/>
            </p:cNvSpPr>
            <p:nvPr/>
          </p:nvSpPr>
          <p:spPr bwMode="auto">
            <a:xfrm>
              <a:off x="3975" y="2449"/>
              <a:ext cx="290" cy="97"/>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2008" name="Text Box 79">
            <a:extLst>
              <a:ext uri="{FF2B5EF4-FFF2-40B4-BE49-F238E27FC236}">
                <a16:creationId xmlns:a16="http://schemas.microsoft.com/office/drawing/2014/main" id="{B2C4B575-EA4E-DB60-59EA-F4C7F71E660F}"/>
              </a:ext>
            </a:extLst>
          </p:cNvPr>
          <p:cNvSpPr txBox="1">
            <a:spLocks noChangeArrowheads="1"/>
          </p:cNvSpPr>
          <p:nvPr/>
        </p:nvSpPr>
        <p:spPr bwMode="auto">
          <a:xfrm>
            <a:off x="2646400" y="3772305"/>
            <a:ext cx="1363158" cy="646331"/>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pPr>
            <a:r>
              <a:rPr lang="en-US" sz="3600" b="1" dirty="0">
                <a:solidFill>
                  <a:srgbClr val="118472"/>
                </a:solidFill>
              </a:rPr>
              <a:t>$32K</a:t>
            </a:r>
            <a:endParaRPr lang="en-US" sz="3200" b="1" dirty="0">
              <a:solidFill>
                <a:srgbClr val="118472"/>
              </a:solidFill>
            </a:endParaRPr>
          </a:p>
        </p:txBody>
      </p:sp>
      <p:sp>
        <p:nvSpPr>
          <p:cNvPr id="212009" name="Text Box 80">
            <a:extLst>
              <a:ext uri="{FF2B5EF4-FFF2-40B4-BE49-F238E27FC236}">
                <a16:creationId xmlns:a16="http://schemas.microsoft.com/office/drawing/2014/main" id="{613F60A8-94E1-3DC2-F500-FD6685B8280B}"/>
              </a:ext>
            </a:extLst>
          </p:cNvPr>
          <p:cNvSpPr txBox="1">
            <a:spLocks noChangeArrowheads="1"/>
          </p:cNvSpPr>
          <p:nvPr/>
        </p:nvSpPr>
        <p:spPr bwMode="auto">
          <a:xfrm>
            <a:off x="2255368" y="3742143"/>
            <a:ext cx="457200" cy="707886"/>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pPr>
            <a:r>
              <a:rPr lang="en-US" sz="4000" b="1" dirty="0">
                <a:solidFill>
                  <a:srgbClr val="118472"/>
                </a:solidFill>
                <a:cs typeface="Arial" charset="0"/>
              </a:rPr>
              <a:t>=</a:t>
            </a:r>
          </a:p>
        </p:txBody>
      </p:sp>
      <p:sp>
        <p:nvSpPr>
          <p:cNvPr id="211980" name="Text Box 44">
            <a:extLst>
              <a:ext uri="{FF2B5EF4-FFF2-40B4-BE49-F238E27FC236}">
                <a16:creationId xmlns:a16="http://schemas.microsoft.com/office/drawing/2014/main" id="{17FB8DB9-8CC8-2476-7281-A9B2CADE6022}"/>
              </a:ext>
            </a:extLst>
          </p:cNvPr>
          <p:cNvSpPr txBox="1">
            <a:spLocks noChangeArrowheads="1"/>
          </p:cNvSpPr>
          <p:nvPr/>
        </p:nvSpPr>
        <p:spPr bwMode="auto">
          <a:xfrm>
            <a:off x="4248976" y="2514601"/>
            <a:ext cx="2750344" cy="276999"/>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1200" b="1" dirty="0">
                <a:solidFill>
                  <a:schemeClr val="accent5">
                    <a:lumMod val="75000"/>
                  </a:schemeClr>
                </a:solidFill>
              </a:rPr>
              <a:t>“Low Income – 70%” ≤ $35,000</a:t>
            </a:r>
          </a:p>
        </p:txBody>
      </p:sp>
      <p:sp>
        <p:nvSpPr>
          <p:cNvPr id="211981" name="Line 47">
            <a:extLst>
              <a:ext uri="{FF2B5EF4-FFF2-40B4-BE49-F238E27FC236}">
                <a16:creationId xmlns:a16="http://schemas.microsoft.com/office/drawing/2014/main" id="{38E0B53F-ED18-3C6C-9F25-7E8E89FC244E}"/>
              </a:ext>
            </a:extLst>
          </p:cNvPr>
          <p:cNvSpPr>
            <a:spLocks noChangeShapeType="1"/>
          </p:cNvSpPr>
          <p:nvPr/>
        </p:nvSpPr>
        <p:spPr bwMode="auto">
          <a:xfrm flipH="1">
            <a:off x="7029450" y="2652926"/>
            <a:ext cx="342900" cy="0"/>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2700">
              <a:solidFill>
                <a:srgbClr val="EE4A00"/>
              </a:solidFill>
            </a:endParaRPr>
          </a:p>
        </p:txBody>
      </p:sp>
      <p:grpSp>
        <p:nvGrpSpPr>
          <p:cNvPr id="211983" name="Group 211982">
            <a:extLst>
              <a:ext uri="{FF2B5EF4-FFF2-40B4-BE49-F238E27FC236}">
                <a16:creationId xmlns:a16="http://schemas.microsoft.com/office/drawing/2014/main" id="{39C238E9-259B-B6D9-FCF8-104CEC1D5F99}"/>
              </a:ext>
            </a:extLst>
          </p:cNvPr>
          <p:cNvGrpSpPr>
            <a:grpSpLocks/>
          </p:cNvGrpSpPr>
          <p:nvPr/>
        </p:nvGrpSpPr>
        <p:grpSpPr bwMode="auto">
          <a:xfrm>
            <a:off x="3874251" y="3393729"/>
            <a:ext cx="839682" cy="1024652"/>
            <a:chOff x="1676" y="2813"/>
            <a:chExt cx="917" cy="1119"/>
          </a:xfrm>
          <a:effectLst>
            <a:outerShdw blurRad="127000" dist="38100" dir="2700000" algn="tl" rotWithShape="0">
              <a:prstClr val="black">
                <a:alpha val="60000"/>
              </a:prstClr>
            </a:outerShdw>
          </a:effectLst>
        </p:grpSpPr>
        <p:sp>
          <p:nvSpPr>
            <p:cNvPr id="211984" name="Freeform 96">
              <a:extLst>
                <a:ext uri="{FF2B5EF4-FFF2-40B4-BE49-F238E27FC236}">
                  <a16:creationId xmlns:a16="http://schemas.microsoft.com/office/drawing/2014/main" id="{910E393A-F0B2-ACBB-F28B-A1FAEDA70DCD}"/>
                </a:ext>
              </a:extLst>
            </p:cNvPr>
            <p:cNvSpPr>
              <a:spLocks/>
            </p:cNvSpPr>
            <p:nvPr/>
          </p:nvSpPr>
          <p:spPr bwMode="auto">
            <a:xfrm>
              <a:off x="1912" y="2813"/>
              <a:ext cx="681" cy="835"/>
            </a:xfrm>
            <a:custGeom>
              <a:avLst/>
              <a:gdLst>
                <a:gd name="T0" fmla="*/ 92 w 3034"/>
                <a:gd name="T1" fmla="*/ 2520 h 3718"/>
                <a:gd name="T2" fmla="*/ 164 w 3034"/>
                <a:gd name="T3" fmla="*/ 2396 h 3718"/>
                <a:gd name="T4" fmla="*/ 334 w 3034"/>
                <a:gd name="T5" fmla="*/ 2232 h 3718"/>
                <a:gd name="T6" fmla="*/ 557 w 3034"/>
                <a:gd name="T7" fmla="*/ 2069 h 3718"/>
                <a:gd name="T8" fmla="*/ 675 w 3034"/>
                <a:gd name="T9" fmla="*/ 1951 h 3718"/>
                <a:gd name="T10" fmla="*/ 851 w 3034"/>
                <a:gd name="T11" fmla="*/ 1689 h 3718"/>
                <a:gd name="T12" fmla="*/ 923 w 3034"/>
                <a:gd name="T13" fmla="*/ 1525 h 3718"/>
                <a:gd name="T14" fmla="*/ 963 w 3034"/>
                <a:gd name="T15" fmla="*/ 1414 h 3718"/>
                <a:gd name="T16" fmla="*/ 995 w 3034"/>
                <a:gd name="T17" fmla="*/ 1342 h 3718"/>
                <a:gd name="T18" fmla="*/ 1048 w 3034"/>
                <a:gd name="T19" fmla="*/ 1244 h 3718"/>
                <a:gd name="T20" fmla="*/ 1120 w 3034"/>
                <a:gd name="T21" fmla="*/ 1165 h 3718"/>
                <a:gd name="T22" fmla="*/ 1179 w 3034"/>
                <a:gd name="T23" fmla="*/ 1093 h 3718"/>
                <a:gd name="T24" fmla="*/ 1401 w 3034"/>
                <a:gd name="T25" fmla="*/ 897 h 3718"/>
                <a:gd name="T26" fmla="*/ 1480 w 3034"/>
                <a:gd name="T27" fmla="*/ 792 h 3718"/>
                <a:gd name="T28" fmla="*/ 1512 w 3034"/>
                <a:gd name="T29" fmla="*/ 655 h 3718"/>
                <a:gd name="T30" fmla="*/ 1578 w 3034"/>
                <a:gd name="T31" fmla="*/ 426 h 3718"/>
                <a:gd name="T32" fmla="*/ 1683 w 3034"/>
                <a:gd name="T33" fmla="*/ 46 h 3718"/>
                <a:gd name="T34" fmla="*/ 1840 w 3034"/>
                <a:gd name="T35" fmla="*/ 20 h 3718"/>
                <a:gd name="T36" fmla="*/ 1990 w 3034"/>
                <a:gd name="T37" fmla="*/ 131 h 3718"/>
                <a:gd name="T38" fmla="*/ 2056 w 3034"/>
                <a:gd name="T39" fmla="*/ 282 h 3718"/>
                <a:gd name="T40" fmla="*/ 2108 w 3034"/>
                <a:gd name="T41" fmla="*/ 465 h 3718"/>
                <a:gd name="T42" fmla="*/ 2036 w 3034"/>
                <a:gd name="T43" fmla="*/ 858 h 3718"/>
                <a:gd name="T44" fmla="*/ 1944 w 3034"/>
                <a:gd name="T45" fmla="*/ 1035 h 3718"/>
                <a:gd name="T46" fmla="*/ 1886 w 3034"/>
                <a:gd name="T47" fmla="*/ 1290 h 3718"/>
                <a:gd name="T48" fmla="*/ 2174 w 3034"/>
                <a:gd name="T49" fmla="*/ 1309 h 3718"/>
                <a:gd name="T50" fmla="*/ 2481 w 3034"/>
                <a:gd name="T51" fmla="*/ 1388 h 3718"/>
                <a:gd name="T52" fmla="*/ 2789 w 3034"/>
                <a:gd name="T53" fmla="*/ 1532 h 3718"/>
                <a:gd name="T54" fmla="*/ 2822 w 3034"/>
                <a:gd name="T55" fmla="*/ 1558 h 3718"/>
                <a:gd name="T56" fmla="*/ 2874 w 3034"/>
                <a:gd name="T57" fmla="*/ 1643 h 3718"/>
                <a:gd name="T58" fmla="*/ 2926 w 3034"/>
                <a:gd name="T59" fmla="*/ 1866 h 3718"/>
                <a:gd name="T60" fmla="*/ 2966 w 3034"/>
                <a:gd name="T61" fmla="*/ 2160 h 3718"/>
                <a:gd name="T62" fmla="*/ 3024 w 3034"/>
                <a:gd name="T63" fmla="*/ 2259 h 3718"/>
                <a:gd name="T64" fmla="*/ 2933 w 3034"/>
                <a:gd name="T65" fmla="*/ 2547 h 3718"/>
                <a:gd name="T66" fmla="*/ 2907 w 3034"/>
                <a:gd name="T67" fmla="*/ 2848 h 3718"/>
                <a:gd name="T68" fmla="*/ 2874 w 3034"/>
                <a:gd name="T69" fmla="*/ 3195 h 3718"/>
                <a:gd name="T70" fmla="*/ 2612 w 3034"/>
                <a:gd name="T71" fmla="*/ 3371 h 3718"/>
                <a:gd name="T72" fmla="*/ 2252 w 3034"/>
                <a:gd name="T73" fmla="*/ 3443 h 3718"/>
                <a:gd name="T74" fmla="*/ 1859 w 3034"/>
                <a:gd name="T75" fmla="*/ 3509 h 3718"/>
                <a:gd name="T76" fmla="*/ 976 w 3034"/>
                <a:gd name="T77" fmla="*/ 3502 h 3718"/>
                <a:gd name="T78" fmla="*/ 864 w 3034"/>
                <a:gd name="T79" fmla="*/ 3568 h 3718"/>
                <a:gd name="T80" fmla="*/ 681 w 3034"/>
                <a:gd name="T81" fmla="*/ 3672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34" h="3718">
                  <a:moveTo>
                    <a:pt x="0" y="2605"/>
                  </a:moveTo>
                  <a:cubicBezTo>
                    <a:pt x="25" y="2597"/>
                    <a:pt x="77" y="2543"/>
                    <a:pt x="92" y="2520"/>
                  </a:cubicBezTo>
                  <a:cubicBezTo>
                    <a:pt x="100" y="2475"/>
                    <a:pt x="106" y="2448"/>
                    <a:pt x="138" y="2416"/>
                  </a:cubicBezTo>
                  <a:cubicBezTo>
                    <a:pt x="146" y="2408"/>
                    <a:pt x="155" y="2402"/>
                    <a:pt x="164" y="2396"/>
                  </a:cubicBezTo>
                  <a:cubicBezTo>
                    <a:pt x="177" y="2387"/>
                    <a:pt x="203" y="2370"/>
                    <a:pt x="203" y="2370"/>
                  </a:cubicBezTo>
                  <a:cubicBezTo>
                    <a:pt x="233" y="2324"/>
                    <a:pt x="289" y="2263"/>
                    <a:pt x="334" y="2232"/>
                  </a:cubicBezTo>
                  <a:cubicBezTo>
                    <a:pt x="359" y="2195"/>
                    <a:pt x="441" y="2128"/>
                    <a:pt x="485" y="2115"/>
                  </a:cubicBezTo>
                  <a:cubicBezTo>
                    <a:pt x="506" y="2093"/>
                    <a:pt x="533" y="2087"/>
                    <a:pt x="557" y="2069"/>
                  </a:cubicBezTo>
                  <a:cubicBezTo>
                    <a:pt x="580" y="2052"/>
                    <a:pt x="610" y="2016"/>
                    <a:pt x="629" y="1997"/>
                  </a:cubicBezTo>
                  <a:cubicBezTo>
                    <a:pt x="647" y="1979"/>
                    <a:pt x="660" y="1973"/>
                    <a:pt x="675" y="1951"/>
                  </a:cubicBezTo>
                  <a:cubicBezTo>
                    <a:pt x="685" y="1919"/>
                    <a:pt x="710" y="1876"/>
                    <a:pt x="734" y="1853"/>
                  </a:cubicBezTo>
                  <a:cubicBezTo>
                    <a:pt x="753" y="1789"/>
                    <a:pt x="815" y="1744"/>
                    <a:pt x="851" y="1689"/>
                  </a:cubicBezTo>
                  <a:cubicBezTo>
                    <a:pt x="858" y="1644"/>
                    <a:pt x="860" y="1615"/>
                    <a:pt x="891" y="1584"/>
                  </a:cubicBezTo>
                  <a:cubicBezTo>
                    <a:pt x="898" y="1563"/>
                    <a:pt x="923" y="1525"/>
                    <a:pt x="923" y="1525"/>
                  </a:cubicBezTo>
                  <a:cubicBezTo>
                    <a:pt x="928" y="1502"/>
                    <a:pt x="932" y="1474"/>
                    <a:pt x="943" y="1453"/>
                  </a:cubicBezTo>
                  <a:cubicBezTo>
                    <a:pt x="961" y="1418"/>
                    <a:pt x="953" y="1450"/>
                    <a:pt x="963" y="1414"/>
                  </a:cubicBezTo>
                  <a:cubicBezTo>
                    <a:pt x="964" y="1409"/>
                    <a:pt x="973" y="1367"/>
                    <a:pt x="976" y="1362"/>
                  </a:cubicBezTo>
                  <a:cubicBezTo>
                    <a:pt x="981" y="1354"/>
                    <a:pt x="989" y="1349"/>
                    <a:pt x="995" y="1342"/>
                  </a:cubicBezTo>
                  <a:cubicBezTo>
                    <a:pt x="1000" y="1336"/>
                    <a:pt x="1004" y="1330"/>
                    <a:pt x="1008" y="1323"/>
                  </a:cubicBezTo>
                  <a:cubicBezTo>
                    <a:pt x="1020" y="1299"/>
                    <a:pt x="1029" y="1264"/>
                    <a:pt x="1048" y="1244"/>
                  </a:cubicBezTo>
                  <a:cubicBezTo>
                    <a:pt x="1056" y="1236"/>
                    <a:pt x="1067" y="1232"/>
                    <a:pt x="1074" y="1224"/>
                  </a:cubicBezTo>
                  <a:cubicBezTo>
                    <a:pt x="1117" y="1175"/>
                    <a:pt x="1082" y="1197"/>
                    <a:pt x="1120" y="1165"/>
                  </a:cubicBezTo>
                  <a:cubicBezTo>
                    <a:pt x="1145" y="1144"/>
                    <a:pt x="1136" y="1161"/>
                    <a:pt x="1159" y="1133"/>
                  </a:cubicBezTo>
                  <a:cubicBezTo>
                    <a:pt x="1169" y="1122"/>
                    <a:pt x="1168" y="1104"/>
                    <a:pt x="1179" y="1093"/>
                  </a:cubicBezTo>
                  <a:cubicBezTo>
                    <a:pt x="1205" y="1067"/>
                    <a:pt x="1248" y="1046"/>
                    <a:pt x="1277" y="1021"/>
                  </a:cubicBezTo>
                  <a:cubicBezTo>
                    <a:pt x="1322" y="982"/>
                    <a:pt x="1352" y="931"/>
                    <a:pt x="1401" y="897"/>
                  </a:cubicBezTo>
                  <a:cubicBezTo>
                    <a:pt x="1425" y="860"/>
                    <a:pt x="1438" y="836"/>
                    <a:pt x="1473" y="812"/>
                  </a:cubicBezTo>
                  <a:cubicBezTo>
                    <a:pt x="1475" y="805"/>
                    <a:pt x="1479" y="799"/>
                    <a:pt x="1480" y="792"/>
                  </a:cubicBezTo>
                  <a:cubicBezTo>
                    <a:pt x="1484" y="759"/>
                    <a:pt x="1479" y="726"/>
                    <a:pt x="1486" y="694"/>
                  </a:cubicBezTo>
                  <a:cubicBezTo>
                    <a:pt x="1490" y="679"/>
                    <a:pt x="1503" y="668"/>
                    <a:pt x="1512" y="655"/>
                  </a:cubicBezTo>
                  <a:cubicBezTo>
                    <a:pt x="1531" y="627"/>
                    <a:pt x="1537" y="581"/>
                    <a:pt x="1552" y="550"/>
                  </a:cubicBezTo>
                  <a:cubicBezTo>
                    <a:pt x="1557" y="492"/>
                    <a:pt x="1565" y="475"/>
                    <a:pt x="1578" y="426"/>
                  </a:cubicBezTo>
                  <a:cubicBezTo>
                    <a:pt x="1582" y="373"/>
                    <a:pt x="1577" y="342"/>
                    <a:pt x="1604" y="301"/>
                  </a:cubicBezTo>
                  <a:cubicBezTo>
                    <a:pt x="1615" y="218"/>
                    <a:pt x="1602" y="99"/>
                    <a:pt x="1683" y="46"/>
                  </a:cubicBezTo>
                  <a:cubicBezTo>
                    <a:pt x="1703" y="16"/>
                    <a:pt x="1723" y="11"/>
                    <a:pt x="1755" y="0"/>
                  </a:cubicBezTo>
                  <a:cubicBezTo>
                    <a:pt x="1782" y="6"/>
                    <a:pt x="1815" y="7"/>
                    <a:pt x="1840" y="20"/>
                  </a:cubicBezTo>
                  <a:cubicBezTo>
                    <a:pt x="1869" y="35"/>
                    <a:pt x="1893" y="50"/>
                    <a:pt x="1925" y="59"/>
                  </a:cubicBezTo>
                  <a:cubicBezTo>
                    <a:pt x="1948" y="83"/>
                    <a:pt x="1967" y="108"/>
                    <a:pt x="1990" y="131"/>
                  </a:cubicBezTo>
                  <a:cubicBezTo>
                    <a:pt x="1998" y="152"/>
                    <a:pt x="2002" y="176"/>
                    <a:pt x="2010" y="197"/>
                  </a:cubicBezTo>
                  <a:cubicBezTo>
                    <a:pt x="2022" y="228"/>
                    <a:pt x="2045" y="251"/>
                    <a:pt x="2056" y="282"/>
                  </a:cubicBezTo>
                  <a:cubicBezTo>
                    <a:pt x="2060" y="320"/>
                    <a:pt x="2066" y="364"/>
                    <a:pt x="2082" y="400"/>
                  </a:cubicBezTo>
                  <a:cubicBezTo>
                    <a:pt x="2092" y="424"/>
                    <a:pt x="2102" y="438"/>
                    <a:pt x="2108" y="465"/>
                  </a:cubicBezTo>
                  <a:cubicBezTo>
                    <a:pt x="2104" y="567"/>
                    <a:pt x="2097" y="639"/>
                    <a:pt x="2075" y="733"/>
                  </a:cubicBezTo>
                  <a:cubicBezTo>
                    <a:pt x="2064" y="779"/>
                    <a:pt x="2061" y="819"/>
                    <a:pt x="2036" y="858"/>
                  </a:cubicBezTo>
                  <a:cubicBezTo>
                    <a:pt x="2020" y="909"/>
                    <a:pt x="2043" y="847"/>
                    <a:pt x="2016" y="891"/>
                  </a:cubicBezTo>
                  <a:cubicBezTo>
                    <a:pt x="1989" y="936"/>
                    <a:pt x="1971" y="990"/>
                    <a:pt x="1944" y="1035"/>
                  </a:cubicBezTo>
                  <a:cubicBezTo>
                    <a:pt x="1918" y="1079"/>
                    <a:pt x="1890" y="1117"/>
                    <a:pt x="1872" y="1165"/>
                  </a:cubicBezTo>
                  <a:cubicBezTo>
                    <a:pt x="1875" y="1207"/>
                    <a:pt x="1853" y="1264"/>
                    <a:pt x="1886" y="1290"/>
                  </a:cubicBezTo>
                  <a:cubicBezTo>
                    <a:pt x="1898" y="1300"/>
                    <a:pt x="1915" y="1302"/>
                    <a:pt x="1931" y="1303"/>
                  </a:cubicBezTo>
                  <a:cubicBezTo>
                    <a:pt x="2012" y="1307"/>
                    <a:pt x="2093" y="1307"/>
                    <a:pt x="2174" y="1309"/>
                  </a:cubicBezTo>
                  <a:cubicBezTo>
                    <a:pt x="2257" y="1318"/>
                    <a:pt x="2313" y="1333"/>
                    <a:pt x="2390" y="1349"/>
                  </a:cubicBezTo>
                  <a:cubicBezTo>
                    <a:pt x="2420" y="1371"/>
                    <a:pt x="2445" y="1378"/>
                    <a:pt x="2481" y="1388"/>
                  </a:cubicBezTo>
                  <a:cubicBezTo>
                    <a:pt x="2532" y="1421"/>
                    <a:pt x="2593" y="1431"/>
                    <a:pt x="2651" y="1447"/>
                  </a:cubicBezTo>
                  <a:cubicBezTo>
                    <a:pt x="2696" y="1476"/>
                    <a:pt x="2744" y="1502"/>
                    <a:pt x="2789" y="1532"/>
                  </a:cubicBezTo>
                  <a:cubicBezTo>
                    <a:pt x="2793" y="1539"/>
                    <a:pt x="2796" y="1547"/>
                    <a:pt x="2802" y="1552"/>
                  </a:cubicBezTo>
                  <a:cubicBezTo>
                    <a:pt x="2807" y="1556"/>
                    <a:pt x="2818" y="1552"/>
                    <a:pt x="2822" y="1558"/>
                  </a:cubicBezTo>
                  <a:cubicBezTo>
                    <a:pt x="2864" y="1622"/>
                    <a:pt x="2794" y="1569"/>
                    <a:pt x="2848" y="1604"/>
                  </a:cubicBezTo>
                  <a:cubicBezTo>
                    <a:pt x="2860" y="1643"/>
                    <a:pt x="2845" y="1606"/>
                    <a:pt x="2874" y="1643"/>
                  </a:cubicBezTo>
                  <a:cubicBezTo>
                    <a:pt x="2884" y="1656"/>
                    <a:pt x="2900" y="1683"/>
                    <a:pt x="2900" y="1683"/>
                  </a:cubicBezTo>
                  <a:cubicBezTo>
                    <a:pt x="2905" y="1747"/>
                    <a:pt x="2908" y="1805"/>
                    <a:pt x="2926" y="1866"/>
                  </a:cubicBezTo>
                  <a:cubicBezTo>
                    <a:pt x="2933" y="1929"/>
                    <a:pt x="2951" y="2007"/>
                    <a:pt x="2913" y="2062"/>
                  </a:cubicBezTo>
                  <a:cubicBezTo>
                    <a:pt x="2924" y="2131"/>
                    <a:pt x="2920" y="2116"/>
                    <a:pt x="2966" y="2160"/>
                  </a:cubicBezTo>
                  <a:cubicBezTo>
                    <a:pt x="2974" y="2185"/>
                    <a:pt x="2990" y="2198"/>
                    <a:pt x="3005" y="2219"/>
                  </a:cubicBezTo>
                  <a:cubicBezTo>
                    <a:pt x="3009" y="2233"/>
                    <a:pt x="3023" y="2244"/>
                    <a:pt x="3024" y="2259"/>
                  </a:cubicBezTo>
                  <a:cubicBezTo>
                    <a:pt x="3028" y="2340"/>
                    <a:pt x="3034" y="2390"/>
                    <a:pt x="2992" y="2448"/>
                  </a:cubicBezTo>
                  <a:cubicBezTo>
                    <a:pt x="2979" y="2485"/>
                    <a:pt x="2960" y="2518"/>
                    <a:pt x="2933" y="2547"/>
                  </a:cubicBezTo>
                  <a:cubicBezTo>
                    <a:pt x="2905" y="2623"/>
                    <a:pt x="2942" y="2503"/>
                    <a:pt x="2946" y="2579"/>
                  </a:cubicBezTo>
                  <a:cubicBezTo>
                    <a:pt x="2951" y="2681"/>
                    <a:pt x="2991" y="2791"/>
                    <a:pt x="2907" y="2848"/>
                  </a:cubicBezTo>
                  <a:cubicBezTo>
                    <a:pt x="2895" y="2871"/>
                    <a:pt x="2881" y="2883"/>
                    <a:pt x="2874" y="2907"/>
                  </a:cubicBezTo>
                  <a:cubicBezTo>
                    <a:pt x="2881" y="3023"/>
                    <a:pt x="2886" y="3059"/>
                    <a:pt x="2874" y="3195"/>
                  </a:cubicBezTo>
                  <a:cubicBezTo>
                    <a:pt x="2872" y="3221"/>
                    <a:pt x="2840" y="3235"/>
                    <a:pt x="2822" y="3253"/>
                  </a:cubicBezTo>
                  <a:cubicBezTo>
                    <a:pt x="2758" y="3317"/>
                    <a:pt x="2703" y="3357"/>
                    <a:pt x="2612" y="3371"/>
                  </a:cubicBezTo>
                  <a:cubicBezTo>
                    <a:pt x="2564" y="3388"/>
                    <a:pt x="2505" y="3392"/>
                    <a:pt x="2455" y="3397"/>
                  </a:cubicBezTo>
                  <a:cubicBezTo>
                    <a:pt x="2388" y="3415"/>
                    <a:pt x="2321" y="3434"/>
                    <a:pt x="2252" y="3443"/>
                  </a:cubicBezTo>
                  <a:cubicBezTo>
                    <a:pt x="2205" y="3460"/>
                    <a:pt x="2151" y="3463"/>
                    <a:pt x="2102" y="3476"/>
                  </a:cubicBezTo>
                  <a:cubicBezTo>
                    <a:pt x="2056" y="3519"/>
                    <a:pt x="1922" y="3504"/>
                    <a:pt x="1859" y="3509"/>
                  </a:cubicBezTo>
                  <a:cubicBezTo>
                    <a:pt x="1779" y="3521"/>
                    <a:pt x="1740" y="3524"/>
                    <a:pt x="1643" y="3528"/>
                  </a:cubicBezTo>
                  <a:cubicBezTo>
                    <a:pt x="1592" y="3527"/>
                    <a:pt x="1167" y="3572"/>
                    <a:pt x="976" y="3502"/>
                  </a:cubicBezTo>
                  <a:cubicBezTo>
                    <a:pt x="963" y="3504"/>
                    <a:pt x="948" y="3504"/>
                    <a:pt x="936" y="3509"/>
                  </a:cubicBezTo>
                  <a:cubicBezTo>
                    <a:pt x="921" y="3516"/>
                    <a:pt x="883" y="3556"/>
                    <a:pt x="864" y="3568"/>
                  </a:cubicBezTo>
                  <a:cubicBezTo>
                    <a:pt x="837" y="3608"/>
                    <a:pt x="787" y="3637"/>
                    <a:pt x="740" y="3646"/>
                  </a:cubicBezTo>
                  <a:cubicBezTo>
                    <a:pt x="720" y="3659"/>
                    <a:pt x="704" y="3665"/>
                    <a:pt x="681" y="3672"/>
                  </a:cubicBezTo>
                  <a:cubicBezTo>
                    <a:pt x="671" y="3679"/>
                    <a:pt x="632" y="3718"/>
                    <a:pt x="629" y="3718"/>
                  </a:cubicBezTo>
                </a:path>
              </a:pathLst>
            </a:custGeom>
            <a:solidFill>
              <a:srgbClr val="BDAA8D"/>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985" name="Freeform 97">
              <a:extLst>
                <a:ext uri="{FF2B5EF4-FFF2-40B4-BE49-F238E27FC236}">
                  <a16:creationId xmlns:a16="http://schemas.microsoft.com/office/drawing/2014/main" id="{E255BF34-5C88-A885-E7F2-9B064268FFA7}"/>
                </a:ext>
              </a:extLst>
            </p:cNvPr>
            <p:cNvSpPr>
              <a:spLocks/>
            </p:cNvSpPr>
            <p:nvPr/>
          </p:nvSpPr>
          <p:spPr bwMode="auto">
            <a:xfrm>
              <a:off x="1676" y="3345"/>
              <a:ext cx="413" cy="587"/>
            </a:xfrm>
            <a:custGeom>
              <a:avLst/>
              <a:gdLst>
                <a:gd name="T0" fmla="*/ 222 w 413"/>
                <a:gd name="T1" fmla="*/ 1 h 587"/>
                <a:gd name="T2" fmla="*/ 268 w 413"/>
                <a:gd name="T3" fmla="*/ 86 h 587"/>
                <a:gd name="T4" fmla="*/ 294 w 413"/>
                <a:gd name="T5" fmla="*/ 178 h 587"/>
                <a:gd name="T6" fmla="*/ 340 w 413"/>
                <a:gd name="T7" fmla="*/ 256 h 587"/>
                <a:gd name="T8" fmla="*/ 399 w 413"/>
                <a:gd name="T9" fmla="*/ 315 h 587"/>
                <a:gd name="T10" fmla="*/ 314 w 413"/>
                <a:gd name="T11" fmla="*/ 426 h 587"/>
                <a:gd name="T12" fmla="*/ 209 w 413"/>
                <a:gd name="T13" fmla="*/ 531 h 587"/>
                <a:gd name="T14" fmla="*/ 137 w 413"/>
                <a:gd name="T15" fmla="*/ 525 h 587"/>
                <a:gd name="T16" fmla="*/ 124 w 413"/>
                <a:gd name="T17" fmla="*/ 498 h 587"/>
                <a:gd name="T18" fmla="*/ 104 w 413"/>
                <a:gd name="T19" fmla="*/ 485 h 587"/>
                <a:gd name="T20" fmla="*/ 91 w 413"/>
                <a:gd name="T21" fmla="*/ 453 h 587"/>
                <a:gd name="T22" fmla="*/ 65 w 413"/>
                <a:gd name="T23" fmla="*/ 420 h 587"/>
                <a:gd name="T24" fmla="*/ 32 w 413"/>
                <a:gd name="T25" fmla="*/ 335 h 587"/>
                <a:gd name="T26" fmla="*/ 0 w 413"/>
                <a:gd name="T27" fmla="*/ 165 h 587"/>
                <a:gd name="T28" fmla="*/ 98 w 413"/>
                <a:gd name="T29" fmla="*/ 73 h 587"/>
                <a:gd name="T30" fmla="*/ 196 w 413"/>
                <a:gd name="T31" fmla="*/ 14 h 587"/>
                <a:gd name="T32" fmla="*/ 222 w 413"/>
                <a:gd name="T33" fmla="*/ 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587">
                  <a:moveTo>
                    <a:pt x="222" y="1"/>
                  </a:moveTo>
                  <a:cubicBezTo>
                    <a:pt x="237" y="30"/>
                    <a:pt x="254" y="57"/>
                    <a:pt x="268" y="86"/>
                  </a:cubicBezTo>
                  <a:cubicBezTo>
                    <a:pt x="292" y="136"/>
                    <a:pt x="272" y="111"/>
                    <a:pt x="294" y="178"/>
                  </a:cubicBezTo>
                  <a:cubicBezTo>
                    <a:pt x="302" y="202"/>
                    <a:pt x="327" y="237"/>
                    <a:pt x="340" y="256"/>
                  </a:cubicBezTo>
                  <a:cubicBezTo>
                    <a:pt x="358" y="283"/>
                    <a:pt x="367" y="305"/>
                    <a:pt x="399" y="315"/>
                  </a:cubicBezTo>
                  <a:cubicBezTo>
                    <a:pt x="413" y="361"/>
                    <a:pt x="349" y="402"/>
                    <a:pt x="314" y="426"/>
                  </a:cubicBezTo>
                  <a:cubicBezTo>
                    <a:pt x="299" y="469"/>
                    <a:pt x="252" y="518"/>
                    <a:pt x="209" y="531"/>
                  </a:cubicBezTo>
                  <a:cubicBezTo>
                    <a:pt x="166" y="587"/>
                    <a:pt x="175" y="561"/>
                    <a:pt x="137" y="525"/>
                  </a:cubicBezTo>
                  <a:cubicBezTo>
                    <a:pt x="133" y="516"/>
                    <a:pt x="130" y="506"/>
                    <a:pt x="124" y="498"/>
                  </a:cubicBezTo>
                  <a:cubicBezTo>
                    <a:pt x="119" y="492"/>
                    <a:pt x="109" y="491"/>
                    <a:pt x="104" y="485"/>
                  </a:cubicBezTo>
                  <a:cubicBezTo>
                    <a:pt x="97" y="476"/>
                    <a:pt x="97" y="463"/>
                    <a:pt x="91" y="453"/>
                  </a:cubicBezTo>
                  <a:cubicBezTo>
                    <a:pt x="84" y="441"/>
                    <a:pt x="73" y="432"/>
                    <a:pt x="65" y="420"/>
                  </a:cubicBezTo>
                  <a:cubicBezTo>
                    <a:pt x="56" y="390"/>
                    <a:pt x="40" y="364"/>
                    <a:pt x="32" y="335"/>
                  </a:cubicBezTo>
                  <a:cubicBezTo>
                    <a:pt x="16" y="279"/>
                    <a:pt x="8" y="223"/>
                    <a:pt x="0" y="165"/>
                  </a:cubicBezTo>
                  <a:cubicBezTo>
                    <a:pt x="23" y="125"/>
                    <a:pt x="52" y="87"/>
                    <a:pt x="98" y="73"/>
                  </a:cubicBezTo>
                  <a:cubicBezTo>
                    <a:pt x="131" y="51"/>
                    <a:pt x="161" y="31"/>
                    <a:pt x="196" y="14"/>
                  </a:cubicBezTo>
                  <a:cubicBezTo>
                    <a:pt x="224" y="0"/>
                    <a:pt x="206" y="1"/>
                    <a:pt x="222" y="1"/>
                  </a:cubicBezTo>
                  <a:close/>
                </a:path>
              </a:pathLst>
            </a:custGeom>
            <a:solidFill>
              <a:schemeClr val="bg1"/>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986" name="Freeform 98">
              <a:extLst>
                <a:ext uri="{FF2B5EF4-FFF2-40B4-BE49-F238E27FC236}">
                  <a16:creationId xmlns:a16="http://schemas.microsoft.com/office/drawing/2014/main" id="{F2C99240-BCDD-D6F7-8ADD-313F34FB120B}"/>
                </a:ext>
              </a:extLst>
            </p:cNvPr>
            <p:cNvSpPr>
              <a:spLocks/>
            </p:cNvSpPr>
            <p:nvPr/>
          </p:nvSpPr>
          <p:spPr bwMode="auto">
            <a:xfrm>
              <a:off x="2280" y="2856"/>
              <a:ext cx="46" cy="52"/>
            </a:xfrm>
            <a:custGeom>
              <a:avLst/>
              <a:gdLst>
                <a:gd name="T0" fmla="*/ 0 w 46"/>
                <a:gd name="T1" fmla="*/ 52 h 52"/>
                <a:gd name="T2" fmla="*/ 46 w 46"/>
                <a:gd name="T3" fmla="*/ 0 h 52"/>
              </a:gdLst>
              <a:ahLst/>
              <a:cxnLst>
                <a:cxn ang="0">
                  <a:pos x="T0" y="T1"/>
                </a:cxn>
                <a:cxn ang="0">
                  <a:pos x="T2" y="T3"/>
                </a:cxn>
              </a:cxnLst>
              <a:rect l="0" t="0" r="r" b="b"/>
              <a:pathLst>
                <a:path w="46" h="52">
                  <a:moveTo>
                    <a:pt x="0" y="52"/>
                  </a:moveTo>
                  <a:cubicBezTo>
                    <a:pt x="25" y="44"/>
                    <a:pt x="46" y="29"/>
                    <a:pt x="46" y="0"/>
                  </a:cubicBez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1988" name="Rectangle 3">
            <a:extLst>
              <a:ext uri="{FF2B5EF4-FFF2-40B4-BE49-F238E27FC236}">
                <a16:creationId xmlns:a16="http://schemas.microsoft.com/office/drawing/2014/main" id="{08046880-4B4E-A277-7EFF-40168C68A711}"/>
              </a:ext>
            </a:extLst>
          </p:cNvPr>
          <p:cNvSpPr>
            <a:spLocks noChangeArrowheads="1"/>
          </p:cNvSpPr>
          <p:nvPr/>
        </p:nvSpPr>
        <p:spPr bwMode="auto">
          <a:xfrm>
            <a:off x="1143000" y="1"/>
            <a:ext cx="4561115" cy="457200"/>
          </a:xfrm>
          <a:prstGeom prst="rect">
            <a:avLst/>
          </a:prstGeom>
          <a:noFill/>
          <a:ln w="12700">
            <a:noFill/>
            <a:miter lim="800000"/>
            <a:headEnd/>
            <a:tailEnd/>
          </a:ln>
        </p:spPr>
        <p:txBody>
          <a:bodyPr lIns="67866" tIns="33338" rIns="67866" bIns="33338" anchor="ctr"/>
          <a:lstStyle/>
          <a:p>
            <a:pPr>
              <a:spcBef>
                <a:spcPct val="0"/>
              </a:spcBef>
            </a:pPr>
            <a:r>
              <a:rPr lang="en-US" sz="2100" b="1" dirty="0">
                <a:cs typeface="Arial" pitchFamily="34" charset="0"/>
              </a:rPr>
              <a:t>Vacancy (Typically Rural)</a:t>
            </a:r>
            <a:endParaRPr lang="en-US" sz="2100" b="1" u="sng" dirty="0">
              <a:solidFill>
                <a:srgbClr val="00279F"/>
              </a:solidFill>
              <a:cs typeface="Arial" pitchFamily="34" charset="0"/>
            </a:endParaRPr>
          </a:p>
        </p:txBody>
      </p:sp>
      <p:grpSp>
        <p:nvGrpSpPr>
          <p:cNvPr id="211989" name="Group 39">
            <a:extLst>
              <a:ext uri="{FF2B5EF4-FFF2-40B4-BE49-F238E27FC236}">
                <a16:creationId xmlns:a16="http://schemas.microsoft.com/office/drawing/2014/main" id="{63A3D245-D861-8CBD-D4BC-1C6D692E9067}"/>
              </a:ext>
            </a:extLst>
          </p:cNvPr>
          <p:cNvGrpSpPr>
            <a:grpSpLocks/>
          </p:cNvGrpSpPr>
          <p:nvPr/>
        </p:nvGrpSpPr>
        <p:grpSpPr bwMode="auto">
          <a:xfrm>
            <a:off x="5020763" y="582815"/>
            <a:ext cx="1865813" cy="1162329"/>
            <a:chOff x="3444" y="0"/>
            <a:chExt cx="1320" cy="571"/>
          </a:xfrm>
        </p:grpSpPr>
        <p:sp>
          <p:nvSpPr>
            <p:cNvPr id="211990" name="Rectangle 40">
              <a:extLst>
                <a:ext uri="{FF2B5EF4-FFF2-40B4-BE49-F238E27FC236}">
                  <a16:creationId xmlns:a16="http://schemas.microsoft.com/office/drawing/2014/main" id="{22BF67E6-0FD0-7797-686F-6E9E810064A3}"/>
                </a:ext>
              </a:extLst>
            </p:cNvPr>
            <p:cNvSpPr>
              <a:spLocks noChangeArrowheads="1"/>
            </p:cNvSpPr>
            <p:nvPr/>
          </p:nvSpPr>
          <p:spPr bwMode="auto">
            <a:xfrm>
              <a:off x="3552" y="0"/>
              <a:ext cx="1104" cy="528"/>
            </a:xfrm>
            <a:prstGeom prst="rect">
              <a:avLst/>
            </a:prstGeom>
            <a:solidFill>
              <a:schemeClr val="bg1"/>
            </a:solidFill>
            <a:ln w="38100">
              <a:solidFill>
                <a:schemeClr val="accent4">
                  <a:lumMod val="75000"/>
                </a:schemeClr>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1991" name="Text Box 41">
              <a:extLst>
                <a:ext uri="{FF2B5EF4-FFF2-40B4-BE49-F238E27FC236}">
                  <a16:creationId xmlns:a16="http://schemas.microsoft.com/office/drawing/2014/main" id="{726F7AB7-5A09-76C4-86D2-2C16F9308C27}"/>
                </a:ext>
              </a:extLst>
            </p:cNvPr>
            <p:cNvSpPr txBox="1">
              <a:spLocks noChangeArrowheads="1"/>
            </p:cNvSpPr>
            <p:nvPr/>
          </p:nvSpPr>
          <p:spPr bwMode="auto">
            <a:xfrm>
              <a:off x="3444" y="25"/>
              <a:ext cx="1320" cy="408"/>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2400" b="1" dirty="0">
                  <a:solidFill>
                    <a:srgbClr val="118472"/>
                  </a:solidFill>
                </a:rPr>
                <a:t>AIT</a:t>
              </a:r>
              <a:br>
                <a:rPr lang="en-US" sz="2400" b="1" dirty="0">
                  <a:solidFill>
                    <a:srgbClr val="118472"/>
                  </a:solidFill>
                </a:rPr>
              </a:br>
              <a:r>
                <a:rPr lang="en-US" sz="2400" b="1" dirty="0">
                  <a:solidFill>
                    <a:srgbClr val="118472"/>
                  </a:solidFill>
                </a:rPr>
                <a:t>40</a:t>
              </a:r>
              <a:r>
                <a:rPr lang="en-US" b="1" baseline="42000" dirty="0">
                  <a:solidFill>
                    <a:srgbClr val="118472"/>
                  </a:solidFill>
                </a:rPr>
                <a:t>%</a:t>
              </a:r>
              <a:r>
                <a:rPr lang="en-US" sz="788" b="1" baseline="42000" dirty="0">
                  <a:solidFill>
                    <a:srgbClr val="118472"/>
                  </a:solidFill>
                </a:rPr>
                <a:t> </a:t>
              </a:r>
              <a:r>
                <a:rPr lang="en-US" sz="2400" b="1" dirty="0">
                  <a:solidFill>
                    <a:srgbClr val="000000"/>
                  </a:solidFill>
                </a:rPr>
                <a:t>/</a:t>
              </a:r>
              <a:r>
                <a:rPr lang="en-US" sz="825" b="1" dirty="0">
                  <a:solidFill>
                    <a:srgbClr val="000000"/>
                  </a:solidFill>
                </a:rPr>
                <a:t> </a:t>
              </a:r>
              <a:r>
                <a:rPr lang="en-US" sz="2400" b="1" dirty="0">
                  <a:solidFill>
                    <a:schemeClr val="accent5">
                      <a:lumMod val="75000"/>
                    </a:schemeClr>
                  </a:solidFill>
                </a:rPr>
                <a:t>60%</a:t>
              </a:r>
            </a:p>
          </p:txBody>
        </p:sp>
        <p:sp>
          <p:nvSpPr>
            <p:cNvPr id="211992" name="Text Box 42">
              <a:extLst>
                <a:ext uri="{FF2B5EF4-FFF2-40B4-BE49-F238E27FC236}">
                  <a16:creationId xmlns:a16="http://schemas.microsoft.com/office/drawing/2014/main" id="{C3330AD4-B6E6-C673-460A-C49CBD4DD4D8}"/>
                </a:ext>
              </a:extLst>
            </p:cNvPr>
            <p:cNvSpPr txBox="1">
              <a:spLocks noChangeArrowheads="1"/>
            </p:cNvSpPr>
            <p:nvPr/>
          </p:nvSpPr>
          <p:spPr bwMode="auto">
            <a:xfrm>
              <a:off x="3605" y="377"/>
              <a:ext cx="962" cy="194"/>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900" b="1" dirty="0">
                  <a:solidFill>
                    <a:srgbClr val="118472"/>
                  </a:solidFill>
                </a:rPr>
                <a:t>UNITS</a:t>
              </a:r>
              <a:r>
                <a:rPr lang="en-US" sz="900" b="1" dirty="0">
                  <a:solidFill>
                    <a:schemeClr val="accent5">
                      <a:lumMod val="75000"/>
                    </a:schemeClr>
                  </a:solidFill>
                </a:rPr>
                <a:t>        </a:t>
              </a:r>
              <a:r>
                <a:rPr lang="en-US" sz="900" b="1" dirty="0">
                  <a:solidFill>
                    <a:srgbClr val="000099"/>
                  </a:solidFill>
                </a:rPr>
                <a:t>     </a:t>
              </a:r>
              <a:r>
                <a:rPr lang="en-US" sz="900" b="1" dirty="0" err="1">
                  <a:solidFill>
                    <a:schemeClr val="accent5">
                      <a:lumMod val="75000"/>
                    </a:schemeClr>
                  </a:solidFill>
                </a:rPr>
                <a:t>AMGI</a:t>
              </a:r>
              <a:endParaRPr lang="en-US" sz="900" b="1" dirty="0">
                <a:solidFill>
                  <a:schemeClr val="accent5">
                    <a:lumMod val="75000"/>
                  </a:schemeClr>
                </a:solidFill>
              </a:endParaRPr>
            </a:p>
          </p:txBody>
        </p:sp>
      </p:grpSp>
      <p:grpSp>
        <p:nvGrpSpPr>
          <p:cNvPr id="211993" name="Group 211992">
            <a:extLst>
              <a:ext uri="{FF2B5EF4-FFF2-40B4-BE49-F238E27FC236}">
                <a16:creationId xmlns:a16="http://schemas.microsoft.com/office/drawing/2014/main" id="{5C4906FC-D145-1D78-42DE-C3887DB74AD2}"/>
              </a:ext>
            </a:extLst>
          </p:cNvPr>
          <p:cNvGrpSpPr/>
          <p:nvPr/>
        </p:nvGrpSpPr>
        <p:grpSpPr>
          <a:xfrm>
            <a:off x="1475020" y="1565833"/>
            <a:ext cx="2444141" cy="1629427"/>
            <a:chOff x="3247787" y="1969828"/>
            <a:chExt cx="2444141" cy="1629427"/>
          </a:xfrm>
        </p:grpSpPr>
        <p:sp>
          <p:nvSpPr>
            <p:cNvPr id="211994" name="Rectangle 211993">
              <a:extLst>
                <a:ext uri="{FF2B5EF4-FFF2-40B4-BE49-F238E27FC236}">
                  <a16:creationId xmlns:a16="http://schemas.microsoft.com/office/drawing/2014/main" id="{89A946D8-8D49-28D5-D0B4-F299BB8FE716}"/>
                </a:ext>
              </a:extLst>
            </p:cNvPr>
            <p:cNvSpPr/>
            <p:nvPr/>
          </p:nvSpPr>
          <p:spPr>
            <a:xfrm>
              <a:off x="4062500"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5" name="Rectangle 211994">
              <a:extLst>
                <a:ext uri="{FF2B5EF4-FFF2-40B4-BE49-F238E27FC236}">
                  <a16:creationId xmlns:a16="http://schemas.microsoft.com/office/drawing/2014/main" id="{B510B945-9B8F-D11A-52BB-FDCB764ACE55}"/>
                </a:ext>
              </a:extLst>
            </p:cNvPr>
            <p:cNvSpPr/>
            <p:nvPr/>
          </p:nvSpPr>
          <p:spPr>
            <a:xfrm>
              <a:off x="4877214"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6" name="Rectangle 211995">
              <a:extLst>
                <a:ext uri="{FF2B5EF4-FFF2-40B4-BE49-F238E27FC236}">
                  <a16:creationId xmlns:a16="http://schemas.microsoft.com/office/drawing/2014/main" id="{27C43860-791B-894F-BFB7-C61051081619}"/>
                </a:ext>
              </a:extLst>
            </p:cNvPr>
            <p:cNvSpPr/>
            <p:nvPr/>
          </p:nvSpPr>
          <p:spPr bwMode="auto">
            <a:xfrm>
              <a:off x="3247787" y="1969828"/>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211997" name="Rectangle 211996">
              <a:extLst>
                <a:ext uri="{FF2B5EF4-FFF2-40B4-BE49-F238E27FC236}">
                  <a16:creationId xmlns:a16="http://schemas.microsoft.com/office/drawing/2014/main" id="{BEF20DF0-3161-68D1-7187-E11C5FEC8751}"/>
                </a:ext>
              </a:extLst>
            </p:cNvPr>
            <p:cNvSpPr/>
            <p:nvPr/>
          </p:nvSpPr>
          <p:spPr>
            <a:xfrm>
              <a:off x="3247787"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8" name="Rectangle 211997">
              <a:extLst>
                <a:ext uri="{FF2B5EF4-FFF2-40B4-BE49-F238E27FC236}">
                  <a16:creationId xmlns:a16="http://schemas.microsoft.com/office/drawing/2014/main" id="{306A9535-34CE-5F9C-2399-D446FA9EC895}"/>
                </a:ext>
              </a:extLst>
            </p:cNvPr>
            <p:cNvSpPr/>
            <p:nvPr/>
          </p:nvSpPr>
          <p:spPr>
            <a:xfrm>
              <a:off x="4877214"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99" name="Rectangle 211998">
              <a:extLst>
                <a:ext uri="{FF2B5EF4-FFF2-40B4-BE49-F238E27FC236}">
                  <a16:creationId xmlns:a16="http://schemas.microsoft.com/office/drawing/2014/main" id="{C2330CA8-4DB9-4EDC-C65F-D284B89A5970}"/>
                </a:ext>
              </a:extLst>
            </p:cNvPr>
            <p:cNvSpPr/>
            <p:nvPr/>
          </p:nvSpPr>
          <p:spPr>
            <a:xfrm>
              <a:off x="3247787"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9C0B930D-E3F9-0CE5-9FEF-89F3333CD26F}"/>
                </a:ext>
              </a:extLst>
            </p:cNvPr>
            <p:cNvSpPr/>
            <p:nvPr/>
          </p:nvSpPr>
          <p:spPr>
            <a:xfrm>
              <a:off x="4062500"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9484B41-DA6D-6F4D-B7BA-5F0A8FD8EB95}"/>
                </a:ext>
              </a:extLst>
            </p:cNvPr>
            <p:cNvSpPr/>
            <p:nvPr/>
          </p:nvSpPr>
          <p:spPr>
            <a:xfrm>
              <a:off x="4877214" y="2512970"/>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DD51423-2363-6853-7702-13E9243DCC2D}"/>
                </a:ext>
              </a:extLst>
            </p:cNvPr>
            <p:cNvSpPr/>
            <p:nvPr/>
          </p:nvSpPr>
          <p:spPr>
            <a:xfrm>
              <a:off x="3247787" y="3056113"/>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00" name="Rectangle 211999">
              <a:extLst>
                <a:ext uri="{FF2B5EF4-FFF2-40B4-BE49-F238E27FC236}">
                  <a16:creationId xmlns:a16="http://schemas.microsoft.com/office/drawing/2014/main" id="{ECEB953F-CE29-E5A1-84EA-CFF425C861D8}"/>
                </a:ext>
              </a:extLst>
            </p:cNvPr>
            <p:cNvSpPr/>
            <p:nvPr/>
          </p:nvSpPr>
          <p:spPr>
            <a:xfrm>
              <a:off x="4062500" y="1969828"/>
              <a:ext cx="814714" cy="5431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001" name="Rectangle 212000">
            <a:extLst>
              <a:ext uri="{FF2B5EF4-FFF2-40B4-BE49-F238E27FC236}">
                <a16:creationId xmlns:a16="http://schemas.microsoft.com/office/drawing/2014/main" id="{A0F5F1BE-B213-9A00-D7D1-7D74C6617857}"/>
              </a:ext>
            </a:extLst>
          </p:cNvPr>
          <p:cNvSpPr/>
          <p:nvPr/>
        </p:nvSpPr>
        <p:spPr bwMode="auto">
          <a:xfrm>
            <a:off x="1475020" y="1565833"/>
            <a:ext cx="2444141" cy="16294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defRPr/>
            </a:pPr>
            <a:endParaRPr lang="en-US" dirty="0"/>
          </a:p>
        </p:txBody>
      </p:sp>
      <p:sp>
        <p:nvSpPr>
          <p:cNvPr id="212002" name="Rectangle 212001">
            <a:extLst>
              <a:ext uri="{FF2B5EF4-FFF2-40B4-BE49-F238E27FC236}">
                <a16:creationId xmlns:a16="http://schemas.microsoft.com/office/drawing/2014/main" id="{B47334E5-D657-4E57-9380-62DD1DE52CA2}"/>
              </a:ext>
            </a:extLst>
          </p:cNvPr>
          <p:cNvSpPr/>
          <p:nvPr/>
        </p:nvSpPr>
        <p:spPr>
          <a:xfrm>
            <a:off x="3104446" y="2108974"/>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chemeClr val="tx1">
                    <a:lumMod val="75000"/>
                    <a:lumOff val="25000"/>
                  </a:schemeClr>
                </a:solidFill>
              </a:rPr>
              <a:t>MKT</a:t>
            </a:r>
          </a:p>
        </p:txBody>
      </p:sp>
      <p:sp>
        <p:nvSpPr>
          <p:cNvPr id="212003" name="Rectangle 212002">
            <a:extLst>
              <a:ext uri="{FF2B5EF4-FFF2-40B4-BE49-F238E27FC236}">
                <a16:creationId xmlns:a16="http://schemas.microsoft.com/office/drawing/2014/main" id="{AFC089FF-D0BB-6E5C-66B6-17F098DDEED1}"/>
              </a:ext>
            </a:extLst>
          </p:cNvPr>
          <p:cNvSpPr/>
          <p:nvPr/>
        </p:nvSpPr>
        <p:spPr>
          <a:xfrm>
            <a:off x="3104446" y="265211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212004" name="Rectangle 212003">
            <a:extLst>
              <a:ext uri="{FF2B5EF4-FFF2-40B4-BE49-F238E27FC236}">
                <a16:creationId xmlns:a16="http://schemas.microsoft.com/office/drawing/2014/main" id="{7A7262F1-C930-51EA-5125-0A36077A5A48}"/>
              </a:ext>
            </a:extLst>
          </p:cNvPr>
          <p:cNvSpPr/>
          <p:nvPr/>
        </p:nvSpPr>
        <p:spPr>
          <a:xfrm>
            <a:off x="1475019"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80%</a:t>
            </a:r>
          </a:p>
        </p:txBody>
      </p:sp>
      <p:sp>
        <p:nvSpPr>
          <p:cNvPr id="212005" name="Rectangle 212004">
            <a:extLst>
              <a:ext uri="{FF2B5EF4-FFF2-40B4-BE49-F238E27FC236}">
                <a16:creationId xmlns:a16="http://schemas.microsoft.com/office/drawing/2014/main" id="{A5A4A84E-BD79-C1BF-B45B-295BEEF0571B}"/>
              </a:ext>
            </a:extLst>
          </p:cNvPr>
          <p:cNvSpPr/>
          <p:nvPr/>
        </p:nvSpPr>
        <p:spPr>
          <a:xfrm>
            <a:off x="2289732"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20%</a:t>
            </a:r>
          </a:p>
        </p:txBody>
      </p:sp>
      <p:sp>
        <p:nvSpPr>
          <p:cNvPr id="212006" name="Rectangle 212005">
            <a:extLst>
              <a:ext uri="{FF2B5EF4-FFF2-40B4-BE49-F238E27FC236}">
                <a16:creationId xmlns:a16="http://schemas.microsoft.com/office/drawing/2014/main" id="{CE7B7AE2-5514-3A12-653D-DAAF6E75E0B1}"/>
              </a:ext>
            </a:extLst>
          </p:cNvPr>
          <p:cNvSpPr/>
          <p:nvPr/>
        </p:nvSpPr>
        <p:spPr>
          <a:xfrm>
            <a:off x="1475019" y="2652117"/>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12010" name="Rectangle 212009">
            <a:extLst>
              <a:ext uri="{FF2B5EF4-FFF2-40B4-BE49-F238E27FC236}">
                <a16:creationId xmlns:a16="http://schemas.microsoft.com/office/drawing/2014/main" id="{F74D60B8-C46A-C0EB-A728-C79EE7EE0B10}"/>
              </a:ext>
            </a:extLst>
          </p:cNvPr>
          <p:cNvSpPr/>
          <p:nvPr/>
        </p:nvSpPr>
        <p:spPr>
          <a:xfrm>
            <a:off x="1475019"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12011" name="Rectangle 212010">
            <a:extLst>
              <a:ext uri="{FF2B5EF4-FFF2-40B4-BE49-F238E27FC236}">
                <a16:creationId xmlns:a16="http://schemas.microsoft.com/office/drawing/2014/main" id="{0A37D9B9-834F-1021-44CC-0A87AB889228}"/>
              </a:ext>
            </a:extLst>
          </p:cNvPr>
          <p:cNvSpPr/>
          <p:nvPr/>
        </p:nvSpPr>
        <p:spPr>
          <a:xfrm>
            <a:off x="2289732" y="1565833"/>
            <a:ext cx="814714" cy="543142"/>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rgbClr val="ED9E01"/>
              </a:solidFill>
            </a:endParaRPr>
          </a:p>
        </p:txBody>
      </p:sp>
      <p:sp>
        <p:nvSpPr>
          <p:cNvPr id="212016" name="Rectangle 212015">
            <a:extLst>
              <a:ext uri="{FF2B5EF4-FFF2-40B4-BE49-F238E27FC236}">
                <a16:creationId xmlns:a16="http://schemas.microsoft.com/office/drawing/2014/main" id="{85114068-74E7-6C16-6746-A4766E09725A}"/>
              </a:ext>
            </a:extLst>
          </p:cNvPr>
          <p:cNvSpPr/>
          <p:nvPr/>
        </p:nvSpPr>
        <p:spPr>
          <a:xfrm>
            <a:off x="3104446"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212017" name="Rectangle 212016">
            <a:extLst>
              <a:ext uri="{FF2B5EF4-FFF2-40B4-BE49-F238E27FC236}">
                <a16:creationId xmlns:a16="http://schemas.microsoft.com/office/drawing/2014/main" id="{73FBB435-220A-03CE-42E8-C83F397A143F}"/>
              </a:ext>
            </a:extLst>
          </p:cNvPr>
          <p:cNvSpPr/>
          <p:nvPr/>
        </p:nvSpPr>
        <p:spPr>
          <a:xfrm>
            <a:off x="2289732" y="265211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dirty="0">
                <a:solidFill>
                  <a:srgbClr val="ED9E01"/>
                </a:solidFill>
              </a:rPr>
              <a:t>70%- Vacant</a:t>
            </a:r>
          </a:p>
        </p:txBody>
      </p:sp>
      <p:sp>
        <p:nvSpPr>
          <p:cNvPr id="212018" name="Rectangle 212017">
            <a:extLst>
              <a:ext uri="{FF2B5EF4-FFF2-40B4-BE49-F238E27FC236}">
                <a16:creationId xmlns:a16="http://schemas.microsoft.com/office/drawing/2014/main" id="{7C24E850-948E-4F8D-5A5F-F58C801C5DB2}"/>
              </a:ext>
            </a:extLst>
          </p:cNvPr>
          <p:cNvSpPr/>
          <p:nvPr/>
        </p:nvSpPr>
        <p:spPr>
          <a:xfrm>
            <a:off x="1475019" y="2652117"/>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50%</a:t>
            </a:r>
          </a:p>
        </p:txBody>
      </p:sp>
      <p:sp>
        <p:nvSpPr>
          <p:cNvPr id="212019" name="Rectangle 212018">
            <a:extLst>
              <a:ext uri="{FF2B5EF4-FFF2-40B4-BE49-F238E27FC236}">
                <a16:creationId xmlns:a16="http://schemas.microsoft.com/office/drawing/2014/main" id="{AAE91DB9-A250-464E-DB16-575C3E2155E3}"/>
              </a:ext>
            </a:extLst>
          </p:cNvPr>
          <p:cNvSpPr/>
          <p:nvPr/>
        </p:nvSpPr>
        <p:spPr>
          <a:xfrm>
            <a:off x="3104446"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30%</a:t>
            </a:r>
          </a:p>
        </p:txBody>
      </p:sp>
      <p:sp>
        <p:nvSpPr>
          <p:cNvPr id="212020" name="Rectangle 212019">
            <a:extLst>
              <a:ext uri="{FF2B5EF4-FFF2-40B4-BE49-F238E27FC236}">
                <a16:creationId xmlns:a16="http://schemas.microsoft.com/office/drawing/2014/main" id="{619C2497-C731-07B6-D7BA-7D5A3FA328BF}"/>
              </a:ext>
            </a:extLst>
          </p:cNvPr>
          <p:cNvSpPr/>
          <p:nvPr/>
        </p:nvSpPr>
        <p:spPr>
          <a:xfrm>
            <a:off x="1475019"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60%</a:t>
            </a:r>
          </a:p>
        </p:txBody>
      </p:sp>
      <p:sp>
        <p:nvSpPr>
          <p:cNvPr id="212021" name="Rectangle 212020">
            <a:extLst>
              <a:ext uri="{FF2B5EF4-FFF2-40B4-BE49-F238E27FC236}">
                <a16:creationId xmlns:a16="http://schemas.microsoft.com/office/drawing/2014/main" id="{D4F7673E-0A29-6992-C6E1-7F5C4D70139D}"/>
              </a:ext>
            </a:extLst>
          </p:cNvPr>
          <p:cNvSpPr/>
          <p:nvPr/>
        </p:nvSpPr>
        <p:spPr>
          <a:xfrm>
            <a:off x="2289732" y="1565833"/>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50%</a:t>
            </a:r>
          </a:p>
        </p:txBody>
      </p:sp>
      <p:sp>
        <p:nvSpPr>
          <p:cNvPr id="212022" name="Rectangle 212021">
            <a:extLst>
              <a:ext uri="{FF2B5EF4-FFF2-40B4-BE49-F238E27FC236}">
                <a16:creationId xmlns:a16="http://schemas.microsoft.com/office/drawing/2014/main" id="{416954E7-6AD5-9AF7-9598-8A4FBB74788D}"/>
              </a:ext>
            </a:extLst>
          </p:cNvPr>
          <p:cNvSpPr/>
          <p:nvPr/>
        </p:nvSpPr>
        <p:spPr>
          <a:xfrm>
            <a:off x="1475019" y="2108974"/>
            <a:ext cx="814714" cy="543142"/>
          </a:xfrm>
          <a:prstGeom prst="rect">
            <a:avLst/>
          </a:prstGeom>
          <a:solidFill>
            <a:srgbClr val="FAE494"/>
          </a:solidFill>
          <a:ln>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dirty="0">
                <a:solidFill>
                  <a:srgbClr val="ED9E01"/>
                </a:solidFill>
              </a:rPr>
              <a:t>40%</a:t>
            </a:r>
          </a:p>
        </p:txBody>
      </p:sp>
      <p:sp>
        <p:nvSpPr>
          <p:cNvPr id="212023" name="AutoShape 281">
            <a:extLst>
              <a:ext uri="{FF2B5EF4-FFF2-40B4-BE49-F238E27FC236}">
                <a16:creationId xmlns:a16="http://schemas.microsoft.com/office/drawing/2014/main" id="{A2AFA320-EA68-0989-E9BD-F9A573D8B83F}"/>
              </a:ext>
            </a:extLst>
          </p:cNvPr>
          <p:cNvSpPr>
            <a:spLocks noChangeArrowheads="1"/>
          </p:cNvSpPr>
          <p:nvPr/>
        </p:nvSpPr>
        <p:spPr bwMode="auto">
          <a:xfrm rot="10800000">
            <a:off x="1339233" y="983311"/>
            <a:ext cx="2715712" cy="582520"/>
          </a:xfrm>
          <a:custGeom>
            <a:avLst/>
            <a:gdLst>
              <a:gd name="T0" fmla="*/ 419413538 w 21600"/>
              <a:gd name="T1" fmla="*/ 6161708 h 21600"/>
              <a:gd name="T2" fmla="*/ 215053326 w 21600"/>
              <a:gd name="T3" fmla="*/ 12323417 h 21600"/>
              <a:gd name="T4" fmla="*/ 10692977 w 21600"/>
              <a:gd name="T5" fmla="*/ 6161708 h 21600"/>
              <a:gd name="T6" fmla="*/ 215053326 w 21600"/>
              <a:gd name="T7" fmla="*/ 0 h 21600"/>
              <a:gd name="T8" fmla="*/ 0 60000 65536"/>
              <a:gd name="T9" fmla="*/ 0 60000 65536"/>
              <a:gd name="T10" fmla="*/ 0 60000 65536"/>
              <a:gd name="T11" fmla="*/ 0 60000 65536"/>
              <a:gd name="T12" fmla="*/ 2337 w 21600"/>
              <a:gd name="T13" fmla="*/ 2337 h 21600"/>
              <a:gd name="T14" fmla="*/ 19263 w 21600"/>
              <a:gd name="T15" fmla="*/ 19263 h 21600"/>
            </a:gdLst>
            <a:ahLst/>
            <a:cxnLst>
              <a:cxn ang="T8">
                <a:pos x="T0" y="T1"/>
              </a:cxn>
              <a:cxn ang="T9">
                <a:pos x="T2" y="T3"/>
              </a:cxn>
              <a:cxn ang="T10">
                <a:pos x="T4" y="T5"/>
              </a:cxn>
              <a:cxn ang="T11">
                <a:pos x="T6" y="T7"/>
              </a:cxn>
            </a:cxnLst>
            <a:rect l="T12" t="T13" r="T14" b="T15"/>
            <a:pathLst>
              <a:path w="21600" h="21600">
                <a:moveTo>
                  <a:pt x="0" y="0"/>
                </a:moveTo>
                <a:lnTo>
                  <a:pt x="1073" y="21600"/>
                </a:lnTo>
                <a:lnTo>
                  <a:pt x="20527" y="21600"/>
                </a:lnTo>
                <a:lnTo>
                  <a:pt x="21600" y="0"/>
                </a:lnTo>
                <a:close/>
              </a:path>
            </a:pathLst>
          </a:custGeom>
          <a:solidFill>
            <a:schemeClr val="tx1">
              <a:lumMod val="75000"/>
              <a:lumOff val="25000"/>
            </a:schemeClr>
          </a:solidFill>
          <a:ln w="9525">
            <a:solidFill>
              <a:schemeClr val="tx1"/>
            </a:solidFill>
            <a:miter lim="800000"/>
            <a:headEnd/>
            <a:tailEnd/>
          </a:ln>
        </p:spPr>
        <p:txBody>
          <a:bodyPr wrap="none" lIns="91426" tIns="45713" rIns="91426" bIns="45713" anchor="ctr"/>
          <a:lstStyle/>
          <a:p>
            <a:pPr algn="ctr"/>
            <a:endParaRPr lang="en-US" dirty="0"/>
          </a:p>
        </p:txBody>
      </p:sp>
      <p:sp>
        <p:nvSpPr>
          <p:cNvPr id="212024" name="Rectangle 212023">
            <a:extLst>
              <a:ext uri="{FF2B5EF4-FFF2-40B4-BE49-F238E27FC236}">
                <a16:creationId xmlns:a16="http://schemas.microsoft.com/office/drawing/2014/main" id="{A589851E-220D-BADC-B825-764C35CA9A8F}"/>
              </a:ext>
            </a:extLst>
          </p:cNvPr>
          <p:cNvSpPr/>
          <p:nvPr/>
        </p:nvSpPr>
        <p:spPr>
          <a:xfrm>
            <a:off x="2309339" y="2682279"/>
            <a:ext cx="788974" cy="512980"/>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7014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2" name="Text Box 4"/>
          <p:cNvSpPr txBox="1">
            <a:spLocks noChangeArrowheads="1"/>
          </p:cNvSpPr>
          <p:nvPr/>
        </p:nvSpPr>
        <p:spPr bwMode="auto">
          <a:xfrm>
            <a:off x="5314950" y="1804988"/>
            <a:ext cx="1371600" cy="276999"/>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200" b="1" dirty="0">
                <a:solidFill>
                  <a:schemeClr val="accent5">
                    <a:lumMod val="75000"/>
                  </a:schemeClr>
                </a:solidFill>
              </a:rPr>
              <a:t>AMGI = $50,000</a:t>
            </a:r>
            <a:endParaRPr lang="en-US" b="1" dirty="0">
              <a:solidFill>
                <a:schemeClr val="accent5">
                  <a:lumMod val="75000"/>
                </a:schemeClr>
              </a:solidFill>
            </a:endParaRPr>
          </a:p>
        </p:txBody>
      </p:sp>
      <p:sp>
        <p:nvSpPr>
          <p:cNvPr id="211974" name="Line 6"/>
          <p:cNvSpPr>
            <a:spLocks noChangeShapeType="1"/>
          </p:cNvSpPr>
          <p:nvPr/>
        </p:nvSpPr>
        <p:spPr bwMode="auto">
          <a:xfrm flipH="1">
            <a:off x="6629400" y="1943100"/>
            <a:ext cx="800100" cy="0"/>
          </a:xfrm>
          <a:prstGeom prst="line">
            <a:avLst/>
          </a:prstGeom>
          <a:noFill/>
          <a:ln w="31750">
            <a:solidFill>
              <a:schemeClr val="tx1"/>
            </a:solidFill>
            <a:prstDash val="dash"/>
            <a:round/>
            <a:headEnd/>
            <a:tailEnd/>
          </a:ln>
          <a:effectLst/>
        </p:spPr>
        <p:txBody>
          <a:bodyPr/>
          <a:lstStyle/>
          <a:p>
            <a:pPr fontAlgn="base">
              <a:spcBef>
                <a:spcPct val="0"/>
              </a:spcBef>
              <a:spcAft>
                <a:spcPct val="0"/>
              </a:spcAft>
            </a:pPr>
            <a:endParaRPr lang="en-US" sz="2700">
              <a:solidFill>
                <a:srgbClr val="EE4A00"/>
              </a:solidFill>
            </a:endParaRPr>
          </a:p>
        </p:txBody>
      </p:sp>
      <p:sp>
        <p:nvSpPr>
          <p:cNvPr id="212007" name="Text Box 39"/>
          <p:cNvSpPr txBox="1">
            <a:spLocks noChangeArrowheads="1"/>
          </p:cNvSpPr>
          <p:nvPr/>
        </p:nvSpPr>
        <p:spPr bwMode="auto">
          <a:xfrm rot="5400000">
            <a:off x="5257800" y="2158485"/>
            <a:ext cx="4686300" cy="369332"/>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b="1" dirty="0">
                <a:solidFill>
                  <a:schemeClr val="accent5">
                    <a:lumMod val="75000"/>
                  </a:schemeClr>
                </a:solidFill>
              </a:rPr>
              <a:t>Area Gross Incomes</a:t>
            </a:r>
          </a:p>
        </p:txBody>
      </p:sp>
      <p:sp>
        <p:nvSpPr>
          <p:cNvPr id="212012" name="Text Box 44"/>
          <p:cNvSpPr txBox="1">
            <a:spLocks noChangeArrowheads="1"/>
          </p:cNvSpPr>
          <p:nvPr/>
        </p:nvSpPr>
        <p:spPr bwMode="auto">
          <a:xfrm>
            <a:off x="4279106" y="2890838"/>
            <a:ext cx="2750344" cy="276999"/>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1200" b="1" dirty="0">
                <a:solidFill>
                  <a:schemeClr val="accent5">
                    <a:lumMod val="75000"/>
                  </a:schemeClr>
                </a:solidFill>
              </a:rPr>
              <a:t>“Low Income – 60%” ≤ $30,000</a:t>
            </a:r>
          </a:p>
        </p:txBody>
      </p:sp>
      <p:sp>
        <p:nvSpPr>
          <p:cNvPr id="212013" name="Rectangle 45"/>
          <p:cNvSpPr>
            <a:spLocks noChangeArrowheads="1"/>
          </p:cNvSpPr>
          <p:nvPr/>
        </p:nvSpPr>
        <p:spPr bwMode="auto">
          <a:xfrm>
            <a:off x="7143750" y="-114300"/>
            <a:ext cx="228600" cy="4800600"/>
          </a:xfrm>
          <a:prstGeom prst="rect">
            <a:avLst/>
          </a:prstGeom>
          <a:noFill/>
          <a:ln w="31750">
            <a:solidFill>
              <a:schemeClr val="tx1"/>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2014" name="Rectangle 46"/>
          <p:cNvSpPr>
            <a:spLocks noChangeArrowheads="1"/>
          </p:cNvSpPr>
          <p:nvPr/>
        </p:nvSpPr>
        <p:spPr bwMode="auto">
          <a:xfrm>
            <a:off x="7143750" y="2664715"/>
            <a:ext cx="228600" cy="2021585"/>
          </a:xfrm>
          <a:prstGeom prst="rect">
            <a:avLst/>
          </a:prstGeom>
          <a:solidFill>
            <a:schemeClr val="accent5">
              <a:lumMod val="75000"/>
            </a:schemeClr>
          </a:solidFill>
          <a:ln w="31750">
            <a:solidFill>
              <a:schemeClr val="tx1"/>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2015" name="Line 47"/>
          <p:cNvSpPr>
            <a:spLocks noChangeShapeType="1"/>
          </p:cNvSpPr>
          <p:nvPr/>
        </p:nvSpPr>
        <p:spPr bwMode="auto">
          <a:xfrm flipH="1">
            <a:off x="7029450" y="3028950"/>
            <a:ext cx="342900" cy="0"/>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2700">
              <a:solidFill>
                <a:srgbClr val="EE4A00"/>
              </a:solidFill>
            </a:endParaRPr>
          </a:p>
        </p:txBody>
      </p:sp>
      <p:sp>
        <p:nvSpPr>
          <p:cNvPr id="4" name="Title 3"/>
          <p:cNvSpPr>
            <a:spLocks noGrp="1"/>
          </p:cNvSpPr>
          <p:nvPr>
            <p:ph type="title" idx="4294967295"/>
          </p:nvPr>
        </p:nvSpPr>
        <p:spPr>
          <a:xfrm>
            <a:off x="1143000" y="-1526381"/>
            <a:ext cx="6172200" cy="857250"/>
          </a:xfrm>
        </p:spPr>
        <p:txBody>
          <a:bodyPr/>
          <a:lstStyle/>
          <a:p>
            <a:r>
              <a:rPr lang="en-US" sz="3300" dirty="0">
                <a:solidFill>
                  <a:srgbClr val="000000"/>
                </a:solidFill>
                <a:latin typeface="Franklin Gothic Medium" panose="020B0603020102020204" pitchFamily="34" charset="0"/>
              </a:rPr>
              <a:t>Minimum Set-Aside</a:t>
            </a:r>
            <a:endParaRPr lang="en-US" dirty="0"/>
          </a:p>
        </p:txBody>
      </p:sp>
      <p:grpSp>
        <p:nvGrpSpPr>
          <p:cNvPr id="2" name="SOAPBOX">
            <a:extLst>
              <a:ext uri="{FF2B5EF4-FFF2-40B4-BE49-F238E27FC236}">
                <a16:creationId xmlns:a16="http://schemas.microsoft.com/office/drawing/2014/main" id="{CA3FBA93-D308-A96D-6D8B-6E7E974004A7}"/>
              </a:ext>
            </a:extLst>
          </p:cNvPr>
          <p:cNvGrpSpPr/>
          <p:nvPr/>
        </p:nvGrpSpPr>
        <p:grpSpPr>
          <a:xfrm>
            <a:off x="9247236" y="4263387"/>
            <a:ext cx="1161423" cy="675115"/>
            <a:chOff x="6502762" y="4927695"/>
            <a:chExt cx="3167079" cy="1840966"/>
          </a:xfrm>
        </p:grpSpPr>
        <p:pic>
          <p:nvPicPr>
            <p:cNvPr id="3" name="Picture 2">
              <a:extLst>
                <a:ext uri="{FF2B5EF4-FFF2-40B4-BE49-F238E27FC236}">
                  <a16:creationId xmlns:a16="http://schemas.microsoft.com/office/drawing/2014/main" id="{B3571014-B3FB-CEB5-35BB-A95810CB5C07}"/>
                </a:ext>
              </a:extLst>
            </p:cNvPr>
            <p:cNvPicPr>
              <a:picLocks noChangeAspect="1"/>
            </p:cNvPicPr>
            <p:nvPr/>
          </p:nvPicPr>
          <p:blipFill>
            <a:blip r:embed="rId3"/>
            <a:stretch>
              <a:fillRect/>
            </a:stretch>
          </p:blipFill>
          <p:spPr>
            <a:xfrm>
              <a:off x="6598894" y="5020368"/>
              <a:ext cx="2395936" cy="1670449"/>
            </a:xfrm>
            <a:prstGeom prst="rect">
              <a:avLst/>
            </a:prstGeom>
          </p:spPr>
        </p:pic>
        <p:sp>
          <p:nvSpPr>
            <p:cNvPr id="6" name="Rectangle 5">
              <a:extLst>
                <a:ext uri="{FF2B5EF4-FFF2-40B4-BE49-F238E27FC236}">
                  <a16:creationId xmlns:a16="http://schemas.microsoft.com/office/drawing/2014/main" id="{1E386405-0531-ED84-09D6-3CD68E486E0B}"/>
                </a:ext>
              </a:extLst>
            </p:cNvPr>
            <p:cNvSpPr/>
            <p:nvPr/>
          </p:nvSpPr>
          <p:spPr bwMode="auto">
            <a:xfrm>
              <a:off x="6502762" y="4927695"/>
              <a:ext cx="3167079" cy="1840966"/>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grpSp>
        <p:nvGrpSpPr>
          <p:cNvPr id="7" name="WAYNE">
            <a:extLst>
              <a:ext uri="{FF2B5EF4-FFF2-40B4-BE49-F238E27FC236}">
                <a16:creationId xmlns:a16="http://schemas.microsoft.com/office/drawing/2014/main" id="{968DDB88-C479-2510-22B0-F30D7CA6106C}"/>
              </a:ext>
            </a:extLst>
          </p:cNvPr>
          <p:cNvGrpSpPr/>
          <p:nvPr/>
        </p:nvGrpSpPr>
        <p:grpSpPr>
          <a:xfrm>
            <a:off x="9247235" y="2571751"/>
            <a:ext cx="1161386" cy="1988594"/>
            <a:chOff x="6502760" y="314783"/>
            <a:chExt cx="3166978" cy="5422686"/>
          </a:xfrm>
        </p:grpSpPr>
        <p:grpSp>
          <p:nvGrpSpPr>
            <p:cNvPr id="8" name="Group 7">
              <a:extLst>
                <a:ext uri="{FF2B5EF4-FFF2-40B4-BE49-F238E27FC236}">
                  <a16:creationId xmlns:a16="http://schemas.microsoft.com/office/drawing/2014/main" id="{4FB3A15E-CF83-F8E0-0FDF-133BC5E5CD29}"/>
                </a:ext>
              </a:extLst>
            </p:cNvPr>
            <p:cNvGrpSpPr/>
            <p:nvPr/>
          </p:nvGrpSpPr>
          <p:grpSpPr>
            <a:xfrm>
              <a:off x="6892424" y="314783"/>
              <a:ext cx="1705247" cy="5422686"/>
              <a:chOff x="1530796" y="178419"/>
              <a:chExt cx="1669176" cy="5307980"/>
            </a:xfrm>
          </p:grpSpPr>
          <p:grpSp>
            <p:nvGrpSpPr>
              <p:cNvPr id="10" name="Group 9">
                <a:extLst>
                  <a:ext uri="{FF2B5EF4-FFF2-40B4-BE49-F238E27FC236}">
                    <a16:creationId xmlns:a16="http://schemas.microsoft.com/office/drawing/2014/main" id="{0EEE0711-E254-627E-D76B-1A6C372A0B34}"/>
                  </a:ext>
                </a:extLst>
              </p:cNvPr>
              <p:cNvGrpSpPr/>
              <p:nvPr/>
            </p:nvGrpSpPr>
            <p:grpSpPr>
              <a:xfrm>
                <a:off x="1530796" y="178419"/>
                <a:ext cx="1669176" cy="5307980"/>
                <a:chOff x="3493698" y="0"/>
                <a:chExt cx="2156604" cy="6858000"/>
              </a:xfrm>
            </p:grpSpPr>
            <p:pic>
              <p:nvPicPr>
                <p:cNvPr id="12" name="Picture 11">
                  <a:extLst>
                    <a:ext uri="{FF2B5EF4-FFF2-40B4-BE49-F238E27FC236}">
                      <a16:creationId xmlns:a16="http://schemas.microsoft.com/office/drawing/2014/main" id="{8A8CCBB2-AC6E-AD61-54C1-68C1809931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698" y="0"/>
                  <a:ext cx="2156604" cy="6858000"/>
                </a:xfrm>
                <a:prstGeom prst="rect">
                  <a:avLst/>
                </a:prstGeom>
              </p:spPr>
            </p:pic>
            <p:pic>
              <p:nvPicPr>
                <p:cNvPr id="13" name="Picture 12">
                  <a:extLst>
                    <a:ext uri="{FF2B5EF4-FFF2-40B4-BE49-F238E27FC236}">
                      <a16:creationId xmlns:a16="http://schemas.microsoft.com/office/drawing/2014/main" id="{F3F393E4-DE39-0A1A-A6C7-71A3345AE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698" y="0"/>
                  <a:ext cx="2156604" cy="6858000"/>
                </a:xfrm>
                <a:prstGeom prst="rect">
                  <a:avLst/>
                </a:prstGeom>
              </p:spPr>
            </p:pic>
          </p:grpSp>
          <p:pic>
            <p:nvPicPr>
              <p:cNvPr id="11" name="Picture 10">
                <a:extLst>
                  <a:ext uri="{FF2B5EF4-FFF2-40B4-BE49-F238E27FC236}">
                    <a16:creationId xmlns:a16="http://schemas.microsoft.com/office/drawing/2014/main" id="{DECA690E-3931-B496-9AFB-650724EA8BC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5932" b="95255" l="5411" r="94010">
                            <a14:foregroundMark x1="5411" y1="44243" x2="12850" y2="66992"/>
                            <a14:foregroundMark x1="12850" y1="66992" x2="12850" y2="66992"/>
                            <a14:foregroundMark x1="94106" y1="44033" x2="89758" y2="64550"/>
                            <a14:foregroundMark x1="28116" y1="9560" x2="42705" y2="5652"/>
                            <a14:foregroundMark x1="42705" y1="5652" x2="59614" y2="5932"/>
                            <a14:foregroundMark x1="59614" y1="5932" x2="74010" y2="11235"/>
                            <a14:foregroundMark x1="74010" y1="11235" x2="75169" y2="11235"/>
                            <a14:foregroundMark x1="30435" y1="90230" x2="44734" y2="95394"/>
                            <a14:foregroundMark x1="44734" y1="95394" x2="60870" y2="95255"/>
                            <a14:foregroundMark x1="60870" y1="95255" x2="73816" y2="87299"/>
                            <a14:foregroundMark x1="31787" y1="70691" x2="38937" y2="73133"/>
                            <a14:backgroundMark x1="18647" y1="83671" x2="27053" y2="92952"/>
                            <a14:backgroundMark x1="27053" y1="92952" x2="27053" y2="92952"/>
                            <a14:backgroundMark x1="70048" y1="93440" x2="77198" y2="88067"/>
                          </a14:backgroundRemoval>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a:off x="1876680" y="395091"/>
                <a:ext cx="937778" cy="1298392"/>
              </a:xfrm>
              <a:prstGeom prst="rect">
                <a:avLst/>
              </a:prstGeom>
            </p:spPr>
          </p:pic>
        </p:grpSp>
        <p:sp>
          <p:nvSpPr>
            <p:cNvPr id="9" name="Rectangle 8">
              <a:extLst>
                <a:ext uri="{FF2B5EF4-FFF2-40B4-BE49-F238E27FC236}">
                  <a16:creationId xmlns:a16="http://schemas.microsoft.com/office/drawing/2014/main" id="{F0D10493-3C49-60F9-BBFA-9CC2D747A1CD}"/>
                </a:ext>
              </a:extLst>
            </p:cNvPr>
            <p:cNvSpPr/>
            <p:nvPr/>
          </p:nvSpPr>
          <p:spPr bwMode="auto">
            <a:xfrm>
              <a:off x="6502760" y="443837"/>
              <a:ext cx="3166978" cy="506740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grpSp>
        <p:nvGrpSpPr>
          <p:cNvPr id="14" name="STEPHANIE">
            <a:extLst>
              <a:ext uri="{FF2B5EF4-FFF2-40B4-BE49-F238E27FC236}">
                <a16:creationId xmlns:a16="http://schemas.microsoft.com/office/drawing/2014/main" id="{B1A18C0A-C2B5-E5DA-3999-D6C06DAFAB6C}"/>
              </a:ext>
            </a:extLst>
          </p:cNvPr>
          <p:cNvGrpSpPr/>
          <p:nvPr/>
        </p:nvGrpSpPr>
        <p:grpSpPr>
          <a:xfrm>
            <a:off x="9247235" y="2734567"/>
            <a:ext cx="1161410" cy="1811881"/>
            <a:chOff x="6502760" y="758767"/>
            <a:chExt cx="3167044" cy="4940808"/>
          </a:xfrm>
        </p:grpSpPr>
        <p:grpSp>
          <p:nvGrpSpPr>
            <p:cNvPr id="15" name="Group 14">
              <a:extLst>
                <a:ext uri="{FF2B5EF4-FFF2-40B4-BE49-F238E27FC236}">
                  <a16:creationId xmlns:a16="http://schemas.microsoft.com/office/drawing/2014/main" id="{CE93A525-2758-90CD-2288-099AE3048B1E}"/>
                </a:ext>
              </a:extLst>
            </p:cNvPr>
            <p:cNvGrpSpPr/>
            <p:nvPr/>
          </p:nvGrpSpPr>
          <p:grpSpPr>
            <a:xfrm>
              <a:off x="6990824" y="758767"/>
              <a:ext cx="1591056" cy="4940808"/>
              <a:chOff x="3310743" y="905933"/>
              <a:chExt cx="1591056" cy="4940808"/>
            </a:xfrm>
          </p:grpSpPr>
          <p:sp>
            <p:nvSpPr>
              <p:cNvPr id="17" name="Rectangle 16">
                <a:extLst>
                  <a:ext uri="{FF2B5EF4-FFF2-40B4-BE49-F238E27FC236}">
                    <a16:creationId xmlns:a16="http://schemas.microsoft.com/office/drawing/2014/main" id="{0FC9336E-6ABF-C72B-8D03-ABC8DDF297D2}"/>
                  </a:ext>
                </a:extLst>
              </p:cNvPr>
              <p:cNvSpPr/>
              <p:nvPr/>
            </p:nvSpPr>
            <p:spPr>
              <a:xfrm>
                <a:off x="3899326" y="1845793"/>
                <a:ext cx="641144" cy="319338"/>
              </a:xfrm>
              <a:prstGeom prst="rect">
                <a:avLst/>
              </a:prstGeom>
              <a:solidFill>
                <a:srgbClr val="271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08816EB-3D45-7896-50A8-C3669D492B77}"/>
                  </a:ext>
                </a:extLst>
              </p:cNvPr>
              <p:cNvGrpSpPr/>
              <p:nvPr/>
            </p:nvGrpSpPr>
            <p:grpSpPr>
              <a:xfrm rot="21447625" flipH="1">
                <a:off x="3310743" y="905933"/>
                <a:ext cx="1591056" cy="4940808"/>
                <a:chOff x="1719493" y="905933"/>
                <a:chExt cx="1591252" cy="4940808"/>
              </a:xfrm>
            </p:grpSpPr>
            <p:pic>
              <p:nvPicPr>
                <p:cNvPr id="20" name="Picture 19">
                  <a:extLst>
                    <a:ext uri="{FF2B5EF4-FFF2-40B4-BE49-F238E27FC236}">
                      <a16:creationId xmlns:a16="http://schemas.microsoft.com/office/drawing/2014/main" id="{6C4E1A59-6CC8-7527-A326-F38394EEBBB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976" b="96755" l="13500" r="43667">
                              <a14:foregroundMark x1="18833" y1="90625" x2="24333" y2="90505"/>
                              <a14:foregroundMark x1="38000" y1="90264" x2="41000" y2="91106"/>
                              <a14:foregroundMark x1="22000" y1="95793" x2="23667" y2="9675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l="9830" t="48782" r="52439"/>
                <a:stretch/>
              </p:blipFill>
              <p:spPr>
                <a:xfrm>
                  <a:off x="1843036" y="3568995"/>
                  <a:ext cx="1359329" cy="2277746"/>
                </a:xfrm>
                <a:prstGeom prst="rect">
                  <a:avLst/>
                </a:prstGeom>
              </p:spPr>
            </p:pic>
            <p:pic>
              <p:nvPicPr>
                <p:cNvPr id="21" name="Picture 20">
                  <a:extLst>
                    <a:ext uri="{FF2B5EF4-FFF2-40B4-BE49-F238E27FC236}">
                      <a16:creationId xmlns:a16="http://schemas.microsoft.com/office/drawing/2014/main" id="{358510B0-A13F-9126-895B-E0A7A829B676}"/>
                    </a:ext>
                  </a:extLst>
                </p:cNvPr>
                <p:cNvPicPr>
                  <a:picLocks noChangeAspect="1"/>
                </p:cNvPicPr>
                <p:nvPr/>
              </p:nvPicPr>
              <p:blipFill rotWithShape="1">
                <a:blip r:embed="rId11" cstate="print">
                  <a:extLst>
                    <a:ext uri="{BEBA8EAE-BF5A-486C-A8C5-ECC9F3942E4B}">
                      <a14:imgProps xmlns:a14="http://schemas.microsoft.com/office/drawing/2010/main">
                        <a14:imgLayer r:embed="rId9">
                          <a14:imgEffect>
                            <a14:backgroundRemoval t="9976" b="96755" l="13500" r="43667">
                              <a14:foregroundMark x1="18833" y1="90625" x2="24333" y2="90505"/>
                              <a14:foregroundMark x1="38000" y1="90264" x2="41000" y2="91106"/>
                              <a14:foregroundMark x1="22000" y1="95793" x2="23667" y2="96755"/>
                              <a14:backgroundMark x1="15500" y1="47716" x2="23333" y2="48798"/>
                              <a14:backgroundMark x1="33000" y1="47957" x2="39667" y2="48077"/>
                              <a14:backgroundMark x1="32500" y1="47957" x2="31000" y2="48678"/>
                              <a14:backgroundMark x1="22500" y1="48197" x2="26333" y2="4891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l="9830" r="52439" b="51693"/>
                <a:stretch/>
              </p:blipFill>
              <p:spPr>
                <a:xfrm>
                  <a:off x="1719493" y="905933"/>
                  <a:ext cx="1591252" cy="2825032"/>
                </a:xfrm>
                <a:prstGeom prst="rect">
                  <a:avLst/>
                </a:prstGeom>
              </p:spPr>
            </p:pic>
          </p:grpSp>
          <p:pic>
            <p:nvPicPr>
              <p:cNvPr id="19" name="Picture 18">
                <a:extLst>
                  <a:ext uri="{FF2B5EF4-FFF2-40B4-BE49-F238E27FC236}">
                    <a16:creationId xmlns:a16="http://schemas.microsoft.com/office/drawing/2014/main" id="{68101C79-BE79-83E9-EA5C-D46BDC88E2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66583">
                <a:off x="3599894" y="937262"/>
                <a:ext cx="1270375" cy="1671385"/>
              </a:xfrm>
              <a:prstGeom prst="rect">
                <a:avLst/>
              </a:prstGeom>
            </p:spPr>
          </p:pic>
        </p:grpSp>
        <p:sp>
          <p:nvSpPr>
            <p:cNvPr id="16" name="Rectangle 15">
              <a:extLst>
                <a:ext uri="{FF2B5EF4-FFF2-40B4-BE49-F238E27FC236}">
                  <a16:creationId xmlns:a16="http://schemas.microsoft.com/office/drawing/2014/main" id="{7B5D8FC1-27B5-D589-BE4E-4FB6D390EF63}"/>
                </a:ext>
              </a:extLst>
            </p:cNvPr>
            <p:cNvSpPr/>
            <p:nvPr/>
          </p:nvSpPr>
          <p:spPr bwMode="auto">
            <a:xfrm>
              <a:off x="6502760" y="857114"/>
              <a:ext cx="3167044" cy="4831706"/>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sp>
        <p:nvSpPr>
          <p:cNvPr id="22" name="soap and mic trigger">
            <a:extLst>
              <a:ext uri="{FF2B5EF4-FFF2-40B4-BE49-F238E27FC236}">
                <a16:creationId xmlns:a16="http://schemas.microsoft.com/office/drawing/2014/main" id="{F7DC4B76-0E47-B3F2-9B0B-214236DDD8C4}"/>
              </a:ext>
            </a:extLst>
          </p:cNvPr>
          <p:cNvSpPr/>
          <p:nvPr/>
        </p:nvSpPr>
        <p:spPr bwMode="auto">
          <a:xfrm>
            <a:off x="7066493" y="4849978"/>
            <a:ext cx="913885" cy="293522"/>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US" sz="1350" b="1">
              <a:latin typeface="Arial" charset="0"/>
            </a:endParaRPr>
          </a:p>
        </p:txBody>
      </p:sp>
      <p:grpSp>
        <p:nvGrpSpPr>
          <p:cNvPr id="23" name="HELEN">
            <a:extLst>
              <a:ext uri="{FF2B5EF4-FFF2-40B4-BE49-F238E27FC236}">
                <a16:creationId xmlns:a16="http://schemas.microsoft.com/office/drawing/2014/main" id="{490A8C63-74B9-8790-54E7-A35EC2DBD25C}"/>
              </a:ext>
            </a:extLst>
          </p:cNvPr>
          <p:cNvGrpSpPr/>
          <p:nvPr/>
        </p:nvGrpSpPr>
        <p:grpSpPr>
          <a:xfrm>
            <a:off x="9332087" y="2664715"/>
            <a:ext cx="809126" cy="1809236"/>
            <a:chOff x="9393422" y="3576489"/>
            <a:chExt cx="1078835" cy="2412315"/>
          </a:xfrm>
        </p:grpSpPr>
        <p:pic>
          <p:nvPicPr>
            <p:cNvPr id="24" name="Picture 23">
              <a:extLst>
                <a:ext uri="{FF2B5EF4-FFF2-40B4-BE49-F238E27FC236}">
                  <a16:creationId xmlns:a16="http://schemas.microsoft.com/office/drawing/2014/main" id="{95847432-219E-7D0F-CC84-FF792385FF03}"/>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7439" b="98780" l="4762" r="91270">
                          <a14:foregroundMark x1="5026" y1="21585" x2="17725" y2="28049"/>
                          <a14:foregroundMark x1="30423" y1="22195" x2="43122" y2="19390"/>
                          <a14:foregroundMark x1="52910" y1="18537" x2="52910" y2="18537"/>
                          <a14:foregroundMark x1="42328" y1="50610" x2="44709" y2="95732"/>
                          <a14:foregroundMark x1="39418" y1="99268" x2="75926" y2="97317"/>
                          <a14:foregroundMark x1="47354" y1="98415" x2="41270" y2="97317"/>
                          <a14:foregroundMark x1="82011" y1="33902" x2="91534" y2="25854"/>
                          <a14:foregroundMark x1="41799" y1="18049" x2="41799" y2="17927"/>
                          <a14:foregroundMark x1="61111" y1="17683" x2="61111" y2="17683"/>
                          <a14:foregroundMark x1="41799" y1="17439" x2="41799" y2="17439"/>
                          <a14:foregroundMark x1="49206" y1="17927" x2="58201" y2="19024"/>
                          <a14:foregroundMark x1="30952" y1="19024" x2="30952" y2="19024"/>
                          <a14:foregroundMark x1="15608" y1="27195" x2="28571" y2="36098"/>
                          <a14:backgroundMark x1="32011" y1="18293" x2="32011" y2="18293"/>
                        </a14:backgroundRemoval>
                      </a14:imgEffect>
                    </a14:imgLayer>
                  </a14:imgProps>
                </a:ext>
              </a:extLst>
            </a:blip>
            <a:srcRect t="16687"/>
            <a:stretch/>
          </p:blipFill>
          <p:spPr>
            <a:xfrm>
              <a:off x="9393422" y="4105639"/>
              <a:ext cx="1041968" cy="1883165"/>
            </a:xfrm>
            <a:prstGeom prst="rect">
              <a:avLst/>
            </a:prstGeom>
          </p:spPr>
        </p:pic>
        <p:pic>
          <p:nvPicPr>
            <p:cNvPr id="25" name="Picture 24" descr="A picture containing person, glasses, smiling, dark&#10;&#10;Description automatically generated">
              <a:extLst>
                <a:ext uri="{FF2B5EF4-FFF2-40B4-BE49-F238E27FC236}">
                  <a16:creationId xmlns:a16="http://schemas.microsoft.com/office/drawing/2014/main" id="{59644BB5-4CE5-CF7D-2A76-A12F45D9E72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6634" y="3576489"/>
              <a:ext cx="745623" cy="870518"/>
            </a:xfrm>
            <a:prstGeom prst="rect">
              <a:avLst/>
            </a:prstGeom>
          </p:spPr>
        </p:pic>
        <p:pic>
          <p:nvPicPr>
            <p:cNvPr id="26" name="Picture 25">
              <a:extLst>
                <a:ext uri="{FF2B5EF4-FFF2-40B4-BE49-F238E27FC236}">
                  <a16:creationId xmlns:a16="http://schemas.microsoft.com/office/drawing/2014/main" id="{EFC91DF7-CCC3-9A36-38CE-61943E299F0E}"/>
                </a:ext>
              </a:extLst>
            </p:cNvPr>
            <p:cNvPicPr>
              <a:picLocks noChangeAspect="1"/>
            </p:cNvPicPr>
            <p:nvPr/>
          </p:nvPicPr>
          <p:blipFill rotWithShape="1">
            <a:blip r:embed="rId16">
              <a:extLst>
                <a:ext uri="{BEBA8EAE-BF5A-486C-A8C5-ECC9F3942E4B}">
                  <a14:imgProps xmlns:a14="http://schemas.microsoft.com/office/drawing/2010/main">
                    <a14:imgLayer r:embed="rId14">
                      <a14:imgEffect>
                        <a14:backgroundRemoval t="21585" b="91951" l="9788" r="94444">
                          <a14:foregroundMark x1="91005" y1="21585" x2="94444" y2="27805"/>
                          <a14:foregroundMark x1="75132" y1="33659" x2="84921" y2="35976"/>
                          <a14:backgroundMark x1="66138" y1="27805" x2="71429" y2="46463"/>
                          <a14:backgroundMark x1="76455" y1="26707" x2="76455" y2="26707"/>
                          <a14:backgroundMark x1="78307" y1="25244" x2="78307" y2="28415"/>
                        </a14:backgroundRemoval>
                      </a14:imgEffect>
                    </a14:imgLayer>
                  </a14:imgProps>
                </a:ext>
              </a:extLst>
            </a:blip>
            <a:srcRect t="20234"/>
            <a:stretch/>
          </p:blipFill>
          <p:spPr>
            <a:xfrm>
              <a:off x="9393422" y="4185809"/>
              <a:ext cx="1041968" cy="1802995"/>
            </a:xfrm>
            <a:prstGeom prst="rect">
              <a:avLst/>
            </a:prstGeom>
          </p:spPr>
        </p:pic>
      </p:grpSp>
      <p:sp>
        <p:nvSpPr>
          <p:cNvPr id="27" name="HBOX">
            <a:extLst>
              <a:ext uri="{FF2B5EF4-FFF2-40B4-BE49-F238E27FC236}">
                <a16:creationId xmlns:a16="http://schemas.microsoft.com/office/drawing/2014/main" id="{07C7E368-FEBA-A724-5425-17D8FF072618}"/>
              </a:ext>
            </a:extLst>
          </p:cNvPr>
          <p:cNvSpPr/>
          <p:nvPr/>
        </p:nvSpPr>
        <p:spPr>
          <a:xfrm>
            <a:off x="9946248" y="4418381"/>
            <a:ext cx="210908" cy="431598"/>
          </a:xfrm>
          <a:custGeom>
            <a:avLst/>
            <a:gdLst>
              <a:gd name="connsiteX0" fmla="*/ 0 w 265786"/>
              <a:gd name="connsiteY0" fmla="*/ 87783 h 553517"/>
              <a:gd name="connsiteX1" fmla="*/ 0 w 265786"/>
              <a:gd name="connsiteY1" fmla="*/ 553517 h 553517"/>
              <a:gd name="connsiteX2" fmla="*/ 265786 w 265786"/>
              <a:gd name="connsiteY2" fmla="*/ 431597 h 553517"/>
              <a:gd name="connsiteX3" fmla="*/ 260909 w 265786"/>
              <a:gd name="connsiteY3" fmla="*/ 0 h 553517"/>
              <a:gd name="connsiteX4" fmla="*/ 0 w 265786"/>
              <a:gd name="connsiteY4" fmla="*/ 87783 h 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86" h="553517">
                <a:moveTo>
                  <a:pt x="0" y="87783"/>
                </a:moveTo>
                <a:lnTo>
                  <a:pt x="0" y="553517"/>
                </a:lnTo>
                <a:lnTo>
                  <a:pt x="265786" y="431597"/>
                </a:lnTo>
                <a:cubicBezTo>
                  <a:pt x="264160" y="287731"/>
                  <a:pt x="262535" y="143866"/>
                  <a:pt x="260909" y="0"/>
                </a:cubicBezTo>
                <a:lnTo>
                  <a:pt x="0" y="87783"/>
                </a:lnTo>
                <a:close/>
              </a:path>
            </a:pathLst>
          </a:custGeom>
          <a:solidFill>
            <a:schemeClr val="accent1">
              <a:alpha val="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MIC2">
            <a:extLst>
              <a:ext uri="{FF2B5EF4-FFF2-40B4-BE49-F238E27FC236}">
                <a16:creationId xmlns:a16="http://schemas.microsoft.com/office/drawing/2014/main" id="{65E5DADB-A25C-805F-E3F0-7D8FD9707956}"/>
              </a:ext>
            </a:extLst>
          </p:cNvPr>
          <p:cNvGrpSpPr/>
          <p:nvPr/>
        </p:nvGrpSpPr>
        <p:grpSpPr>
          <a:xfrm>
            <a:off x="9247233" y="3208962"/>
            <a:ext cx="1159005" cy="2399506"/>
            <a:chOff x="5892998" y="4370171"/>
            <a:chExt cx="1545340" cy="3199341"/>
          </a:xfrm>
        </p:grpSpPr>
        <p:grpSp>
          <p:nvGrpSpPr>
            <p:cNvPr id="29" name="Group 28">
              <a:extLst>
                <a:ext uri="{FF2B5EF4-FFF2-40B4-BE49-F238E27FC236}">
                  <a16:creationId xmlns:a16="http://schemas.microsoft.com/office/drawing/2014/main" id="{5C59B473-7D74-F9F8-D2DF-6731D89C8D0E}"/>
                </a:ext>
              </a:extLst>
            </p:cNvPr>
            <p:cNvGrpSpPr/>
            <p:nvPr/>
          </p:nvGrpSpPr>
          <p:grpSpPr>
            <a:xfrm flipH="1">
              <a:off x="5892998" y="4375320"/>
              <a:ext cx="469459" cy="2248794"/>
              <a:chOff x="1345139" y="2086165"/>
              <a:chExt cx="906180" cy="4350557"/>
            </a:xfrm>
          </p:grpSpPr>
          <p:sp>
            <p:nvSpPr>
              <p:cNvPr id="31" name="Oval 30">
                <a:extLst>
                  <a:ext uri="{FF2B5EF4-FFF2-40B4-BE49-F238E27FC236}">
                    <a16:creationId xmlns:a16="http://schemas.microsoft.com/office/drawing/2014/main" id="{7EE8D36A-48BF-8CA4-C185-6ED8D0E91998}"/>
                  </a:ext>
                </a:extLst>
              </p:cNvPr>
              <p:cNvSpPr/>
              <p:nvPr/>
            </p:nvSpPr>
            <p:spPr>
              <a:xfrm>
                <a:off x="1381386" y="6226048"/>
                <a:ext cx="847311" cy="21067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grpSp>
            <p:nvGrpSpPr>
              <p:cNvPr id="211968" name="Group 211967">
                <a:extLst>
                  <a:ext uri="{FF2B5EF4-FFF2-40B4-BE49-F238E27FC236}">
                    <a16:creationId xmlns:a16="http://schemas.microsoft.com/office/drawing/2014/main" id="{A9653A93-BB64-BCF3-2728-57C17F1FD7B2}"/>
                  </a:ext>
                </a:extLst>
              </p:cNvPr>
              <p:cNvGrpSpPr/>
              <p:nvPr/>
            </p:nvGrpSpPr>
            <p:grpSpPr>
              <a:xfrm>
                <a:off x="1345139" y="2086165"/>
                <a:ext cx="906180" cy="4321932"/>
                <a:chOff x="5035722" y="-247984"/>
                <a:chExt cx="1431040" cy="6825199"/>
              </a:xfrm>
            </p:grpSpPr>
            <p:pic>
              <p:nvPicPr>
                <p:cNvPr id="211969" name="Picture 211968">
                  <a:extLst>
                    <a:ext uri="{FF2B5EF4-FFF2-40B4-BE49-F238E27FC236}">
                      <a16:creationId xmlns:a16="http://schemas.microsoft.com/office/drawing/2014/main" id="{09ECF002-C912-79C7-A05F-4055DD9F5DCB}"/>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37667" b="44083" l="40000" r="59625">
                              <a14:foregroundMark x1="50625" y1="38000" x2="49875" y2="44417"/>
                              <a14:foregroundMark x1="49875" y1="44417" x2="51625" y2="38250"/>
                              <a14:foregroundMark x1="51625" y1="38250" x2="50625" y2="37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47429" t="38006" r="37875" b="55169"/>
                <a:stretch/>
              </p:blipFill>
              <p:spPr>
                <a:xfrm>
                  <a:off x="5609558" y="1229981"/>
                  <a:ext cx="857204" cy="5022077"/>
                </a:xfrm>
                <a:prstGeom prst="rect">
                  <a:avLst/>
                </a:prstGeom>
              </p:spPr>
            </p:pic>
            <p:pic>
              <p:nvPicPr>
                <p:cNvPr id="211975" name="Picture 211974">
                  <a:extLst>
                    <a:ext uri="{FF2B5EF4-FFF2-40B4-BE49-F238E27FC236}">
                      <a16:creationId xmlns:a16="http://schemas.microsoft.com/office/drawing/2014/main" id="{2B85C2C7-891E-6229-2B92-3A1DE2886428}"/>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44667" b="54250" l="40000" r="60000">
                              <a14:foregroundMark x1="40500" y1="50000" x2="44250" y2="51750"/>
                              <a14:foregroundMark x1="59500" y1="50417" x2="59938" y2="48833"/>
                              <a14:foregroundMark x1="59125" y1="51333" x2="59125" y2="51333"/>
                              <a14:foregroundMark x1="47563" y1="45750" x2="54438" y2="46583"/>
                              <a14:foregroundMark x1="51500" y1="45750" x2="51500" y2="44667"/>
                              <a14:foregroundMark x1="59125" y1="50750" x2="59375" y2="50833"/>
                              <a14:foregroundMark x1="51500" y1="53583" x2="58438" y2="52000"/>
                              <a14:foregroundMark x1="59562" y1="52667" x2="59562" y2="52667"/>
                              <a14:foregroundMark x1="59875" y1="52167" x2="51625" y2="54250"/>
                              <a14:foregroundMark x1="51625" y1="54250" x2="43125" y2="53333"/>
                              <a14:foregroundMark x1="43125" y1="53333" x2="40313" y2="51500"/>
                              <a14:foregroundMark x1="41875" y1="53083" x2="40375" y2="51583"/>
                              <a14:foregroundMark x1="40500" y1="52083" x2="42000" y2="53167"/>
                              <a14:foregroundMark x1="60000" y1="49583" x2="59750" y2="49417"/>
                              <a14:foregroundMark x1="59750" y1="50500" x2="59688" y2="49167"/>
                              <a14:foregroundMark x1="59625" y1="52333" x2="58875" y2="53000"/>
                              <a14:foregroundMark x1="59125" y1="53417" x2="59875" y2="52333"/>
                              <a14:foregroundMark x1="40000" y1="51000" x2="40875" y2="52417"/>
                              <a14:foregroundMark x1="40063" y1="51833" x2="40875" y2="52750"/>
                              <a14:foregroundMark x1="40063" y1="52083" x2="41438" y2="53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37591" t="45091" r="37875" b="44833"/>
                <a:stretch/>
              </p:blipFill>
              <p:spPr>
                <a:xfrm>
                  <a:off x="5035722" y="6136404"/>
                  <a:ext cx="1431036" cy="440811"/>
                </a:xfrm>
                <a:prstGeom prst="rect">
                  <a:avLst/>
                </a:prstGeom>
              </p:spPr>
            </p:pic>
            <p:pic>
              <p:nvPicPr>
                <p:cNvPr id="64" name="Picture 63">
                  <a:extLst>
                    <a:ext uri="{FF2B5EF4-FFF2-40B4-BE49-F238E27FC236}">
                      <a16:creationId xmlns:a16="http://schemas.microsoft.com/office/drawing/2014/main" id="{7B54E47E-8C37-4CDD-4F1A-699BACEF3386}"/>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4500" b="42833" l="40000" r="59500">
                              <a14:foregroundMark x1="41875" y1="12750" x2="41875" y2="12750"/>
                              <a14:foregroundMark x1="43313" y1="6833" x2="43313" y2="6833"/>
                              <a14:foregroundMark x1="47250" y1="5750" x2="47250" y2="5750"/>
                              <a14:foregroundMark x1="50875" y1="4500" x2="50875" y2="4500"/>
                              <a14:foregroundMark x1="44602" y1="36047" x2="44813" y2="36917"/>
                              <a14:foregroundMark x1="44461" y1="35465" x2="44602" y2="36047"/>
                              <a14:foregroundMark x1="44250" y1="34593" x2="44461" y2="35465"/>
                              <a14:foregroundMark x1="43500" y1="31500" x2="44250" y2="34593"/>
                              <a14:foregroundMark x1="44285" y1="36047" x2="45000" y2="37000"/>
                              <a14:foregroundMark x1="43849" y1="35465" x2="44285" y2="36047"/>
                              <a14:foregroundMark x1="43313" y1="34750" x2="43849" y2="35465"/>
                              <a14:foregroundMark x1="44313" y1="36750" x2="44313" y2="36750"/>
                              <a14:foregroundMark x1="44688" y1="37167" x2="44688" y2="37167"/>
                              <a14:foregroundMark x1="50000" y1="38417" x2="50563" y2="42833"/>
                              <a14:foregroundMark x1="46900" y1="36732" x2="46900" y2="36732"/>
                              <a14:foregroundMark x1="46110" y1="36582" x2="46110" y2="36582"/>
                              <a14:foregroundMark x1="49380" y1="35232" x2="49380" y2="35232"/>
                              <a14:foregroundMark x1="48365" y1="35532" x2="48365" y2="35532"/>
                              <a14:foregroundMark x1="51184" y1="35082" x2="51184" y2="35082"/>
                              <a14:foregroundMark x1="52198" y1="35382" x2="52198" y2="35382"/>
                              <a14:backgroundMark x1="47438" y1="34167" x2="46313" y2="34167"/>
                              <a14:backgroundMark x1="57375" y1="32417" x2="57375" y2="32417"/>
                              <a14:backgroundMark x1="57750" y1="32083" x2="57750" y2="32083"/>
                              <a14:backgroundMark x1="53213" y1="35082" x2="53213" y2="35082"/>
                              <a14:backgroundMark x1="51184" y1="34483" x2="51184" y2="34483"/>
                              <a14:backgroundMark x1="48365" y1="34783" x2="48365" y2="34783"/>
                              <a14:backgroundMark x1="49042" y1="34633" x2="49042" y2="34633"/>
                              <a14:backgroundMark x1="49831" y1="34633" x2="49831" y2="34633"/>
                              <a14:backgroundMark x1="45652" y1="35465" x2="45652" y2="35465"/>
                              <a14:backgroundMark x1="44783" y1="34593" x2="44783" y2="34593"/>
                              <a14:backgroundMark x1="46087" y1="36047" x2="46087" y2="36047"/>
                              <a14:backgroundMark x1="54348" y1="34593" x2="54348" y2="34593"/>
                              <a14:backgroundMark x1="52174" y1="34884" x2="52174" y2="34884"/>
                              <a14:backgroundMark x1="44130" y1="37209" x2="44130" y2="37209"/>
                              <a14:backgroundMark x1="44783" y1="37791" x2="44783" y2="37791"/>
                              <a14:backgroundMark x1="44565" y1="37500" x2="44565" y2="37500"/>
                              <a14:backgroundMark x1="54783" y1="34012" x2="54783" y2="3401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9"/>
                    </a:ext>
                  </a:extLst>
                </a:blip>
                <a:srcRect l="37591" t="3275" r="37875" b="60238"/>
                <a:stretch/>
              </p:blipFill>
              <p:spPr>
                <a:xfrm>
                  <a:off x="5035722" y="-247984"/>
                  <a:ext cx="1431036" cy="1596189"/>
                </a:xfrm>
                <a:prstGeom prst="rect">
                  <a:avLst/>
                </a:prstGeom>
              </p:spPr>
            </p:pic>
          </p:grpSp>
        </p:grpSp>
        <p:sp>
          <p:nvSpPr>
            <p:cNvPr id="30" name="Freeform: Shape 29">
              <a:extLst>
                <a:ext uri="{FF2B5EF4-FFF2-40B4-BE49-F238E27FC236}">
                  <a16:creationId xmlns:a16="http://schemas.microsoft.com/office/drawing/2014/main" id="{CF57E1D2-C001-EA09-6C06-B769FD043AC9}"/>
                </a:ext>
              </a:extLst>
            </p:cNvPr>
            <p:cNvSpPr/>
            <p:nvPr/>
          </p:nvSpPr>
          <p:spPr bwMode="auto">
            <a:xfrm>
              <a:off x="5893002" y="4370171"/>
              <a:ext cx="1545336" cy="3199341"/>
            </a:xfrm>
            <a:custGeom>
              <a:avLst/>
              <a:gdLst>
                <a:gd name="connsiteX0" fmla="*/ 0 w 1545336"/>
                <a:gd name="connsiteY0" fmla="*/ 2487829 h 3199341"/>
                <a:gd name="connsiteX1" fmla="*/ 132737 w 1545336"/>
                <a:gd name="connsiteY1" fmla="*/ 2487829 h 3199341"/>
                <a:gd name="connsiteX2" fmla="*/ 132737 w 1545336"/>
                <a:gd name="connsiteY2" fmla="*/ 3092566 h 3199341"/>
                <a:gd name="connsiteX3" fmla="*/ 449739 w 1545336"/>
                <a:gd name="connsiteY3" fmla="*/ 3092566 h 3199341"/>
                <a:gd name="connsiteX4" fmla="*/ 449739 w 1545336"/>
                <a:gd name="connsiteY4" fmla="*/ 3101131 h 3199341"/>
                <a:gd name="connsiteX5" fmla="*/ 1545336 w 1545336"/>
                <a:gd name="connsiteY5" fmla="*/ 3101131 h 3199341"/>
                <a:gd name="connsiteX6" fmla="*/ 1545336 w 1545336"/>
                <a:gd name="connsiteY6" fmla="*/ 3199341 h 3199341"/>
                <a:gd name="connsiteX7" fmla="*/ 0 w 1545336"/>
                <a:gd name="connsiteY7" fmla="*/ 3199341 h 3199341"/>
                <a:gd name="connsiteX8" fmla="*/ 0 w 1545336"/>
                <a:gd name="connsiteY8" fmla="*/ 0 h 3199341"/>
                <a:gd name="connsiteX9" fmla="*/ 414102 w 1545336"/>
                <a:gd name="connsiteY9" fmla="*/ 0 h 3199341"/>
                <a:gd name="connsiteX10" fmla="*/ 414102 w 1545336"/>
                <a:gd name="connsiteY10" fmla="*/ 512612 h 3199341"/>
                <a:gd name="connsiteX11" fmla="*/ 295514 w 1545336"/>
                <a:gd name="connsiteY11" fmla="*/ 512612 h 3199341"/>
                <a:gd name="connsiteX12" fmla="*/ 295514 w 1545336"/>
                <a:gd name="connsiteY12" fmla="*/ 2047101 h 3199341"/>
                <a:gd name="connsiteX13" fmla="*/ 449739 w 1545336"/>
                <a:gd name="connsiteY13" fmla="*/ 2047101 h 3199341"/>
                <a:gd name="connsiteX14" fmla="*/ 449739 w 1545336"/>
                <a:gd name="connsiteY14" fmla="*/ 2182902 h 3199341"/>
                <a:gd name="connsiteX15" fmla="*/ 0 w 1545336"/>
                <a:gd name="connsiteY15" fmla="*/ 2182902 h 3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5336" h="3199341">
                  <a:moveTo>
                    <a:pt x="0" y="2487829"/>
                  </a:moveTo>
                  <a:lnTo>
                    <a:pt x="132737" y="2487829"/>
                  </a:lnTo>
                  <a:lnTo>
                    <a:pt x="132737" y="3092566"/>
                  </a:lnTo>
                  <a:lnTo>
                    <a:pt x="449739" y="3092566"/>
                  </a:lnTo>
                  <a:lnTo>
                    <a:pt x="449739" y="3101131"/>
                  </a:lnTo>
                  <a:lnTo>
                    <a:pt x="1545336" y="3101131"/>
                  </a:lnTo>
                  <a:lnTo>
                    <a:pt x="1545336" y="3199341"/>
                  </a:lnTo>
                  <a:lnTo>
                    <a:pt x="0" y="3199341"/>
                  </a:lnTo>
                  <a:close/>
                  <a:moveTo>
                    <a:pt x="0" y="0"/>
                  </a:moveTo>
                  <a:lnTo>
                    <a:pt x="414102" y="0"/>
                  </a:lnTo>
                  <a:lnTo>
                    <a:pt x="414102" y="512612"/>
                  </a:lnTo>
                  <a:lnTo>
                    <a:pt x="295514" y="512612"/>
                  </a:lnTo>
                  <a:lnTo>
                    <a:pt x="295514" y="2047101"/>
                  </a:lnTo>
                  <a:lnTo>
                    <a:pt x="449739" y="2047101"/>
                  </a:lnTo>
                  <a:lnTo>
                    <a:pt x="449739" y="2182902"/>
                  </a:lnTo>
                  <a:lnTo>
                    <a:pt x="0" y="2182902"/>
                  </a:lnTo>
                  <a:close/>
                </a:path>
              </a:pathLst>
            </a:custGeom>
            <a:solidFill>
              <a:schemeClr val="accent1">
                <a:alpha val="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algn="ctr" defTabSz="685800"/>
              <a:endParaRPr lang="en-US" sz="1350" b="1">
                <a:latin typeface="Arial" charset="0"/>
              </a:endParaRPr>
            </a:p>
          </p:txBody>
        </p:sp>
      </p:grpSp>
      <p:grpSp>
        <p:nvGrpSpPr>
          <p:cNvPr id="65" name="Group 64">
            <a:extLst>
              <a:ext uri="{FF2B5EF4-FFF2-40B4-BE49-F238E27FC236}">
                <a16:creationId xmlns:a16="http://schemas.microsoft.com/office/drawing/2014/main" id="{B771329B-1423-D6F6-9E7C-51C6E4EC9118}"/>
              </a:ext>
            </a:extLst>
          </p:cNvPr>
          <p:cNvGrpSpPr>
            <a:grpSpLocks/>
          </p:cNvGrpSpPr>
          <p:nvPr/>
        </p:nvGrpSpPr>
        <p:grpSpPr bwMode="auto">
          <a:xfrm>
            <a:off x="1283775" y="3700169"/>
            <a:ext cx="320675" cy="685799"/>
            <a:chOff x="3696" y="2072"/>
            <a:chExt cx="569" cy="1223"/>
          </a:xfrm>
        </p:grpSpPr>
        <p:sp>
          <p:nvSpPr>
            <p:cNvPr id="87" name="Oval 86">
              <a:extLst>
                <a:ext uri="{FF2B5EF4-FFF2-40B4-BE49-F238E27FC236}">
                  <a16:creationId xmlns:a16="http://schemas.microsoft.com/office/drawing/2014/main" id="{F8C96F08-DC1B-5ED9-830D-9489A2B55FA5}"/>
                </a:ext>
              </a:extLst>
            </p:cNvPr>
            <p:cNvSpPr>
              <a:spLocks noChangeArrowheads="1"/>
            </p:cNvSpPr>
            <p:nvPr/>
          </p:nvSpPr>
          <p:spPr bwMode="auto">
            <a:xfrm>
              <a:off x="3780" y="2072"/>
              <a:ext cx="395" cy="282"/>
            </a:xfrm>
            <a:prstGeom prst="ellipse">
              <a:avLst/>
            </a:prstGeom>
            <a:noFill/>
            <a:ln w="2540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Line 39">
              <a:extLst>
                <a:ext uri="{FF2B5EF4-FFF2-40B4-BE49-F238E27FC236}">
                  <a16:creationId xmlns:a16="http://schemas.microsoft.com/office/drawing/2014/main" id="{8A00BDAB-8FC6-1919-8325-990D31AFB0C0}"/>
                </a:ext>
              </a:extLst>
            </p:cNvPr>
            <p:cNvSpPr>
              <a:spLocks noChangeShapeType="1"/>
            </p:cNvSpPr>
            <p:nvPr/>
          </p:nvSpPr>
          <p:spPr bwMode="auto">
            <a:xfrm>
              <a:off x="3975" y="2354"/>
              <a:ext cx="1" cy="502"/>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Line 40">
              <a:extLst>
                <a:ext uri="{FF2B5EF4-FFF2-40B4-BE49-F238E27FC236}">
                  <a16:creationId xmlns:a16="http://schemas.microsoft.com/office/drawing/2014/main" id="{9C00FE5D-5CD1-42DB-E6F4-A6B9B1367814}"/>
                </a:ext>
              </a:extLst>
            </p:cNvPr>
            <p:cNvSpPr>
              <a:spLocks noChangeShapeType="1"/>
            </p:cNvSpPr>
            <p:nvPr/>
          </p:nvSpPr>
          <p:spPr bwMode="auto">
            <a:xfrm flipH="1">
              <a:off x="3799" y="2856"/>
              <a:ext cx="176" cy="43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Line 41">
              <a:extLst>
                <a:ext uri="{FF2B5EF4-FFF2-40B4-BE49-F238E27FC236}">
                  <a16:creationId xmlns:a16="http://schemas.microsoft.com/office/drawing/2014/main" id="{F818B32F-70ED-DA1E-B391-5BDCB685233F}"/>
                </a:ext>
              </a:extLst>
            </p:cNvPr>
            <p:cNvSpPr>
              <a:spLocks noChangeShapeType="1"/>
            </p:cNvSpPr>
            <p:nvPr/>
          </p:nvSpPr>
          <p:spPr bwMode="auto">
            <a:xfrm>
              <a:off x="3975" y="2856"/>
              <a:ext cx="175" cy="43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Line 42">
              <a:extLst>
                <a:ext uri="{FF2B5EF4-FFF2-40B4-BE49-F238E27FC236}">
                  <a16:creationId xmlns:a16="http://schemas.microsoft.com/office/drawing/2014/main" id="{1A07B052-DAED-6589-7B41-0D0D62C8F4FA}"/>
                </a:ext>
              </a:extLst>
            </p:cNvPr>
            <p:cNvSpPr>
              <a:spLocks noChangeShapeType="1"/>
            </p:cNvSpPr>
            <p:nvPr/>
          </p:nvSpPr>
          <p:spPr bwMode="auto">
            <a:xfrm flipH="1">
              <a:off x="3696" y="2449"/>
              <a:ext cx="279" cy="97"/>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Line 43">
              <a:extLst>
                <a:ext uri="{FF2B5EF4-FFF2-40B4-BE49-F238E27FC236}">
                  <a16:creationId xmlns:a16="http://schemas.microsoft.com/office/drawing/2014/main" id="{258FCE5E-DD95-29E1-4E13-86622BBFD566}"/>
                </a:ext>
              </a:extLst>
            </p:cNvPr>
            <p:cNvSpPr>
              <a:spLocks noChangeShapeType="1"/>
            </p:cNvSpPr>
            <p:nvPr/>
          </p:nvSpPr>
          <p:spPr bwMode="auto">
            <a:xfrm>
              <a:off x="3975" y="2449"/>
              <a:ext cx="290" cy="97"/>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6" name="Group 65">
            <a:extLst>
              <a:ext uri="{FF2B5EF4-FFF2-40B4-BE49-F238E27FC236}">
                <a16:creationId xmlns:a16="http://schemas.microsoft.com/office/drawing/2014/main" id="{F176D70C-7A4E-16FD-6999-E2AA0760F6B6}"/>
              </a:ext>
            </a:extLst>
          </p:cNvPr>
          <p:cNvGrpSpPr>
            <a:grpSpLocks/>
          </p:cNvGrpSpPr>
          <p:nvPr/>
        </p:nvGrpSpPr>
        <p:grpSpPr bwMode="auto">
          <a:xfrm>
            <a:off x="1601274" y="3700172"/>
            <a:ext cx="314325" cy="685800"/>
            <a:chOff x="2592" y="1738"/>
            <a:chExt cx="876" cy="1910"/>
          </a:xfrm>
        </p:grpSpPr>
        <p:sp>
          <p:nvSpPr>
            <p:cNvPr id="74" name="Oval 73">
              <a:extLst>
                <a:ext uri="{FF2B5EF4-FFF2-40B4-BE49-F238E27FC236}">
                  <a16:creationId xmlns:a16="http://schemas.microsoft.com/office/drawing/2014/main" id="{184B60A6-F61B-07E7-6F26-5C1A91684649}"/>
                </a:ext>
              </a:extLst>
            </p:cNvPr>
            <p:cNvSpPr>
              <a:spLocks noChangeArrowheads="1"/>
            </p:cNvSpPr>
            <p:nvPr/>
          </p:nvSpPr>
          <p:spPr bwMode="auto">
            <a:xfrm>
              <a:off x="2723" y="1776"/>
              <a:ext cx="605" cy="432"/>
            </a:xfrm>
            <a:prstGeom prst="ellipse">
              <a:avLst/>
            </a:prstGeom>
            <a:noFill/>
            <a:ln w="2540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Line 46">
              <a:extLst>
                <a:ext uri="{FF2B5EF4-FFF2-40B4-BE49-F238E27FC236}">
                  <a16:creationId xmlns:a16="http://schemas.microsoft.com/office/drawing/2014/main" id="{DC379F86-D5E5-93E6-980B-456A75F516E7}"/>
                </a:ext>
              </a:extLst>
            </p:cNvPr>
            <p:cNvSpPr>
              <a:spLocks noChangeShapeType="1"/>
            </p:cNvSpPr>
            <p:nvPr/>
          </p:nvSpPr>
          <p:spPr bwMode="auto">
            <a:xfrm>
              <a:off x="3023" y="2208"/>
              <a:ext cx="1" cy="624"/>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Line 47">
              <a:extLst>
                <a:ext uri="{FF2B5EF4-FFF2-40B4-BE49-F238E27FC236}">
                  <a16:creationId xmlns:a16="http://schemas.microsoft.com/office/drawing/2014/main" id="{938349C8-DE0B-4BC8-D56F-1CB41525D2BC}"/>
                </a:ext>
              </a:extLst>
            </p:cNvPr>
            <p:cNvSpPr>
              <a:spLocks noChangeShapeType="1"/>
            </p:cNvSpPr>
            <p:nvPr/>
          </p:nvSpPr>
          <p:spPr bwMode="auto">
            <a:xfrm flipH="1">
              <a:off x="2742" y="2832"/>
              <a:ext cx="282" cy="816"/>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Line 48">
              <a:extLst>
                <a:ext uri="{FF2B5EF4-FFF2-40B4-BE49-F238E27FC236}">
                  <a16:creationId xmlns:a16="http://schemas.microsoft.com/office/drawing/2014/main" id="{E11AAE1A-99EA-2439-DB26-5767D5677CE2}"/>
                </a:ext>
              </a:extLst>
            </p:cNvPr>
            <p:cNvSpPr>
              <a:spLocks noChangeShapeType="1"/>
            </p:cNvSpPr>
            <p:nvPr/>
          </p:nvSpPr>
          <p:spPr bwMode="auto">
            <a:xfrm>
              <a:off x="3024" y="2832"/>
              <a:ext cx="256" cy="816"/>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Line 49">
              <a:extLst>
                <a:ext uri="{FF2B5EF4-FFF2-40B4-BE49-F238E27FC236}">
                  <a16:creationId xmlns:a16="http://schemas.microsoft.com/office/drawing/2014/main" id="{D58DCA50-3F9E-EFEA-343C-75E884601BA4}"/>
                </a:ext>
              </a:extLst>
            </p:cNvPr>
            <p:cNvSpPr>
              <a:spLocks noChangeShapeType="1"/>
            </p:cNvSpPr>
            <p:nvPr/>
          </p:nvSpPr>
          <p:spPr bwMode="auto">
            <a:xfrm flipH="1">
              <a:off x="2596" y="2353"/>
              <a:ext cx="428" cy="14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Line 50">
              <a:extLst>
                <a:ext uri="{FF2B5EF4-FFF2-40B4-BE49-F238E27FC236}">
                  <a16:creationId xmlns:a16="http://schemas.microsoft.com/office/drawing/2014/main" id="{2E70CBDB-621B-E9F5-4663-E2F66969B60C}"/>
                </a:ext>
              </a:extLst>
            </p:cNvPr>
            <p:cNvSpPr>
              <a:spLocks noChangeShapeType="1"/>
            </p:cNvSpPr>
            <p:nvPr/>
          </p:nvSpPr>
          <p:spPr bwMode="auto">
            <a:xfrm>
              <a:off x="3024" y="2353"/>
              <a:ext cx="444" cy="149"/>
            </a:xfrm>
            <a:prstGeom prst="line">
              <a:avLst/>
            </a:prstGeom>
            <a:noFill/>
            <a:ln w="254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Line 51">
              <a:extLst>
                <a:ext uri="{FF2B5EF4-FFF2-40B4-BE49-F238E27FC236}">
                  <a16:creationId xmlns:a16="http://schemas.microsoft.com/office/drawing/2014/main" id="{AB521F26-30F3-0DC4-643F-585DB82E2975}"/>
                </a:ext>
              </a:extLst>
            </p:cNvPr>
            <p:cNvSpPr>
              <a:spLocks noChangeShapeType="1"/>
            </p:cNvSpPr>
            <p:nvPr/>
          </p:nvSpPr>
          <p:spPr bwMode="auto">
            <a:xfrm>
              <a:off x="2798" y="3456"/>
              <a:ext cx="415" cy="0"/>
            </a:xfrm>
            <a:prstGeom prst="line">
              <a:avLst/>
            </a:prstGeom>
            <a:noFill/>
            <a:ln w="25400">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52">
              <a:extLst>
                <a:ext uri="{FF2B5EF4-FFF2-40B4-BE49-F238E27FC236}">
                  <a16:creationId xmlns:a16="http://schemas.microsoft.com/office/drawing/2014/main" id="{C3CFE4DF-E8ED-1481-979A-8BC5D4E33A0A}"/>
                </a:ext>
              </a:extLst>
            </p:cNvPr>
            <p:cNvSpPr>
              <a:spLocks/>
            </p:cNvSpPr>
            <p:nvPr/>
          </p:nvSpPr>
          <p:spPr bwMode="auto">
            <a:xfrm>
              <a:off x="2592" y="1738"/>
              <a:ext cx="864" cy="422"/>
            </a:xfrm>
            <a:custGeom>
              <a:avLst/>
              <a:gdLst/>
              <a:ahLst/>
              <a:cxnLst>
                <a:cxn ang="0">
                  <a:pos x="0" y="2644"/>
                </a:cxn>
                <a:cxn ang="0">
                  <a:pos x="56" y="2916"/>
                </a:cxn>
                <a:cxn ang="0">
                  <a:pos x="72" y="2948"/>
                </a:cxn>
                <a:cxn ang="0">
                  <a:pos x="144" y="3004"/>
                </a:cxn>
                <a:cxn ang="0">
                  <a:pos x="320" y="2996"/>
                </a:cxn>
                <a:cxn ang="0">
                  <a:pos x="480" y="2852"/>
                </a:cxn>
                <a:cxn ang="0">
                  <a:pos x="544" y="2508"/>
                </a:cxn>
                <a:cxn ang="0">
                  <a:pos x="552" y="1452"/>
                </a:cxn>
                <a:cxn ang="0">
                  <a:pos x="568" y="1428"/>
                </a:cxn>
                <a:cxn ang="0">
                  <a:pos x="752" y="1028"/>
                </a:cxn>
                <a:cxn ang="0">
                  <a:pos x="736" y="1004"/>
                </a:cxn>
                <a:cxn ang="0">
                  <a:pos x="712" y="988"/>
                </a:cxn>
                <a:cxn ang="0">
                  <a:pos x="768" y="884"/>
                </a:cxn>
                <a:cxn ang="0">
                  <a:pos x="832" y="764"/>
                </a:cxn>
                <a:cxn ang="0">
                  <a:pos x="912" y="668"/>
                </a:cxn>
                <a:cxn ang="0">
                  <a:pos x="1032" y="556"/>
                </a:cxn>
                <a:cxn ang="0">
                  <a:pos x="1072" y="524"/>
                </a:cxn>
                <a:cxn ang="0">
                  <a:pos x="1088" y="500"/>
                </a:cxn>
                <a:cxn ang="0">
                  <a:pos x="1120" y="484"/>
                </a:cxn>
                <a:cxn ang="0">
                  <a:pos x="1200" y="404"/>
                </a:cxn>
                <a:cxn ang="0">
                  <a:pos x="1544" y="244"/>
                </a:cxn>
                <a:cxn ang="0">
                  <a:pos x="1840" y="124"/>
                </a:cxn>
                <a:cxn ang="0">
                  <a:pos x="2080" y="60"/>
                </a:cxn>
                <a:cxn ang="0">
                  <a:pos x="2192" y="36"/>
                </a:cxn>
                <a:cxn ang="0">
                  <a:pos x="2616" y="28"/>
                </a:cxn>
                <a:cxn ang="0">
                  <a:pos x="2768" y="4"/>
                </a:cxn>
                <a:cxn ang="0">
                  <a:pos x="3584" y="76"/>
                </a:cxn>
                <a:cxn ang="0">
                  <a:pos x="3632" y="116"/>
                </a:cxn>
                <a:cxn ang="0">
                  <a:pos x="3672" y="132"/>
                </a:cxn>
                <a:cxn ang="0">
                  <a:pos x="3728" y="172"/>
                </a:cxn>
                <a:cxn ang="0">
                  <a:pos x="3864" y="220"/>
                </a:cxn>
                <a:cxn ang="0">
                  <a:pos x="4024" y="260"/>
                </a:cxn>
                <a:cxn ang="0">
                  <a:pos x="4128" y="316"/>
                </a:cxn>
                <a:cxn ang="0">
                  <a:pos x="4304" y="436"/>
                </a:cxn>
                <a:cxn ang="0">
                  <a:pos x="4360" y="484"/>
                </a:cxn>
                <a:cxn ang="0">
                  <a:pos x="4376" y="516"/>
                </a:cxn>
                <a:cxn ang="0">
                  <a:pos x="4496" y="644"/>
                </a:cxn>
                <a:cxn ang="0">
                  <a:pos x="4584" y="732"/>
                </a:cxn>
                <a:cxn ang="0">
                  <a:pos x="4608" y="756"/>
                </a:cxn>
                <a:cxn ang="0">
                  <a:pos x="4632" y="780"/>
                </a:cxn>
                <a:cxn ang="0">
                  <a:pos x="4696" y="900"/>
                </a:cxn>
                <a:cxn ang="0">
                  <a:pos x="4744" y="964"/>
                </a:cxn>
                <a:cxn ang="0">
                  <a:pos x="4768" y="996"/>
                </a:cxn>
                <a:cxn ang="0">
                  <a:pos x="4816" y="1468"/>
                </a:cxn>
                <a:cxn ang="0">
                  <a:pos x="4824" y="1564"/>
                </a:cxn>
                <a:cxn ang="0">
                  <a:pos x="4832" y="1596"/>
                </a:cxn>
                <a:cxn ang="0">
                  <a:pos x="4880" y="1892"/>
                </a:cxn>
                <a:cxn ang="0">
                  <a:pos x="4896" y="2884"/>
                </a:cxn>
                <a:cxn ang="0">
                  <a:pos x="5056" y="2996"/>
                </a:cxn>
                <a:cxn ang="0">
                  <a:pos x="5264" y="2964"/>
                </a:cxn>
                <a:cxn ang="0">
                  <a:pos x="5344" y="2900"/>
                </a:cxn>
                <a:cxn ang="0">
                  <a:pos x="5384" y="2828"/>
                </a:cxn>
                <a:cxn ang="0">
                  <a:pos x="5424" y="2692"/>
                </a:cxn>
                <a:cxn ang="0">
                  <a:pos x="5424" y="2492"/>
                </a:cxn>
              </a:cxnLst>
              <a:rect l="0" t="0" r="r" b="b"/>
              <a:pathLst>
                <a:path w="5445" h="3004">
                  <a:moveTo>
                    <a:pt x="0" y="2644"/>
                  </a:moveTo>
                  <a:cubicBezTo>
                    <a:pt x="6" y="2760"/>
                    <a:pt x="3" y="2823"/>
                    <a:pt x="56" y="2916"/>
                  </a:cubicBezTo>
                  <a:cubicBezTo>
                    <a:pt x="62" y="2926"/>
                    <a:pt x="64" y="2940"/>
                    <a:pt x="72" y="2948"/>
                  </a:cubicBezTo>
                  <a:cubicBezTo>
                    <a:pt x="93" y="2969"/>
                    <a:pt x="123" y="2983"/>
                    <a:pt x="144" y="3004"/>
                  </a:cubicBezTo>
                  <a:cubicBezTo>
                    <a:pt x="203" y="3001"/>
                    <a:pt x="261" y="3001"/>
                    <a:pt x="320" y="2996"/>
                  </a:cubicBezTo>
                  <a:cubicBezTo>
                    <a:pt x="372" y="2992"/>
                    <a:pt x="445" y="2887"/>
                    <a:pt x="480" y="2852"/>
                  </a:cubicBezTo>
                  <a:cubicBezTo>
                    <a:pt x="517" y="2740"/>
                    <a:pt x="534" y="2625"/>
                    <a:pt x="544" y="2508"/>
                  </a:cubicBezTo>
                  <a:cubicBezTo>
                    <a:pt x="547" y="2156"/>
                    <a:pt x="544" y="1804"/>
                    <a:pt x="552" y="1452"/>
                  </a:cubicBezTo>
                  <a:cubicBezTo>
                    <a:pt x="552" y="1442"/>
                    <a:pt x="567" y="1438"/>
                    <a:pt x="568" y="1428"/>
                  </a:cubicBezTo>
                  <a:cubicBezTo>
                    <a:pt x="588" y="1166"/>
                    <a:pt x="497" y="1048"/>
                    <a:pt x="752" y="1028"/>
                  </a:cubicBezTo>
                  <a:cubicBezTo>
                    <a:pt x="747" y="1020"/>
                    <a:pt x="743" y="1011"/>
                    <a:pt x="736" y="1004"/>
                  </a:cubicBezTo>
                  <a:cubicBezTo>
                    <a:pt x="729" y="997"/>
                    <a:pt x="715" y="997"/>
                    <a:pt x="712" y="988"/>
                  </a:cubicBezTo>
                  <a:cubicBezTo>
                    <a:pt x="702" y="952"/>
                    <a:pt x="758" y="899"/>
                    <a:pt x="768" y="884"/>
                  </a:cubicBezTo>
                  <a:cubicBezTo>
                    <a:pt x="799" y="837"/>
                    <a:pt x="815" y="816"/>
                    <a:pt x="832" y="764"/>
                  </a:cubicBezTo>
                  <a:cubicBezTo>
                    <a:pt x="844" y="727"/>
                    <a:pt x="886" y="694"/>
                    <a:pt x="912" y="668"/>
                  </a:cubicBezTo>
                  <a:cubicBezTo>
                    <a:pt x="951" y="629"/>
                    <a:pt x="985" y="587"/>
                    <a:pt x="1032" y="556"/>
                  </a:cubicBezTo>
                  <a:cubicBezTo>
                    <a:pt x="1078" y="487"/>
                    <a:pt x="1017" y="568"/>
                    <a:pt x="1072" y="524"/>
                  </a:cubicBezTo>
                  <a:cubicBezTo>
                    <a:pt x="1080" y="518"/>
                    <a:pt x="1081" y="506"/>
                    <a:pt x="1088" y="500"/>
                  </a:cubicBezTo>
                  <a:cubicBezTo>
                    <a:pt x="1097" y="492"/>
                    <a:pt x="1109" y="489"/>
                    <a:pt x="1120" y="484"/>
                  </a:cubicBezTo>
                  <a:cubicBezTo>
                    <a:pt x="1136" y="436"/>
                    <a:pt x="1165" y="439"/>
                    <a:pt x="1200" y="404"/>
                  </a:cubicBezTo>
                  <a:cubicBezTo>
                    <a:pt x="1306" y="298"/>
                    <a:pt x="1405" y="282"/>
                    <a:pt x="1544" y="244"/>
                  </a:cubicBezTo>
                  <a:cubicBezTo>
                    <a:pt x="1649" y="215"/>
                    <a:pt x="1741" y="164"/>
                    <a:pt x="1840" y="124"/>
                  </a:cubicBezTo>
                  <a:cubicBezTo>
                    <a:pt x="1918" y="93"/>
                    <a:pt x="1999" y="80"/>
                    <a:pt x="2080" y="60"/>
                  </a:cubicBezTo>
                  <a:cubicBezTo>
                    <a:pt x="2115" y="51"/>
                    <a:pt x="2156" y="37"/>
                    <a:pt x="2192" y="36"/>
                  </a:cubicBezTo>
                  <a:cubicBezTo>
                    <a:pt x="2333" y="31"/>
                    <a:pt x="2475" y="31"/>
                    <a:pt x="2616" y="28"/>
                  </a:cubicBezTo>
                  <a:cubicBezTo>
                    <a:pt x="2666" y="18"/>
                    <a:pt x="2768" y="4"/>
                    <a:pt x="2768" y="4"/>
                  </a:cubicBezTo>
                  <a:cubicBezTo>
                    <a:pt x="3131" y="10"/>
                    <a:pt x="3279" y="0"/>
                    <a:pt x="3584" y="76"/>
                  </a:cubicBezTo>
                  <a:cubicBezTo>
                    <a:pt x="3601" y="88"/>
                    <a:pt x="3614" y="105"/>
                    <a:pt x="3632" y="116"/>
                  </a:cubicBezTo>
                  <a:cubicBezTo>
                    <a:pt x="3644" y="124"/>
                    <a:pt x="3659" y="125"/>
                    <a:pt x="3672" y="132"/>
                  </a:cubicBezTo>
                  <a:cubicBezTo>
                    <a:pt x="3680" y="136"/>
                    <a:pt x="3716" y="167"/>
                    <a:pt x="3728" y="172"/>
                  </a:cubicBezTo>
                  <a:cubicBezTo>
                    <a:pt x="3774" y="191"/>
                    <a:pt x="3819" y="201"/>
                    <a:pt x="3864" y="220"/>
                  </a:cubicBezTo>
                  <a:cubicBezTo>
                    <a:pt x="3915" y="242"/>
                    <a:pt x="3973" y="234"/>
                    <a:pt x="4024" y="260"/>
                  </a:cubicBezTo>
                  <a:cubicBezTo>
                    <a:pt x="4057" y="277"/>
                    <a:pt x="4098" y="294"/>
                    <a:pt x="4128" y="316"/>
                  </a:cubicBezTo>
                  <a:cubicBezTo>
                    <a:pt x="4183" y="358"/>
                    <a:pt x="4236" y="413"/>
                    <a:pt x="4304" y="436"/>
                  </a:cubicBezTo>
                  <a:cubicBezTo>
                    <a:pt x="4321" y="453"/>
                    <a:pt x="4344" y="465"/>
                    <a:pt x="4360" y="484"/>
                  </a:cubicBezTo>
                  <a:cubicBezTo>
                    <a:pt x="4368" y="493"/>
                    <a:pt x="4369" y="506"/>
                    <a:pt x="4376" y="516"/>
                  </a:cubicBezTo>
                  <a:cubicBezTo>
                    <a:pt x="4409" y="566"/>
                    <a:pt x="4453" y="605"/>
                    <a:pt x="4496" y="644"/>
                  </a:cubicBezTo>
                  <a:cubicBezTo>
                    <a:pt x="4527" y="672"/>
                    <a:pt x="4555" y="703"/>
                    <a:pt x="4584" y="732"/>
                  </a:cubicBezTo>
                  <a:cubicBezTo>
                    <a:pt x="4592" y="740"/>
                    <a:pt x="4600" y="748"/>
                    <a:pt x="4608" y="756"/>
                  </a:cubicBezTo>
                  <a:cubicBezTo>
                    <a:pt x="4616" y="764"/>
                    <a:pt x="4632" y="780"/>
                    <a:pt x="4632" y="780"/>
                  </a:cubicBezTo>
                  <a:cubicBezTo>
                    <a:pt x="4643" y="823"/>
                    <a:pt x="4671" y="863"/>
                    <a:pt x="4696" y="900"/>
                  </a:cubicBezTo>
                  <a:cubicBezTo>
                    <a:pt x="4711" y="922"/>
                    <a:pt x="4728" y="943"/>
                    <a:pt x="4744" y="964"/>
                  </a:cubicBezTo>
                  <a:cubicBezTo>
                    <a:pt x="4752" y="975"/>
                    <a:pt x="4768" y="996"/>
                    <a:pt x="4768" y="996"/>
                  </a:cubicBezTo>
                  <a:cubicBezTo>
                    <a:pt x="4806" y="1149"/>
                    <a:pt x="4767" y="1320"/>
                    <a:pt x="4816" y="1468"/>
                  </a:cubicBezTo>
                  <a:cubicBezTo>
                    <a:pt x="4819" y="1500"/>
                    <a:pt x="4820" y="1532"/>
                    <a:pt x="4824" y="1564"/>
                  </a:cubicBezTo>
                  <a:cubicBezTo>
                    <a:pt x="4825" y="1575"/>
                    <a:pt x="4831" y="1585"/>
                    <a:pt x="4832" y="1596"/>
                  </a:cubicBezTo>
                  <a:cubicBezTo>
                    <a:pt x="4841" y="1703"/>
                    <a:pt x="4832" y="1796"/>
                    <a:pt x="4880" y="1892"/>
                  </a:cubicBezTo>
                  <a:cubicBezTo>
                    <a:pt x="4933" y="2260"/>
                    <a:pt x="4879" y="1870"/>
                    <a:pt x="4896" y="2884"/>
                  </a:cubicBezTo>
                  <a:cubicBezTo>
                    <a:pt x="4897" y="2956"/>
                    <a:pt x="4998" y="2986"/>
                    <a:pt x="5056" y="2996"/>
                  </a:cubicBezTo>
                  <a:cubicBezTo>
                    <a:pt x="5173" y="2989"/>
                    <a:pt x="5181" y="2997"/>
                    <a:pt x="5264" y="2964"/>
                  </a:cubicBezTo>
                  <a:cubicBezTo>
                    <a:pt x="5289" y="2939"/>
                    <a:pt x="5315" y="2919"/>
                    <a:pt x="5344" y="2900"/>
                  </a:cubicBezTo>
                  <a:cubicBezTo>
                    <a:pt x="5353" y="2874"/>
                    <a:pt x="5375" y="2854"/>
                    <a:pt x="5384" y="2828"/>
                  </a:cubicBezTo>
                  <a:cubicBezTo>
                    <a:pt x="5399" y="2783"/>
                    <a:pt x="5409" y="2737"/>
                    <a:pt x="5424" y="2692"/>
                  </a:cubicBezTo>
                  <a:cubicBezTo>
                    <a:pt x="5445" y="2629"/>
                    <a:pt x="5424" y="2559"/>
                    <a:pt x="5424" y="2492"/>
                  </a:cubicBezTo>
                </a:path>
              </a:pathLst>
            </a:cu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7" name="Group 66">
            <a:extLst>
              <a:ext uri="{FF2B5EF4-FFF2-40B4-BE49-F238E27FC236}">
                <a16:creationId xmlns:a16="http://schemas.microsoft.com/office/drawing/2014/main" id="{730B3EF2-C778-66ED-048D-50613F15F0B3}"/>
              </a:ext>
            </a:extLst>
          </p:cNvPr>
          <p:cNvGrpSpPr>
            <a:grpSpLocks/>
          </p:cNvGrpSpPr>
          <p:nvPr/>
        </p:nvGrpSpPr>
        <p:grpSpPr bwMode="auto">
          <a:xfrm>
            <a:off x="1942588" y="3973221"/>
            <a:ext cx="192087" cy="412750"/>
            <a:chOff x="3696" y="2072"/>
            <a:chExt cx="569" cy="1223"/>
          </a:xfrm>
        </p:grpSpPr>
        <p:sp>
          <p:nvSpPr>
            <p:cNvPr id="68" name="Oval 67">
              <a:extLst>
                <a:ext uri="{FF2B5EF4-FFF2-40B4-BE49-F238E27FC236}">
                  <a16:creationId xmlns:a16="http://schemas.microsoft.com/office/drawing/2014/main" id="{087E7F78-215B-FC2C-61CE-45C5DFD23515}"/>
                </a:ext>
              </a:extLst>
            </p:cNvPr>
            <p:cNvSpPr>
              <a:spLocks noChangeArrowheads="1"/>
            </p:cNvSpPr>
            <p:nvPr/>
          </p:nvSpPr>
          <p:spPr bwMode="auto">
            <a:xfrm>
              <a:off x="3780" y="2072"/>
              <a:ext cx="395" cy="282"/>
            </a:xfrm>
            <a:prstGeom prst="ellipse">
              <a:avLst/>
            </a:prstGeom>
            <a:noFill/>
            <a:ln w="190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Line 55">
              <a:extLst>
                <a:ext uri="{FF2B5EF4-FFF2-40B4-BE49-F238E27FC236}">
                  <a16:creationId xmlns:a16="http://schemas.microsoft.com/office/drawing/2014/main" id="{65DCDBC9-808B-B5F3-FBE5-4AE318D0A670}"/>
                </a:ext>
              </a:extLst>
            </p:cNvPr>
            <p:cNvSpPr>
              <a:spLocks noChangeShapeType="1"/>
            </p:cNvSpPr>
            <p:nvPr/>
          </p:nvSpPr>
          <p:spPr bwMode="auto">
            <a:xfrm>
              <a:off x="3975" y="2354"/>
              <a:ext cx="1" cy="502"/>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Line 56">
              <a:extLst>
                <a:ext uri="{FF2B5EF4-FFF2-40B4-BE49-F238E27FC236}">
                  <a16:creationId xmlns:a16="http://schemas.microsoft.com/office/drawing/2014/main" id="{BE0B314C-A8A1-74BD-0C3D-DDA2C1B2601C}"/>
                </a:ext>
              </a:extLst>
            </p:cNvPr>
            <p:cNvSpPr>
              <a:spLocks noChangeShapeType="1"/>
            </p:cNvSpPr>
            <p:nvPr/>
          </p:nvSpPr>
          <p:spPr bwMode="auto">
            <a:xfrm flipH="1">
              <a:off x="3799" y="2856"/>
              <a:ext cx="176" cy="439"/>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Line 57">
              <a:extLst>
                <a:ext uri="{FF2B5EF4-FFF2-40B4-BE49-F238E27FC236}">
                  <a16:creationId xmlns:a16="http://schemas.microsoft.com/office/drawing/2014/main" id="{D21A6547-4472-D2BA-1874-D9468BD53404}"/>
                </a:ext>
              </a:extLst>
            </p:cNvPr>
            <p:cNvSpPr>
              <a:spLocks noChangeShapeType="1"/>
            </p:cNvSpPr>
            <p:nvPr/>
          </p:nvSpPr>
          <p:spPr bwMode="auto">
            <a:xfrm>
              <a:off x="3975" y="2856"/>
              <a:ext cx="175" cy="439"/>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Line 58">
              <a:extLst>
                <a:ext uri="{FF2B5EF4-FFF2-40B4-BE49-F238E27FC236}">
                  <a16:creationId xmlns:a16="http://schemas.microsoft.com/office/drawing/2014/main" id="{E87E31B6-E3B0-89A2-30C8-7C47D529DD35}"/>
                </a:ext>
              </a:extLst>
            </p:cNvPr>
            <p:cNvSpPr>
              <a:spLocks noChangeShapeType="1"/>
            </p:cNvSpPr>
            <p:nvPr/>
          </p:nvSpPr>
          <p:spPr bwMode="auto">
            <a:xfrm flipH="1">
              <a:off x="3696" y="2449"/>
              <a:ext cx="279" cy="97"/>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Line 59">
              <a:extLst>
                <a:ext uri="{FF2B5EF4-FFF2-40B4-BE49-F238E27FC236}">
                  <a16:creationId xmlns:a16="http://schemas.microsoft.com/office/drawing/2014/main" id="{707C191B-7064-B351-0C46-219219809DDF}"/>
                </a:ext>
              </a:extLst>
            </p:cNvPr>
            <p:cNvSpPr>
              <a:spLocks noChangeShapeType="1"/>
            </p:cNvSpPr>
            <p:nvPr/>
          </p:nvSpPr>
          <p:spPr bwMode="auto">
            <a:xfrm>
              <a:off x="3975" y="2449"/>
              <a:ext cx="290" cy="97"/>
            </a:xfrm>
            <a:prstGeom prst="line">
              <a:avLst/>
            </a:prstGeom>
            <a:noFill/>
            <a:ln w="190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2008" name="Text Box 79">
            <a:extLst>
              <a:ext uri="{FF2B5EF4-FFF2-40B4-BE49-F238E27FC236}">
                <a16:creationId xmlns:a16="http://schemas.microsoft.com/office/drawing/2014/main" id="{B2C4B575-EA4E-DB60-59EA-F4C7F71E660F}"/>
              </a:ext>
            </a:extLst>
          </p:cNvPr>
          <p:cNvSpPr txBox="1">
            <a:spLocks noChangeArrowheads="1"/>
          </p:cNvSpPr>
          <p:nvPr/>
        </p:nvSpPr>
        <p:spPr bwMode="auto">
          <a:xfrm>
            <a:off x="2646400" y="3772305"/>
            <a:ext cx="1363158" cy="646331"/>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pPr>
            <a:r>
              <a:rPr lang="en-US" sz="3600" b="1" dirty="0">
                <a:solidFill>
                  <a:srgbClr val="118472"/>
                </a:solidFill>
              </a:rPr>
              <a:t>$32K</a:t>
            </a:r>
            <a:endParaRPr lang="en-US" sz="3200" b="1" dirty="0">
              <a:solidFill>
                <a:srgbClr val="118472"/>
              </a:solidFill>
            </a:endParaRPr>
          </a:p>
        </p:txBody>
      </p:sp>
      <p:sp>
        <p:nvSpPr>
          <p:cNvPr id="212009" name="Text Box 80">
            <a:extLst>
              <a:ext uri="{FF2B5EF4-FFF2-40B4-BE49-F238E27FC236}">
                <a16:creationId xmlns:a16="http://schemas.microsoft.com/office/drawing/2014/main" id="{613F60A8-94E1-3DC2-F500-FD6685B8280B}"/>
              </a:ext>
            </a:extLst>
          </p:cNvPr>
          <p:cNvSpPr txBox="1">
            <a:spLocks noChangeArrowheads="1"/>
          </p:cNvSpPr>
          <p:nvPr/>
        </p:nvSpPr>
        <p:spPr bwMode="auto">
          <a:xfrm>
            <a:off x="2255368" y="3742143"/>
            <a:ext cx="457200" cy="70167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pPr>
            <a:r>
              <a:rPr lang="en-US" sz="4000" b="1" dirty="0">
                <a:solidFill>
                  <a:srgbClr val="118472"/>
                </a:solidFill>
                <a:cs typeface="Arial" charset="0"/>
              </a:rPr>
              <a:t>≥</a:t>
            </a:r>
          </a:p>
        </p:txBody>
      </p:sp>
      <p:sp>
        <p:nvSpPr>
          <p:cNvPr id="211980" name="Text Box 44">
            <a:extLst>
              <a:ext uri="{FF2B5EF4-FFF2-40B4-BE49-F238E27FC236}">
                <a16:creationId xmlns:a16="http://schemas.microsoft.com/office/drawing/2014/main" id="{17FB8DB9-8CC8-2476-7281-A9B2CADE6022}"/>
              </a:ext>
            </a:extLst>
          </p:cNvPr>
          <p:cNvSpPr txBox="1">
            <a:spLocks noChangeArrowheads="1"/>
          </p:cNvSpPr>
          <p:nvPr/>
        </p:nvSpPr>
        <p:spPr bwMode="auto">
          <a:xfrm>
            <a:off x="4248976" y="2514601"/>
            <a:ext cx="2750344" cy="276999"/>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1200" b="1" dirty="0">
                <a:solidFill>
                  <a:schemeClr val="accent5">
                    <a:lumMod val="75000"/>
                  </a:schemeClr>
                </a:solidFill>
              </a:rPr>
              <a:t>“Low Income – 70%” ≤ $35,000</a:t>
            </a:r>
          </a:p>
        </p:txBody>
      </p:sp>
      <p:sp>
        <p:nvSpPr>
          <p:cNvPr id="211981" name="Line 47">
            <a:extLst>
              <a:ext uri="{FF2B5EF4-FFF2-40B4-BE49-F238E27FC236}">
                <a16:creationId xmlns:a16="http://schemas.microsoft.com/office/drawing/2014/main" id="{38E0B53F-ED18-3C6C-9F25-7E8E89FC244E}"/>
              </a:ext>
            </a:extLst>
          </p:cNvPr>
          <p:cNvSpPr>
            <a:spLocks noChangeShapeType="1"/>
          </p:cNvSpPr>
          <p:nvPr/>
        </p:nvSpPr>
        <p:spPr bwMode="auto">
          <a:xfrm flipH="1">
            <a:off x="7029450" y="2652926"/>
            <a:ext cx="342900" cy="0"/>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2700">
              <a:solidFill>
                <a:srgbClr val="EE4A00"/>
              </a:solidFill>
            </a:endParaRPr>
          </a:p>
        </p:txBody>
      </p:sp>
      <p:grpSp>
        <p:nvGrpSpPr>
          <p:cNvPr id="211983" name="Group 211982">
            <a:extLst>
              <a:ext uri="{FF2B5EF4-FFF2-40B4-BE49-F238E27FC236}">
                <a16:creationId xmlns:a16="http://schemas.microsoft.com/office/drawing/2014/main" id="{39C238E9-259B-B6D9-FCF8-104CEC1D5F99}"/>
              </a:ext>
            </a:extLst>
          </p:cNvPr>
          <p:cNvGrpSpPr>
            <a:grpSpLocks/>
          </p:cNvGrpSpPr>
          <p:nvPr/>
        </p:nvGrpSpPr>
        <p:grpSpPr bwMode="auto">
          <a:xfrm>
            <a:off x="3874251" y="3393729"/>
            <a:ext cx="839682" cy="1024652"/>
            <a:chOff x="1676" y="2813"/>
            <a:chExt cx="917" cy="1119"/>
          </a:xfrm>
          <a:effectLst>
            <a:outerShdw blurRad="127000" dist="38100" dir="2700000" algn="tl" rotWithShape="0">
              <a:prstClr val="black">
                <a:alpha val="60000"/>
              </a:prstClr>
            </a:outerShdw>
          </a:effectLst>
        </p:grpSpPr>
        <p:sp>
          <p:nvSpPr>
            <p:cNvPr id="211984" name="Freeform 96">
              <a:extLst>
                <a:ext uri="{FF2B5EF4-FFF2-40B4-BE49-F238E27FC236}">
                  <a16:creationId xmlns:a16="http://schemas.microsoft.com/office/drawing/2014/main" id="{910E393A-F0B2-ACBB-F28B-A1FAEDA70DCD}"/>
                </a:ext>
              </a:extLst>
            </p:cNvPr>
            <p:cNvSpPr>
              <a:spLocks/>
            </p:cNvSpPr>
            <p:nvPr/>
          </p:nvSpPr>
          <p:spPr bwMode="auto">
            <a:xfrm>
              <a:off x="1912" y="2813"/>
              <a:ext cx="681" cy="835"/>
            </a:xfrm>
            <a:custGeom>
              <a:avLst/>
              <a:gdLst>
                <a:gd name="T0" fmla="*/ 92 w 3034"/>
                <a:gd name="T1" fmla="*/ 2520 h 3718"/>
                <a:gd name="T2" fmla="*/ 164 w 3034"/>
                <a:gd name="T3" fmla="*/ 2396 h 3718"/>
                <a:gd name="T4" fmla="*/ 334 w 3034"/>
                <a:gd name="T5" fmla="*/ 2232 h 3718"/>
                <a:gd name="T6" fmla="*/ 557 w 3034"/>
                <a:gd name="T7" fmla="*/ 2069 h 3718"/>
                <a:gd name="T8" fmla="*/ 675 w 3034"/>
                <a:gd name="T9" fmla="*/ 1951 h 3718"/>
                <a:gd name="T10" fmla="*/ 851 w 3034"/>
                <a:gd name="T11" fmla="*/ 1689 h 3718"/>
                <a:gd name="T12" fmla="*/ 923 w 3034"/>
                <a:gd name="T13" fmla="*/ 1525 h 3718"/>
                <a:gd name="T14" fmla="*/ 963 w 3034"/>
                <a:gd name="T15" fmla="*/ 1414 h 3718"/>
                <a:gd name="T16" fmla="*/ 995 w 3034"/>
                <a:gd name="T17" fmla="*/ 1342 h 3718"/>
                <a:gd name="T18" fmla="*/ 1048 w 3034"/>
                <a:gd name="T19" fmla="*/ 1244 h 3718"/>
                <a:gd name="T20" fmla="*/ 1120 w 3034"/>
                <a:gd name="T21" fmla="*/ 1165 h 3718"/>
                <a:gd name="T22" fmla="*/ 1179 w 3034"/>
                <a:gd name="T23" fmla="*/ 1093 h 3718"/>
                <a:gd name="T24" fmla="*/ 1401 w 3034"/>
                <a:gd name="T25" fmla="*/ 897 h 3718"/>
                <a:gd name="T26" fmla="*/ 1480 w 3034"/>
                <a:gd name="T27" fmla="*/ 792 h 3718"/>
                <a:gd name="T28" fmla="*/ 1512 w 3034"/>
                <a:gd name="T29" fmla="*/ 655 h 3718"/>
                <a:gd name="T30" fmla="*/ 1578 w 3034"/>
                <a:gd name="T31" fmla="*/ 426 h 3718"/>
                <a:gd name="T32" fmla="*/ 1683 w 3034"/>
                <a:gd name="T33" fmla="*/ 46 h 3718"/>
                <a:gd name="T34" fmla="*/ 1840 w 3034"/>
                <a:gd name="T35" fmla="*/ 20 h 3718"/>
                <a:gd name="T36" fmla="*/ 1990 w 3034"/>
                <a:gd name="T37" fmla="*/ 131 h 3718"/>
                <a:gd name="T38" fmla="*/ 2056 w 3034"/>
                <a:gd name="T39" fmla="*/ 282 h 3718"/>
                <a:gd name="T40" fmla="*/ 2108 w 3034"/>
                <a:gd name="T41" fmla="*/ 465 h 3718"/>
                <a:gd name="T42" fmla="*/ 2036 w 3034"/>
                <a:gd name="T43" fmla="*/ 858 h 3718"/>
                <a:gd name="T44" fmla="*/ 1944 w 3034"/>
                <a:gd name="T45" fmla="*/ 1035 h 3718"/>
                <a:gd name="T46" fmla="*/ 1886 w 3034"/>
                <a:gd name="T47" fmla="*/ 1290 h 3718"/>
                <a:gd name="T48" fmla="*/ 2174 w 3034"/>
                <a:gd name="T49" fmla="*/ 1309 h 3718"/>
                <a:gd name="T50" fmla="*/ 2481 w 3034"/>
                <a:gd name="T51" fmla="*/ 1388 h 3718"/>
                <a:gd name="T52" fmla="*/ 2789 w 3034"/>
                <a:gd name="T53" fmla="*/ 1532 h 3718"/>
                <a:gd name="T54" fmla="*/ 2822 w 3034"/>
                <a:gd name="T55" fmla="*/ 1558 h 3718"/>
                <a:gd name="T56" fmla="*/ 2874 w 3034"/>
                <a:gd name="T57" fmla="*/ 1643 h 3718"/>
                <a:gd name="T58" fmla="*/ 2926 w 3034"/>
                <a:gd name="T59" fmla="*/ 1866 h 3718"/>
                <a:gd name="T60" fmla="*/ 2966 w 3034"/>
                <a:gd name="T61" fmla="*/ 2160 h 3718"/>
                <a:gd name="T62" fmla="*/ 3024 w 3034"/>
                <a:gd name="T63" fmla="*/ 2259 h 3718"/>
                <a:gd name="T64" fmla="*/ 2933 w 3034"/>
                <a:gd name="T65" fmla="*/ 2547 h 3718"/>
                <a:gd name="T66" fmla="*/ 2907 w 3034"/>
                <a:gd name="T67" fmla="*/ 2848 h 3718"/>
                <a:gd name="T68" fmla="*/ 2874 w 3034"/>
                <a:gd name="T69" fmla="*/ 3195 h 3718"/>
                <a:gd name="T70" fmla="*/ 2612 w 3034"/>
                <a:gd name="T71" fmla="*/ 3371 h 3718"/>
                <a:gd name="T72" fmla="*/ 2252 w 3034"/>
                <a:gd name="T73" fmla="*/ 3443 h 3718"/>
                <a:gd name="T74" fmla="*/ 1859 w 3034"/>
                <a:gd name="T75" fmla="*/ 3509 h 3718"/>
                <a:gd name="T76" fmla="*/ 976 w 3034"/>
                <a:gd name="T77" fmla="*/ 3502 h 3718"/>
                <a:gd name="T78" fmla="*/ 864 w 3034"/>
                <a:gd name="T79" fmla="*/ 3568 h 3718"/>
                <a:gd name="T80" fmla="*/ 681 w 3034"/>
                <a:gd name="T81" fmla="*/ 3672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34" h="3718">
                  <a:moveTo>
                    <a:pt x="0" y="2605"/>
                  </a:moveTo>
                  <a:cubicBezTo>
                    <a:pt x="25" y="2597"/>
                    <a:pt x="77" y="2543"/>
                    <a:pt x="92" y="2520"/>
                  </a:cubicBezTo>
                  <a:cubicBezTo>
                    <a:pt x="100" y="2475"/>
                    <a:pt x="106" y="2448"/>
                    <a:pt x="138" y="2416"/>
                  </a:cubicBezTo>
                  <a:cubicBezTo>
                    <a:pt x="146" y="2408"/>
                    <a:pt x="155" y="2402"/>
                    <a:pt x="164" y="2396"/>
                  </a:cubicBezTo>
                  <a:cubicBezTo>
                    <a:pt x="177" y="2387"/>
                    <a:pt x="203" y="2370"/>
                    <a:pt x="203" y="2370"/>
                  </a:cubicBezTo>
                  <a:cubicBezTo>
                    <a:pt x="233" y="2324"/>
                    <a:pt x="289" y="2263"/>
                    <a:pt x="334" y="2232"/>
                  </a:cubicBezTo>
                  <a:cubicBezTo>
                    <a:pt x="359" y="2195"/>
                    <a:pt x="441" y="2128"/>
                    <a:pt x="485" y="2115"/>
                  </a:cubicBezTo>
                  <a:cubicBezTo>
                    <a:pt x="506" y="2093"/>
                    <a:pt x="533" y="2087"/>
                    <a:pt x="557" y="2069"/>
                  </a:cubicBezTo>
                  <a:cubicBezTo>
                    <a:pt x="580" y="2052"/>
                    <a:pt x="610" y="2016"/>
                    <a:pt x="629" y="1997"/>
                  </a:cubicBezTo>
                  <a:cubicBezTo>
                    <a:pt x="647" y="1979"/>
                    <a:pt x="660" y="1973"/>
                    <a:pt x="675" y="1951"/>
                  </a:cubicBezTo>
                  <a:cubicBezTo>
                    <a:pt x="685" y="1919"/>
                    <a:pt x="710" y="1876"/>
                    <a:pt x="734" y="1853"/>
                  </a:cubicBezTo>
                  <a:cubicBezTo>
                    <a:pt x="753" y="1789"/>
                    <a:pt x="815" y="1744"/>
                    <a:pt x="851" y="1689"/>
                  </a:cubicBezTo>
                  <a:cubicBezTo>
                    <a:pt x="858" y="1644"/>
                    <a:pt x="860" y="1615"/>
                    <a:pt x="891" y="1584"/>
                  </a:cubicBezTo>
                  <a:cubicBezTo>
                    <a:pt x="898" y="1563"/>
                    <a:pt x="923" y="1525"/>
                    <a:pt x="923" y="1525"/>
                  </a:cubicBezTo>
                  <a:cubicBezTo>
                    <a:pt x="928" y="1502"/>
                    <a:pt x="932" y="1474"/>
                    <a:pt x="943" y="1453"/>
                  </a:cubicBezTo>
                  <a:cubicBezTo>
                    <a:pt x="961" y="1418"/>
                    <a:pt x="953" y="1450"/>
                    <a:pt x="963" y="1414"/>
                  </a:cubicBezTo>
                  <a:cubicBezTo>
                    <a:pt x="964" y="1409"/>
                    <a:pt x="973" y="1367"/>
                    <a:pt x="976" y="1362"/>
                  </a:cubicBezTo>
                  <a:cubicBezTo>
                    <a:pt x="981" y="1354"/>
                    <a:pt x="989" y="1349"/>
                    <a:pt x="995" y="1342"/>
                  </a:cubicBezTo>
                  <a:cubicBezTo>
                    <a:pt x="1000" y="1336"/>
                    <a:pt x="1004" y="1330"/>
                    <a:pt x="1008" y="1323"/>
                  </a:cubicBezTo>
                  <a:cubicBezTo>
                    <a:pt x="1020" y="1299"/>
                    <a:pt x="1029" y="1264"/>
                    <a:pt x="1048" y="1244"/>
                  </a:cubicBezTo>
                  <a:cubicBezTo>
                    <a:pt x="1056" y="1236"/>
                    <a:pt x="1067" y="1232"/>
                    <a:pt x="1074" y="1224"/>
                  </a:cubicBezTo>
                  <a:cubicBezTo>
                    <a:pt x="1117" y="1175"/>
                    <a:pt x="1082" y="1197"/>
                    <a:pt x="1120" y="1165"/>
                  </a:cubicBezTo>
                  <a:cubicBezTo>
                    <a:pt x="1145" y="1144"/>
                    <a:pt x="1136" y="1161"/>
                    <a:pt x="1159" y="1133"/>
                  </a:cubicBezTo>
                  <a:cubicBezTo>
                    <a:pt x="1169" y="1122"/>
                    <a:pt x="1168" y="1104"/>
                    <a:pt x="1179" y="1093"/>
                  </a:cubicBezTo>
                  <a:cubicBezTo>
                    <a:pt x="1205" y="1067"/>
                    <a:pt x="1248" y="1046"/>
                    <a:pt x="1277" y="1021"/>
                  </a:cubicBezTo>
                  <a:cubicBezTo>
                    <a:pt x="1322" y="982"/>
                    <a:pt x="1352" y="931"/>
                    <a:pt x="1401" y="897"/>
                  </a:cubicBezTo>
                  <a:cubicBezTo>
                    <a:pt x="1425" y="860"/>
                    <a:pt x="1438" y="836"/>
                    <a:pt x="1473" y="812"/>
                  </a:cubicBezTo>
                  <a:cubicBezTo>
                    <a:pt x="1475" y="805"/>
                    <a:pt x="1479" y="799"/>
                    <a:pt x="1480" y="792"/>
                  </a:cubicBezTo>
                  <a:cubicBezTo>
                    <a:pt x="1484" y="759"/>
                    <a:pt x="1479" y="726"/>
                    <a:pt x="1486" y="694"/>
                  </a:cubicBezTo>
                  <a:cubicBezTo>
                    <a:pt x="1490" y="679"/>
                    <a:pt x="1503" y="668"/>
                    <a:pt x="1512" y="655"/>
                  </a:cubicBezTo>
                  <a:cubicBezTo>
                    <a:pt x="1531" y="627"/>
                    <a:pt x="1537" y="581"/>
                    <a:pt x="1552" y="550"/>
                  </a:cubicBezTo>
                  <a:cubicBezTo>
                    <a:pt x="1557" y="492"/>
                    <a:pt x="1565" y="475"/>
                    <a:pt x="1578" y="426"/>
                  </a:cubicBezTo>
                  <a:cubicBezTo>
                    <a:pt x="1582" y="373"/>
                    <a:pt x="1577" y="342"/>
                    <a:pt x="1604" y="301"/>
                  </a:cubicBezTo>
                  <a:cubicBezTo>
                    <a:pt x="1615" y="218"/>
                    <a:pt x="1602" y="99"/>
                    <a:pt x="1683" y="46"/>
                  </a:cubicBezTo>
                  <a:cubicBezTo>
                    <a:pt x="1703" y="16"/>
                    <a:pt x="1723" y="11"/>
                    <a:pt x="1755" y="0"/>
                  </a:cubicBezTo>
                  <a:cubicBezTo>
                    <a:pt x="1782" y="6"/>
                    <a:pt x="1815" y="7"/>
                    <a:pt x="1840" y="20"/>
                  </a:cubicBezTo>
                  <a:cubicBezTo>
                    <a:pt x="1869" y="35"/>
                    <a:pt x="1893" y="50"/>
                    <a:pt x="1925" y="59"/>
                  </a:cubicBezTo>
                  <a:cubicBezTo>
                    <a:pt x="1948" y="83"/>
                    <a:pt x="1967" y="108"/>
                    <a:pt x="1990" y="131"/>
                  </a:cubicBezTo>
                  <a:cubicBezTo>
                    <a:pt x="1998" y="152"/>
                    <a:pt x="2002" y="176"/>
                    <a:pt x="2010" y="197"/>
                  </a:cubicBezTo>
                  <a:cubicBezTo>
                    <a:pt x="2022" y="228"/>
                    <a:pt x="2045" y="251"/>
                    <a:pt x="2056" y="282"/>
                  </a:cubicBezTo>
                  <a:cubicBezTo>
                    <a:pt x="2060" y="320"/>
                    <a:pt x="2066" y="364"/>
                    <a:pt x="2082" y="400"/>
                  </a:cubicBezTo>
                  <a:cubicBezTo>
                    <a:pt x="2092" y="424"/>
                    <a:pt x="2102" y="438"/>
                    <a:pt x="2108" y="465"/>
                  </a:cubicBezTo>
                  <a:cubicBezTo>
                    <a:pt x="2104" y="567"/>
                    <a:pt x="2097" y="639"/>
                    <a:pt x="2075" y="733"/>
                  </a:cubicBezTo>
                  <a:cubicBezTo>
                    <a:pt x="2064" y="779"/>
                    <a:pt x="2061" y="819"/>
                    <a:pt x="2036" y="858"/>
                  </a:cubicBezTo>
                  <a:cubicBezTo>
                    <a:pt x="2020" y="909"/>
                    <a:pt x="2043" y="847"/>
                    <a:pt x="2016" y="891"/>
                  </a:cubicBezTo>
                  <a:cubicBezTo>
                    <a:pt x="1989" y="936"/>
                    <a:pt x="1971" y="990"/>
                    <a:pt x="1944" y="1035"/>
                  </a:cubicBezTo>
                  <a:cubicBezTo>
                    <a:pt x="1918" y="1079"/>
                    <a:pt x="1890" y="1117"/>
                    <a:pt x="1872" y="1165"/>
                  </a:cubicBezTo>
                  <a:cubicBezTo>
                    <a:pt x="1875" y="1207"/>
                    <a:pt x="1853" y="1264"/>
                    <a:pt x="1886" y="1290"/>
                  </a:cubicBezTo>
                  <a:cubicBezTo>
                    <a:pt x="1898" y="1300"/>
                    <a:pt x="1915" y="1302"/>
                    <a:pt x="1931" y="1303"/>
                  </a:cubicBezTo>
                  <a:cubicBezTo>
                    <a:pt x="2012" y="1307"/>
                    <a:pt x="2093" y="1307"/>
                    <a:pt x="2174" y="1309"/>
                  </a:cubicBezTo>
                  <a:cubicBezTo>
                    <a:pt x="2257" y="1318"/>
                    <a:pt x="2313" y="1333"/>
                    <a:pt x="2390" y="1349"/>
                  </a:cubicBezTo>
                  <a:cubicBezTo>
                    <a:pt x="2420" y="1371"/>
                    <a:pt x="2445" y="1378"/>
                    <a:pt x="2481" y="1388"/>
                  </a:cubicBezTo>
                  <a:cubicBezTo>
                    <a:pt x="2532" y="1421"/>
                    <a:pt x="2593" y="1431"/>
                    <a:pt x="2651" y="1447"/>
                  </a:cubicBezTo>
                  <a:cubicBezTo>
                    <a:pt x="2696" y="1476"/>
                    <a:pt x="2744" y="1502"/>
                    <a:pt x="2789" y="1532"/>
                  </a:cubicBezTo>
                  <a:cubicBezTo>
                    <a:pt x="2793" y="1539"/>
                    <a:pt x="2796" y="1547"/>
                    <a:pt x="2802" y="1552"/>
                  </a:cubicBezTo>
                  <a:cubicBezTo>
                    <a:pt x="2807" y="1556"/>
                    <a:pt x="2818" y="1552"/>
                    <a:pt x="2822" y="1558"/>
                  </a:cubicBezTo>
                  <a:cubicBezTo>
                    <a:pt x="2864" y="1622"/>
                    <a:pt x="2794" y="1569"/>
                    <a:pt x="2848" y="1604"/>
                  </a:cubicBezTo>
                  <a:cubicBezTo>
                    <a:pt x="2860" y="1643"/>
                    <a:pt x="2845" y="1606"/>
                    <a:pt x="2874" y="1643"/>
                  </a:cubicBezTo>
                  <a:cubicBezTo>
                    <a:pt x="2884" y="1656"/>
                    <a:pt x="2900" y="1683"/>
                    <a:pt x="2900" y="1683"/>
                  </a:cubicBezTo>
                  <a:cubicBezTo>
                    <a:pt x="2905" y="1747"/>
                    <a:pt x="2908" y="1805"/>
                    <a:pt x="2926" y="1866"/>
                  </a:cubicBezTo>
                  <a:cubicBezTo>
                    <a:pt x="2933" y="1929"/>
                    <a:pt x="2951" y="2007"/>
                    <a:pt x="2913" y="2062"/>
                  </a:cubicBezTo>
                  <a:cubicBezTo>
                    <a:pt x="2924" y="2131"/>
                    <a:pt x="2920" y="2116"/>
                    <a:pt x="2966" y="2160"/>
                  </a:cubicBezTo>
                  <a:cubicBezTo>
                    <a:pt x="2974" y="2185"/>
                    <a:pt x="2990" y="2198"/>
                    <a:pt x="3005" y="2219"/>
                  </a:cubicBezTo>
                  <a:cubicBezTo>
                    <a:pt x="3009" y="2233"/>
                    <a:pt x="3023" y="2244"/>
                    <a:pt x="3024" y="2259"/>
                  </a:cubicBezTo>
                  <a:cubicBezTo>
                    <a:pt x="3028" y="2340"/>
                    <a:pt x="3034" y="2390"/>
                    <a:pt x="2992" y="2448"/>
                  </a:cubicBezTo>
                  <a:cubicBezTo>
                    <a:pt x="2979" y="2485"/>
                    <a:pt x="2960" y="2518"/>
                    <a:pt x="2933" y="2547"/>
                  </a:cubicBezTo>
                  <a:cubicBezTo>
                    <a:pt x="2905" y="2623"/>
                    <a:pt x="2942" y="2503"/>
                    <a:pt x="2946" y="2579"/>
                  </a:cubicBezTo>
                  <a:cubicBezTo>
                    <a:pt x="2951" y="2681"/>
                    <a:pt x="2991" y="2791"/>
                    <a:pt x="2907" y="2848"/>
                  </a:cubicBezTo>
                  <a:cubicBezTo>
                    <a:pt x="2895" y="2871"/>
                    <a:pt x="2881" y="2883"/>
                    <a:pt x="2874" y="2907"/>
                  </a:cubicBezTo>
                  <a:cubicBezTo>
                    <a:pt x="2881" y="3023"/>
                    <a:pt x="2886" y="3059"/>
                    <a:pt x="2874" y="3195"/>
                  </a:cubicBezTo>
                  <a:cubicBezTo>
                    <a:pt x="2872" y="3221"/>
                    <a:pt x="2840" y="3235"/>
                    <a:pt x="2822" y="3253"/>
                  </a:cubicBezTo>
                  <a:cubicBezTo>
                    <a:pt x="2758" y="3317"/>
                    <a:pt x="2703" y="3357"/>
                    <a:pt x="2612" y="3371"/>
                  </a:cubicBezTo>
                  <a:cubicBezTo>
                    <a:pt x="2564" y="3388"/>
                    <a:pt x="2505" y="3392"/>
                    <a:pt x="2455" y="3397"/>
                  </a:cubicBezTo>
                  <a:cubicBezTo>
                    <a:pt x="2388" y="3415"/>
                    <a:pt x="2321" y="3434"/>
                    <a:pt x="2252" y="3443"/>
                  </a:cubicBezTo>
                  <a:cubicBezTo>
                    <a:pt x="2205" y="3460"/>
                    <a:pt x="2151" y="3463"/>
                    <a:pt x="2102" y="3476"/>
                  </a:cubicBezTo>
                  <a:cubicBezTo>
                    <a:pt x="2056" y="3519"/>
                    <a:pt x="1922" y="3504"/>
                    <a:pt x="1859" y="3509"/>
                  </a:cubicBezTo>
                  <a:cubicBezTo>
                    <a:pt x="1779" y="3521"/>
                    <a:pt x="1740" y="3524"/>
                    <a:pt x="1643" y="3528"/>
                  </a:cubicBezTo>
                  <a:cubicBezTo>
                    <a:pt x="1592" y="3527"/>
                    <a:pt x="1167" y="3572"/>
                    <a:pt x="976" y="3502"/>
                  </a:cubicBezTo>
                  <a:cubicBezTo>
                    <a:pt x="963" y="3504"/>
                    <a:pt x="948" y="3504"/>
                    <a:pt x="936" y="3509"/>
                  </a:cubicBezTo>
                  <a:cubicBezTo>
                    <a:pt x="921" y="3516"/>
                    <a:pt x="883" y="3556"/>
                    <a:pt x="864" y="3568"/>
                  </a:cubicBezTo>
                  <a:cubicBezTo>
                    <a:pt x="837" y="3608"/>
                    <a:pt x="787" y="3637"/>
                    <a:pt x="740" y="3646"/>
                  </a:cubicBezTo>
                  <a:cubicBezTo>
                    <a:pt x="720" y="3659"/>
                    <a:pt x="704" y="3665"/>
                    <a:pt x="681" y="3672"/>
                  </a:cubicBezTo>
                  <a:cubicBezTo>
                    <a:pt x="671" y="3679"/>
                    <a:pt x="632" y="3718"/>
                    <a:pt x="629" y="3718"/>
                  </a:cubicBezTo>
                </a:path>
              </a:pathLst>
            </a:custGeom>
            <a:solidFill>
              <a:srgbClr val="BDAA8D"/>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985" name="Freeform 97">
              <a:extLst>
                <a:ext uri="{FF2B5EF4-FFF2-40B4-BE49-F238E27FC236}">
                  <a16:creationId xmlns:a16="http://schemas.microsoft.com/office/drawing/2014/main" id="{E255BF34-5C88-A885-E7F2-9B064268FFA7}"/>
                </a:ext>
              </a:extLst>
            </p:cNvPr>
            <p:cNvSpPr>
              <a:spLocks/>
            </p:cNvSpPr>
            <p:nvPr/>
          </p:nvSpPr>
          <p:spPr bwMode="auto">
            <a:xfrm>
              <a:off x="1676" y="3345"/>
              <a:ext cx="413" cy="587"/>
            </a:xfrm>
            <a:custGeom>
              <a:avLst/>
              <a:gdLst>
                <a:gd name="T0" fmla="*/ 222 w 413"/>
                <a:gd name="T1" fmla="*/ 1 h 587"/>
                <a:gd name="T2" fmla="*/ 268 w 413"/>
                <a:gd name="T3" fmla="*/ 86 h 587"/>
                <a:gd name="T4" fmla="*/ 294 w 413"/>
                <a:gd name="T5" fmla="*/ 178 h 587"/>
                <a:gd name="T6" fmla="*/ 340 w 413"/>
                <a:gd name="T7" fmla="*/ 256 h 587"/>
                <a:gd name="T8" fmla="*/ 399 w 413"/>
                <a:gd name="T9" fmla="*/ 315 h 587"/>
                <a:gd name="T10" fmla="*/ 314 w 413"/>
                <a:gd name="T11" fmla="*/ 426 h 587"/>
                <a:gd name="T12" fmla="*/ 209 w 413"/>
                <a:gd name="T13" fmla="*/ 531 h 587"/>
                <a:gd name="T14" fmla="*/ 137 w 413"/>
                <a:gd name="T15" fmla="*/ 525 h 587"/>
                <a:gd name="T16" fmla="*/ 124 w 413"/>
                <a:gd name="T17" fmla="*/ 498 h 587"/>
                <a:gd name="T18" fmla="*/ 104 w 413"/>
                <a:gd name="T19" fmla="*/ 485 h 587"/>
                <a:gd name="T20" fmla="*/ 91 w 413"/>
                <a:gd name="T21" fmla="*/ 453 h 587"/>
                <a:gd name="T22" fmla="*/ 65 w 413"/>
                <a:gd name="T23" fmla="*/ 420 h 587"/>
                <a:gd name="T24" fmla="*/ 32 w 413"/>
                <a:gd name="T25" fmla="*/ 335 h 587"/>
                <a:gd name="T26" fmla="*/ 0 w 413"/>
                <a:gd name="T27" fmla="*/ 165 h 587"/>
                <a:gd name="T28" fmla="*/ 98 w 413"/>
                <a:gd name="T29" fmla="*/ 73 h 587"/>
                <a:gd name="T30" fmla="*/ 196 w 413"/>
                <a:gd name="T31" fmla="*/ 14 h 587"/>
                <a:gd name="T32" fmla="*/ 222 w 413"/>
                <a:gd name="T33" fmla="*/ 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587">
                  <a:moveTo>
                    <a:pt x="222" y="1"/>
                  </a:moveTo>
                  <a:cubicBezTo>
                    <a:pt x="237" y="30"/>
                    <a:pt x="254" y="57"/>
                    <a:pt x="268" y="86"/>
                  </a:cubicBezTo>
                  <a:cubicBezTo>
                    <a:pt x="292" y="136"/>
                    <a:pt x="272" y="111"/>
                    <a:pt x="294" y="178"/>
                  </a:cubicBezTo>
                  <a:cubicBezTo>
                    <a:pt x="302" y="202"/>
                    <a:pt x="327" y="237"/>
                    <a:pt x="340" y="256"/>
                  </a:cubicBezTo>
                  <a:cubicBezTo>
                    <a:pt x="358" y="283"/>
                    <a:pt x="367" y="305"/>
                    <a:pt x="399" y="315"/>
                  </a:cubicBezTo>
                  <a:cubicBezTo>
                    <a:pt x="413" y="361"/>
                    <a:pt x="349" y="402"/>
                    <a:pt x="314" y="426"/>
                  </a:cubicBezTo>
                  <a:cubicBezTo>
                    <a:pt x="299" y="469"/>
                    <a:pt x="252" y="518"/>
                    <a:pt x="209" y="531"/>
                  </a:cubicBezTo>
                  <a:cubicBezTo>
                    <a:pt x="166" y="587"/>
                    <a:pt x="175" y="561"/>
                    <a:pt x="137" y="525"/>
                  </a:cubicBezTo>
                  <a:cubicBezTo>
                    <a:pt x="133" y="516"/>
                    <a:pt x="130" y="506"/>
                    <a:pt x="124" y="498"/>
                  </a:cubicBezTo>
                  <a:cubicBezTo>
                    <a:pt x="119" y="492"/>
                    <a:pt x="109" y="491"/>
                    <a:pt x="104" y="485"/>
                  </a:cubicBezTo>
                  <a:cubicBezTo>
                    <a:pt x="97" y="476"/>
                    <a:pt x="97" y="463"/>
                    <a:pt x="91" y="453"/>
                  </a:cubicBezTo>
                  <a:cubicBezTo>
                    <a:pt x="84" y="441"/>
                    <a:pt x="73" y="432"/>
                    <a:pt x="65" y="420"/>
                  </a:cubicBezTo>
                  <a:cubicBezTo>
                    <a:pt x="56" y="390"/>
                    <a:pt x="40" y="364"/>
                    <a:pt x="32" y="335"/>
                  </a:cubicBezTo>
                  <a:cubicBezTo>
                    <a:pt x="16" y="279"/>
                    <a:pt x="8" y="223"/>
                    <a:pt x="0" y="165"/>
                  </a:cubicBezTo>
                  <a:cubicBezTo>
                    <a:pt x="23" y="125"/>
                    <a:pt x="52" y="87"/>
                    <a:pt x="98" y="73"/>
                  </a:cubicBezTo>
                  <a:cubicBezTo>
                    <a:pt x="131" y="51"/>
                    <a:pt x="161" y="31"/>
                    <a:pt x="196" y="14"/>
                  </a:cubicBezTo>
                  <a:cubicBezTo>
                    <a:pt x="224" y="0"/>
                    <a:pt x="206" y="1"/>
                    <a:pt x="222" y="1"/>
                  </a:cubicBezTo>
                  <a:close/>
                </a:path>
              </a:pathLst>
            </a:custGeom>
            <a:solidFill>
              <a:schemeClr val="bg1"/>
            </a:solidFill>
            <a:ln w="222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986" name="Freeform 98">
              <a:extLst>
                <a:ext uri="{FF2B5EF4-FFF2-40B4-BE49-F238E27FC236}">
                  <a16:creationId xmlns:a16="http://schemas.microsoft.com/office/drawing/2014/main" id="{F2C99240-BCDD-D6F7-8ADD-313F34FB120B}"/>
                </a:ext>
              </a:extLst>
            </p:cNvPr>
            <p:cNvSpPr>
              <a:spLocks/>
            </p:cNvSpPr>
            <p:nvPr/>
          </p:nvSpPr>
          <p:spPr bwMode="auto">
            <a:xfrm>
              <a:off x="2280" y="2856"/>
              <a:ext cx="46" cy="52"/>
            </a:xfrm>
            <a:custGeom>
              <a:avLst/>
              <a:gdLst>
                <a:gd name="T0" fmla="*/ 0 w 46"/>
                <a:gd name="T1" fmla="*/ 52 h 52"/>
                <a:gd name="T2" fmla="*/ 46 w 46"/>
                <a:gd name="T3" fmla="*/ 0 h 52"/>
              </a:gdLst>
              <a:ahLst/>
              <a:cxnLst>
                <a:cxn ang="0">
                  <a:pos x="T0" y="T1"/>
                </a:cxn>
                <a:cxn ang="0">
                  <a:pos x="T2" y="T3"/>
                </a:cxn>
              </a:cxnLst>
              <a:rect l="0" t="0" r="r" b="b"/>
              <a:pathLst>
                <a:path w="46" h="52">
                  <a:moveTo>
                    <a:pt x="0" y="52"/>
                  </a:moveTo>
                  <a:cubicBezTo>
                    <a:pt x="25" y="44"/>
                    <a:pt x="46" y="29"/>
                    <a:pt x="46" y="0"/>
                  </a:cubicBez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1987" name="TextBox 211986">
            <a:extLst>
              <a:ext uri="{FF2B5EF4-FFF2-40B4-BE49-F238E27FC236}">
                <a16:creationId xmlns:a16="http://schemas.microsoft.com/office/drawing/2014/main" id="{D4E49F2F-11CC-E3FC-0E3C-43915C8AA7EA}"/>
              </a:ext>
            </a:extLst>
          </p:cNvPr>
          <p:cNvSpPr txBox="1"/>
          <p:nvPr/>
        </p:nvSpPr>
        <p:spPr>
          <a:xfrm>
            <a:off x="354111" y="1229193"/>
            <a:ext cx="3870334" cy="1754326"/>
          </a:xfrm>
          <a:prstGeom prst="rect">
            <a:avLst/>
          </a:prstGeom>
          <a:noFill/>
        </p:spPr>
        <p:txBody>
          <a:bodyPr wrap="square" rtlCol="0">
            <a:spAutoFit/>
          </a:bodyPr>
          <a:lstStyle/>
          <a:p>
            <a:r>
              <a:rPr lang="en-US" dirty="0">
                <a:solidFill>
                  <a:srgbClr val="4267DE"/>
                </a:solidFill>
              </a:rPr>
              <a:t>Note: often in these projects you cannot achieve the 70% or 80% rent (maybe not even the 60% rent) so this helps with vacancy but often will not help with additional rental income</a:t>
            </a:r>
            <a:endParaRPr lang="en-US" dirty="0">
              <a:solidFill>
                <a:schemeClr val="tx1">
                  <a:lumMod val="75000"/>
                  <a:lumOff val="25000"/>
                </a:schemeClr>
              </a:solidFill>
            </a:endParaRPr>
          </a:p>
        </p:txBody>
      </p:sp>
      <p:sp>
        <p:nvSpPr>
          <p:cNvPr id="211988" name="Rectangle 3">
            <a:extLst>
              <a:ext uri="{FF2B5EF4-FFF2-40B4-BE49-F238E27FC236}">
                <a16:creationId xmlns:a16="http://schemas.microsoft.com/office/drawing/2014/main" id="{08046880-4B4E-A277-7EFF-40168C68A711}"/>
              </a:ext>
            </a:extLst>
          </p:cNvPr>
          <p:cNvSpPr>
            <a:spLocks noChangeArrowheads="1"/>
          </p:cNvSpPr>
          <p:nvPr/>
        </p:nvSpPr>
        <p:spPr bwMode="auto">
          <a:xfrm>
            <a:off x="1143000" y="1"/>
            <a:ext cx="4561115" cy="457200"/>
          </a:xfrm>
          <a:prstGeom prst="rect">
            <a:avLst/>
          </a:prstGeom>
          <a:noFill/>
          <a:ln w="12700">
            <a:noFill/>
            <a:miter lim="800000"/>
            <a:headEnd/>
            <a:tailEnd/>
          </a:ln>
        </p:spPr>
        <p:txBody>
          <a:bodyPr lIns="67866" tIns="33338" rIns="67866" bIns="33338" anchor="ctr"/>
          <a:lstStyle/>
          <a:p>
            <a:pPr>
              <a:spcBef>
                <a:spcPct val="0"/>
              </a:spcBef>
            </a:pPr>
            <a:r>
              <a:rPr lang="en-US" sz="2100" b="1" dirty="0">
                <a:cs typeface="Arial" pitchFamily="34" charset="0"/>
              </a:rPr>
              <a:t>Vacancy (Typically Rural)</a:t>
            </a:r>
            <a:endParaRPr lang="en-US" sz="2100" b="1" u="sng" dirty="0">
              <a:solidFill>
                <a:srgbClr val="00279F"/>
              </a:solidFill>
              <a:cs typeface="Arial" pitchFamily="34" charset="0"/>
            </a:endParaRPr>
          </a:p>
        </p:txBody>
      </p:sp>
      <p:grpSp>
        <p:nvGrpSpPr>
          <p:cNvPr id="211989" name="Group 39">
            <a:extLst>
              <a:ext uri="{FF2B5EF4-FFF2-40B4-BE49-F238E27FC236}">
                <a16:creationId xmlns:a16="http://schemas.microsoft.com/office/drawing/2014/main" id="{63A3D245-D861-8CBD-D4BC-1C6D692E9067}"/>
              </a:ext>
            </a:extLst>
          </p:cNvPr>
          <p:cNvGrpSpPr>
            <a:grpSpLocks/>
          </p:cNvGrpSpPr>
          <p:nvPr/>
        </p:nvGrpSpPr>
        <p:grpSpPr bwMode="auto">
          <a:xfrm>
            <a:off x="5020763" y="582815"/>
            <a:ext cx="1865813" cy="1162329"/>
            <a:chOff x="3444" y="0"/>
            <a:chExt cx="1320" cy="571"/>
          </a:xfrm>
        </p:grpSpPr>
        <p:sp>
          <p:nvSpPr>
            <p:cNvPr id="211990" name="Rectangle 40">
              <a:extLst>
                <a:ext uri="{FF2B5EF4-FFF2-40B4-BE49-F238E27FC236}">
                  <a16:creationId xmlns:a16="http://schemas.microsoft.com/office/drawing/2014/main" id="{22BF67E6-0FD0-7797-686F-6E9E810064A3}"/>
                </a:ext>
              </a:extLst>
            </p:cNvPr>
            <p:cNvSpPr>
              <a:spLocks noChangeArrowheads="1"/>
            </p:cNvSpPr>
            <p:nvPr/>
          </p:nvSpPr>
          <p:spPr bwMode="auto">
            <a:xfrm>
              <a:off x="3552" y="0"/>
              <a:ext cx="1104" cy="528"/>
            </a:xfrm>
            <a:prstGeom prst="rect">
              <a:avLst/>
            </a:prstGeom>
            <a:solidFill>
              <a:schemeClr val="bg1"/>
            </a:solidFill>
            <a:ln w="38100">
              <a:solidFill>
                <a:schemeClr val="accent4">
                  <a:lumMod val="75000"/>
                </a:schemeClr>
              </a:solidFill>
              <a:miter lim="800000"/>
              <a:headEnd/>
              <a:tailEnd/>
            </a:ln>
            <a:effectLst/>
          </p:spPr>
          <p:txBody>
            <a:bodyPr wrap="none" anchor="ctr"/>
            <a:lstStyle/>
            <a:p>
              <a:pPr fontAlgn="base">
                <a:spcBef>
                  <a:spcPct val="0"/>
                </a:spcBef>
                <a:spcAft>
                  <a:spcPct val="0"/>
                </a:spcAft>
              </a:pPr>
              <a:endParaRPr lang="en-US" sz="2700">
                <a:solidFill>
                  <a:srgbClr val="EE4A00"/>
                </a:solidFill>
              </a:endParaRPr>
            </a:p>
          </p:txBody>
        </p:sp>
        <p:sp>
          <p:nvSpPr>
            <p:cNvPr id="211991" name="Text Box 41">
              <a:extLst>
                <a:ext uri="{FF2B5EF4-FFF2-40B4-BE49-F238E27FC236}">
                  <a16:creationId xmlns:a16="http://schemas.microsoft.com/office/drawing/2014/main" id="{726F7AB7-5A09-76C4-86D2-2C16F9308C27}"/>
                </a:ext>
              </a:extLst>
            </p:cNvPr>
            <p:cNvSpPr txBox="1">
              <a:spLocks noChangeArrowheads="1"/>
            </p:cNvSpPr>
            <p:nvPr/>
          </p:nvSpPr>
          <p:spPr bwMode="auto">
            <a:xfrm>
              <a:off x="3444" y="25"/>
              <a:ext cx="1320" cy="408"/>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2400" b="1" dirty="0">
                  <a:solidFill>
                    <a:srgbClr val="118472"/>
                  </a:solidFill>
                </a:rPr>
                <a:t>AIT</a:t>
              </a:r>
              <a:br>
                <a:rPr lang="en-US" sz="2400" b="1" dirty="0">
                  <a:solidFill>
                    <a:srgbClr val="118472"/>
                  </a:solidFill>
                </a:rPr>
              </a:br>
              <a:r>
                <a:rPr lang="en-US" sz="2400" b="1" dirty="0">
                  <a:solidFill>
                    <a:srgbClr val="118472"/>
                  </a:solidFill>
                </a:rPr>
                <a:t>40</a:t>
              </a:r>
              <a:r>
                <a:rPr lang="en-US" b="1" baseline="42000" dirty="0">
                  <a:solidFill>
                    <a:srgbClr val="118472"/>
                  </a:solidFill>
                </a:rPr>
                <a:t>%</a:t>
              </a:r>
              <a:r>
                <a:rPr lang="en-US" sz="788" b="1" baseline="42000" dirty="0">
                  <a:solidFill>
                    <a:srgbClr val="118472"/>
                  </a:solidFill>
                </a:rPr>
                <a:t> </a:t>
              </a:r>
              <a:r>
                <a:rPr lang="en-US" sz="2400" b="1" dirty="0">
                  <a:solidFill>
                    <a:schemeClr val="accent5">
                      <a:lumMod val="75000"/>
                    </a:schemeClr>
                  </a:solidFill>
                </a:rPr>
                <a:t>/60%</a:t>
              </a:r>
            </a:p>
          </p:txBody>
        </p:sp>
        <p:sp>
          <p:nvSpPr>
            <p:cNvPr id="211992" name="Text Box 42">
              <a:extLst>
                <a:ext uri="{FF2B5EF4-FFF2-40B4-BE49-F238E27FC236}">
                  <a16:creationId xmlns:a16="http://schemas.microsoft.com/office/drawing/2014/main" id="{C3330AD4-B6E6-C673-460A-C49CBD4DD4D8}"/>
                </a:ext>
              </a:extLst>
            </p:cNvPr>
            <p:cNvSpPr txBox="1">
              <a:spLocks noChangeArrowheads="1"/>
            </p:cNvSpPr>
            <p:nvPr/>
          </p:nvSpPr>
          <p:spPr bwMode="auto">
            <a:xfrm>
              <a:off x="3605" y="377"/>
              <a:ext cx="962" cy="194"/>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900" b="1" dirty="0">
                  <a:solidFill>
                    <a:srgbClr val="118472"/>
                  </a:solidFill>
                </a:rPr>
                <a:t>UNITS</a:t>
              </a:r>
              <a:r>
                <a:rPr lang="en-US" sz="900" b="1" dirty="0">
                  <a:solidFill>
                    <a:schemeClr val="accent5">
                      <a:lumMod val="75000"/>
                    </a:schemeClr>
                  </a:solidFill>
                </a:rPr>
                <a:t>        </a:t>
              </a:r>
              <a:r>
                <a:rPr lang="en-US" sz="900" b="1" dirty="0">
                  <a:solidFill>
                    <a:srgbClr val="000099"/>
                  </a:solidFill>
                </a:rPr>
                <a:t>     </a:t>
              </a:r>
              <a:r>
                <a:rPr lang="en-US" sz="900" b="1" dirty="0" err="1">
                  <a:solidFill>
                    <a:schemeClr val="accent5">
                      <a:lumMod val="75000"/>
                    </a:schemeClr>
                  </a:solidFill>
                </a:rPr>
                <a:t>AMGI</a:t>
              </a:r>
              <a:endParaRPr lang="en-US" sz="900" b="1" dirty="0">
                <a:solidFill>
                  <a:schemeClr val="accent5">
                    <a:lumMod val="75000"/>
                  </a:schemeClr>
                </a:solidFill>
              </a:endParaRPr>
            </a:p>
          </p:txBody>
        </p:sp>
      </p:grpSp>
    </p:spTree>
    <p:extLst>
      <p:ext uri="{BB962C8B-B14F-4D97-AF65-F5344CB8AC3E}">
        <p14:creationId xmlns:p14="http://schemas.microsoft.com/office/powerpoint/2010/main" val="4208537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17E9-5F62-9273-2558-C0C4EAB6FDAF}"/>
              </a:ext>
            </a:extLst>
          </p:cNvPr>
          <p:cNvSpPr>
            <a:spLocks noGrp="1"/>
          </p:cNvSpPr>
          <p:nvPr>
            <p:ph type="title"/>
          </p:nvPr>
        </p:nvSpPr>
        <p:spPr/>
        <p:txBody>
          <a:bodyPr/>
          <a:lstStyle/>
          <a:p>
            <a:r>
              <a:rPr lang="en-US" dirty="0"/>
              <a:t>Other</a:t>
            </a:r>
          </a:p>
        </p:txBody>
      </p:sp>
      <p:sp>
        <p:nvSpPr>
          <p:cNvPr id="4" name="Content Placeholder 3">
            <a:extLst>
              <a:ext uri="{FF2B5EF4-FFF2-40B4-BE49-F238E27FC236}">
                <a16:creationId xmlns:a16="http://schemas.microsoft.com/office/drawing/2014/main" id="{1C28F155-B2BA-F243-251D-D95053911344}"/>
              </a:ext>
            </a:extLst>
          </p:cNvPr>
          <p:cNvSpPr>
            <a:spLocks noGrp="1"/>
          </p:cNvSpPr>
          <p:nvPr>
            <p:ph idx="1"/>
          </p:nvPr>
        </p:nvSpPr>
        <p:spPr>
          <a:xfrm>
            <a:off x="457200" y="714375"/>
            <a:ext cx="4401855" cy="4010025"/>
          </a:xfrm>
        </p:spPr>
        <p:txBody>
          <a:bodyPr/>
          <a:lstStyle/>
          <a:p>
            <a:r>
              <a:rPr lang="en-US" dirty="0"/>
              <a:t>Projects not allowed by WSHFC</a:t>
            </a:r>
          </a:p>
          <a:p>
            <a:pPr lvl="1"/>
            <a:r>
              <a:rPr lang="en-US" dirty="0"/>
              <a:t>Mixed income projects </a:t>
            </a:r>
          </a:p>
          <a:p>
            <a:pPr lvl="2"/>
            <a:r>
              <a:rPr lang="en-US" dirty="0"/>
              <a:t>Projects must be 100% affordable</a:t>
            </a:r>
          </a:p>
          <a:p>
            <a:pPr lvl="2"/>
            <a:r>
              <a:rPr lang="en-US" dirty="0"/>
              <a:t>Poses an issue for RAD and other rehabs where existing tenants are over 80%</a:t>
            </a:r>
          </a:p>
          <a:p>
            <a:pPr lvl="1"/>
            <a:r>
              <a:rPr lang="en-US" dirty="0"/>
              <a:t>Currently existing project considering a tax credit </a:t>
            </a:r>
            <a:r>
              <a:rPr lang="en-US" dirty="0" err="1"/>
              <a:t>resyndication</a:t>
            </a:r>
            <a:endParaRPr lang="en-US" dirty="0"/>
          </a:p>
          <a:p>
            <a:pPr lvl="3"/>
            <a:r>
              <a:rPr lang="en-US" dirty="0"/>
              <a:t>though IA can be chosen as a federal election to be effective after the initial Regulatory Agreement has expired</a:t>
            </a:r>
          </a:p>
        </p:txBody>
      </p:sp>
      <p:pic>
        <p:nvPicPr>
          <p:cNvPr id="3" name="Picture 2">
            <a:extLst>
              <a:ext uri="{FF2B5EF4-FFF2-40B4-BE49-F238E27FC236}">
                <a16:creationId xmlns:a16="http://schemas.microsoft.com/office/drawing/2014/main" id="{A325C876-145B-674F-1820-75F18D1E6E01}"/>
              </a:ext>
            </a:extLst>
          </p:cNvPr>
          <p:cNvPicPr>
            <a:picLocks noChangeAspect="1"/>
          </p:cNvPicPr>
          <p:nvPr/>
        </p:nvPicPr>
        <p:blipFill>
          <a:blip r:embed="rId2"/>
          <a:stretch>
            <a:fillRect/>
          </a:stretch>
        </p:blipFill>
        <p:spPr>
          <a:xfrm>
            <a:off x="4859055" y="836073"/>
            <a:ext cx="3257550" cy="1428750"/>
          </a:xfrm>
          <a:prstGeom prst="rect">
            <a:avLst/>
          </a:prstGeom>
        </p:spPr>
      </p:pic>
    </p:spTree>
    <p:extLst>
      <p:ext uri="{BB962C8B-B14F-4D97-AF65-F5344CB8AC3E}">
        <p14:creationId xmlns:p14="http://schemas.microsoft.com/office/powerpoint/2010/main" val="41400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52546"/>
            <a:ext cx="8522208" cy="1200329"/>
          </a:xfrm>
          <a:prstGeom prst="rect">
            <a:avLst/>
          </a:prstGeom>
          <a:solidFill>
            <a:schemeClr val="accent4"/>
          </a:solidFill>
        </p:spPr>
        <p:txBody>
          <a:bodyPr wrap="square" rtlCol="0">
            <a:spAutoFit/>
          </a:bodyPr>
          <a:lstStyle/>
          <a:p>
            <a:pPr marL="234950"/>
            <a:r>
              <a:rPr lang="en-US" sz="3600" dirty="0">
                <a:solidFill>
                  <a:schemeClr val="bg1"/>
                </a:solidFill>
              </a:rPr>
              <a:t>Correcting and Mitigating Non-Compliance</a:t>
            </a:r>
          </a:p>
        </p:txBody>
      </p:sp>
    </p:spTree>
    <p:extLst>
      <p:ext uri="{BB962C8B-B14F-4D97-AF65-F5344CB8AC3E}">
        <p14:creationId xmlns:p14="http://schemas.microsoft.com/office/powerpoint/2010/main" val="3442532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4F2AF24-4F09-0015-4497-2E8C0303E928}"/>
              </a:ext>
            </a:extLst>
          </p:cNvPr>
          <p:cNvPicPr>
            <a:picLocks noGrp="1"/>
          </p:cNvPicPr>
          <p:nvPr>
            <p:ph idx="1"/>
          </p:nvPr>
        </p:nvPicPr>
        <p:blipFill>
          <a:blip r:embed="rId2"/>
          <a:stretch>
            <a:fillRect/>
          </a:stretch>
        </p:blipFill>
        <p:spPr>
          <a:xfrm>
            <a:off x="1372839" y="752559"/>
            <a:ext cx="7034786" cy="3926021"/>
          </a:xfrm>
        </p:spPr>
      </p:pic>
      <p:pic>
        <p:nvPicPr>
          <p:cNvPr id="9" name="Picture 8">
            <a:extLst>
              <a:ext uri="{FF2B5EF4-FFF2-40B4-BE49-F238E27FC236}">
                <a16:creationId xmlns:a16="http://schemas.microsoft.com/office/drawing/2014/main" id="{E750A1A7-F3A7-6E1A-60CB-98AE687A9588}"/>
              </a:ext>
            </a:extLst>
          </p:cNvPr>
          <p:cNvPicPr>
            <a:picLocks/>
          </p:cNvPicPr>
          <p:nvPr/>
        </p:nvPicPr>
        <p:blipFill>
          <a:blip r:embed="rId3"/>
          <a:stretch>
            <a:fillRect/>
          </a:stretch>
        </p:blipFill>
        <p:spPr>
          <a:xfrm>
            <a:off x="1372838" y="687835"/>
            <a:ext cx="7113721" cy="3990745"/>
          </a:xfrm>
          <a:prstGeom prst="rect">
            <a:avLst/>
          </a:prstGeom>
        </p:spPr>
      </p:pic>
      <p:pic>
        <p:nvPicPr>
          <p:cNvPr id="5" name="Picture 4">
            <a:extLst>
              <a:ext uri="{FF2B5EF4-FFF2-40B4-BE49-F238E27FC236}">
                <a16:creationId xmlns:a16="http://schemas.microsoft.com/office/drawing/2014/main" id="{A13F9CAC-7FB3-D2EB-DE7A-59DB6498A105}"/>
              </a:ext>
            </a:extLst>
          </p:cNvPr>
          <p:cNvPicPr>
            <a:picLocks noChangeAspect="1"/>
          </p:cNvPicPr>
          <p:nvPr/>
        </p:nvPicPr>
        <p:blipFill>
          <a:blip r:embed="rId4"/>
          <a:stretch>
            <a:fillRect/>
          </a:stretch>
        </p:blipFill>
        <p:spPr>
          <a:xfrm>
            <a:off x="1372839" y="687835"/>
            <a:ext cx="7113722" cy="3990745"/>
          </a:xfrm>
          <a:prstGeom prst="rect">
            <a:avLst/>
          </a:prstGeom>
        </p:spPr>
      </p:pic>
      <p:sp>
        <p:nvSpPr>
          <p:cNvPr id="10" name="Title 82">
            <a:extLst>
              <a:ext uri="{FF2B5EF4-FFF2-40B4-BE49-F238E27FC236}">
                <a16:creationId xmlns:a16="http://schemas.microsoft.com/office/drawing/2014/main" id="{D8EDE7B2-DD99-ED7B-D8D7-304B3D2EDFE8}"/>
              </a:ext>
            </a:extLst>
          </p:cNvPr>
          <p:cNvSpPr>
            <a:spLocks noGrp="1"/>
          </p:cNvSpPr>
          <p:nvPr>
            <p:ph type="title"/>
          </p:nvPr>
        </p:nvSpPr>
        <p:spPr>
          <a:xfrm>
            <a:off x="457200" y="0"/>
            <a:ext cx="8229600" cy="571500"/>
          </a:xfrm>
        </p:spPr>
        <p:txBody>
          <a:bodyPr/>
          <a:lstStyle/>
          <a:p>
            <a:r>
              <a:rPr lang="en-US" dirty="0"/>
              <a:t>Stroll </a:t>
            </a:r>
            <a:r>
              <a:rPr lang="en-US"/>
              <a:t>Down Memory Lane</a:t>
            </a:r>
            <a:endParaRPr lang="en-US" dirty="0"/>
          </a:p>
        </p:txBody>
      </p:sp>
    </p:spTree>
    <p:extLst>
      <p:ext uri="{BB962C8B-B14F-4D97-AF65-F5344CB8AC3E}">
        <p14:creationId xmlns:p14="http://schemas.microsoft.com/office/powerpoint/2010/main" val="41313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2" name="Group 301">
            <a:extLst>
              <a:ext uri="{FF2B5EF4-FFF2-40B4-BE49-F238E27FC236}">
                <a16:creationId xmlns:a16="http://schemas.microsoft.com/office/drawing/2014/main" id="{5A0F8208-4751-58F2-33BC-4818D85DB6AD}"/>
              </a:ext>
            </a:extLst>
          </p:cNvPr>
          <p:cNvGrpSpPr/>
          <p:nvPr/>
        </p:nvGrpSpPr>
        <p:grpSpPr>
          <a:xfrm>
            <a:off x="2810759" y="1065413"/>
            <a:ext cx="1967505" cy="1879132"/>
            <a:chOff x="9819829" y="2341099"/>
            <a:chExt cx="1967505" cy="1879132"/>
          </a:xfrm>
        </p:grpSpPr>
        <p:sp>
          <p:nvSpPr>
            <p:cNvPr id="303" name="Rectangle 302">
              <a:extLst>
                <a:ext uri="{FF2B5EF4-FFF2-40B4-BE49-F238E27FC236}">
                  <a16:creationId xmlns:a16="http://schemas.microsoft.com/office/drawing/2014/main" id="{BFE888D5-4CD9-AA46-9E49-9515A262AC83}"/>
                </a:ext>
              </a:extLst>
            </p:cNvPr>
            <p:cNvSpPr/>
            <p:nvPr/>
          </p:nvSpPr>
          <p:spPr>
            <a:xfrm>
              <a:off x="9918937" y="2893267"/>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C13E066C-B8D7-C5F8-0B55-9208319627BB}"/>
                </a:ext>
              </a:extLst>
            </p:cNvPr>
            <p:cNvSpPr/>
            <p:nvPr/>
          </p:nvSpPr>
          <p:spPr>
            <a:xfrm>
              <a:off x="9918937" y="2893269"/>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6809B1C2-5165-4F62-4C1E-E6D03E35F8F3}"/>
                </a:ext>
              </a:extLst>
            </p:cNvPr>
            <p:cNvSpPr/>
            <p:nvPr/>
          </p:nvSpPr>
          <p:spPr>
            <a:xfrm>
              <a:off x="10802067" y="2893268"/>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5">
              <a:extLst>
                <a:ext uri="{FF2B5EF4-FFF2-40B4-BE49-F238E27FC236}">
                  <a16:creationId xmlns:a16="http://schemas.microsoft.com/office/drawing/2014/main" id="{F2ACF46A-6B73-A12D-34FD-BDCA0DD9A39F}"/>
                </a:ext>
              </a:extLst>
            </p:cNvPr>
            <p:cNvSpPr txBox="1"/>
            <p:nvPr/>
          </p:nvSpPr>
          <p:spPr>
            <a:xfrm>
              <a:off x="9918938" y="28919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307" name="Group 306">
              <a:extLst>
                <a:ext uri="{FF2B5EF4-FFF2-40B4-BE49-F238E27FC236}">
                  <a16:creationId xmlns:a16="http://schemas.microsoft.com/office/drawing/2014/main" id="{DF1903AE-4E18-10A9-7A40-2E5A8D699665}"/>
                </a:ext>
              </a:extLst>
            </p:cNvPr>
            <p:cNvGrpSpPr/>
            <p:nvPr/>
          </p:nvGrpSpPr>
          <p:grpSpPr>
            <a:xfrm>
              <a:off x="9918937" y="3158661"/>
              <a:ext cx="1769286" cy="265393"/>
              <a:chOff x="2475871" y="2325708"/>
              <a:chExt cx="1452963" cy="518864"/>
            </a:xfrm>
          </p:grpSpPr>
          <p:sp>
            <p:nvSpPr>
              <p:cNvPr id="73" name="Rectangle 72">
                <a:extLst>
                  <a:ext uri="{FF2B5EF4-FFF2-40B4-BE49-F238E27FC236}">
                    <a16:creationId xmlns:a16="http://schemas.microsoft.com/office/drawing/2014/main" id="{731E2186-83F2-ED71-5B41-3DF9995D0AB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653EC3C-AA46-13B3-01B2-4CBBC1691CA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a:extLst>
                <a:ext uri="{FF2B5EF4-FFF2-40B4-BE49-F238E27FC236}">
                  <a16:creationId xmlns:a16="http://schemas.microsoft.com/office/drawing/2014/main" id="{A0353C18-076F-CCB5-57F2-967DA64B244B}"/>
                </a:ext>
              </a:extLst>
            </p:cNvPr>
            <p:cNvGrpSpPr/>
            <p:nvPr/>
          </p:nvGrpSpPr>
          <p:grpSpPr>
            <a:xfrm>
              <a:off x="9918937" y="3424054"/>
              <a:ext cx="1769286" cy="265393"/>
              <a:chOff x="2475871" y="2325708"/>
              <a:chExt cx="1452963" cy="518864"/>
            </a:xfrm>
          </p:grpSpPr>
          <p:sp>
            <p:nvSpPr>
              <p:cNvPr id="71" name="Rectangle 70">
                <a:extLst>
                  <a:ext uri="{FF2B5EF4-FFF2-40B4-BE49-F238E27FC236}">
                    <a16:creationId xmlns:a16="http://schemas.microsoft.com/office/drawing/2014/main" id="{9A9F7BE3-05B7-FF82-156A-D4DD33915448}"/>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3DB2224-EAC0-35DA-5BE3-365058AD290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308">
              <a:extLst>
                <a:ext uri="{FF2B5EF4-FFF2-40B4-BE49-F238E27FC236}">
                  <a16:creationId xmlns:a16="http://schemas.microsoft.com/office/drawing/2014/main" id="{25F3C779-C6D4-72B6-A709-91792DAEC522}"/>
                </a:ext>
              </a:extLst>
            </p:cNvPr>
            <p:cNvGrpSpPr/>
            <p:nvPr/>
          </p:nvGrpSpPr>
          <p:grpSpPr>
            <a:xfrm>
              <a:off x="9918937" y="3689446"/>
              <a:ext cx="1769286" cy="265393"/>
              <a:chOff x="2475871" y="2325708"/>
              <a:chExt cx="1452963" cy="518864"/>
            </a:xfrm>
          </p:grpSpPr>
          <p:sp>
            <p:nvSpPr>
              <p:cNvPr id="69" name="Rectangle 68">
                <a:extLst>
                  <a:ext uri="{FF2B5EF4-FFF2-40B4-BE49-F238E27FC236}">
                    <a16:creationId xmlns:a16="http://schemas.microsoft.com/office/drawing/2014/main" id="{5A474CA8-019F-906B-B7B2-4E47DB64D5B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D739E6D-A986-5FA3-8B2D-9E916C33FC6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309">
              <a:extLst>
                <a:ext uri="{FF2B5EF4-FFF2-40B4-BE49-F238E27FC236}">
                  <a16:creationId xmlns:a16="http://schemas.microsoft.com/office/drawing/2014/main" id="{64B9E9FA-0FD5-6EA5-F708-327901C6D9A2}"/>
                </a:ext>
              </a:extLst>
            </p:cNvPr>
            <p:cNvGrpSpPr/>
            <p:nvPr/>
          </p:nvGrpSpPr>
          <p:grpSpPr>
            <a:xfrm>
              <a:off x="9918937" y="3954838"/>
              <a:ext cx="1769286" cy="265393"/>
              <a:chOff x="2475871" y="2325708"/>
              <a:chExt cx="1452963" cy="518864"/>
            </a:xfrm>
          </p:grpSpPr>
          <p:sp>
            <p:nvSpPr>
              <p:cNvPr id="67" name="Rectangle 66">
                <a:extLst>
                  <a:ext uri="{FF2B5EF4-FFF2-40B4-BE49-F238E27FC236}">
                    <a16:creationId xmlns:a16="http://schemas.microsoft.com/office/drawing/2014/main" id="{19E16AF2-E4C8-99E0-155D-AEE746DF3EDE}"/>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4D62661-0686-E74C-42AB-A6E56C101AD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Trapezoid 310">
              <a:extLst>
                <a:ext uri="{FF2B5EF4-FFF2-40B4-BE49-F238E27FC236}">
                  <a16:creationId xmlns:a16="http://schemas.microsoft.com/office/drawing/2014/main" id="{E4F6EE82-4617-5585-4B87-0E8B3FB42DB3}"/>
                </a:ext>
              </a:extLst>
            </p:cNvPr>
            <p:cNvSpPr/>
            <p:nvPr/>
          </p:nvSpPr>
          <p:spPr>
            <a:xfrm>
              <a:off x="9819829" y="2341099"/>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312" name="TextBox 311">
              <a:extLst>
                <a:ext uri="{FF2B5EF4-FFF2-40B4-BE49-F238E27FC236}">
                  <a16:creationId xmlns:a16="http://schemas.microsoft.com/office/drawing/2014/main" id="{9EFB9CB4-547F-E72A-D0DD-D1B2AAE93AC9}"/>
                </a:ext>
              </a:extLst>
            </p:cNvPr>
            <p:cNvSpPr txBox="1"/>
            <p:nvPr/>
          </p:nvSpPr>
          <p:spPr>
            <a:xfrm>
              <a:off x="9918938" y="3947668"/>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313" name="TextBox 312">
              <a:extLst>
                <a:ext uri="{FF2B5EF4-FFF2-40B4-BE49-F238E27FC236}">
                  <a16:creationId xmlns:a16="http://schemas.microsoft.com/office/drawing/2014/main" id="{18A47A85-2BD9-F47D-1C9B-6A3D3FE01414}"/>
                </a:ext>
              </a:extLst>
            </p:cNvPr>
            <p:cNvSpPr txBox="1"/>
            <p:nvPr/>
          </p:nvSpPr>
          <p:spPr>
            <a:xfrm>
              <a:off x="10799070" y="3947668"/>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314" name="TextBox 313">
              <a:extLst>
                <a:ext uri="{FF2B5EF4-FFF2-40B4-BE49-F238E27FC236}">
                  <a16:creationId xmlns:a16="http://schemas.microsoft.com/office/drawing/2014/main" id="{8B870C75-B212-D345-7FB9-F1293E1FCF5B}"/>
                </a:ext>
              </a:extLst>
            </p:cNvPr>
            <p:cNvSpPr txBox="1"/>
            <p:nvPr/>
          </p:nvSpPr>
          <p:spPr>
            <a:xfrm>
              <a:off x="10799070" y="28919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315" name="TextBox 314">
              <a:extLst>
                <a:ext uri="{FF2B5EF4-FFF2-40B4-BE49-F238E27FC236}">
                  <a16:creationId xmlns:a16="http://schemas.microsoft.com/office/drawing/2014/main" id="{FEB363BC-5400-9FC9-7A9D-8C0D16326C32}"/>
                </a:ext>
              </a:extLst>
            </p:cNvPr>
            <p:cNvSpPr txBox="1"/>
            <p:nvPr/>
          </p:nvSpPr>
          <p:spPr>
            <a:xfrm>
              <a:off x="10799070" y="315585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316" name="TextBox 315">
              <a:extLst>
                <a:ext uri="{FF2B5EF4-FFF2-40B4-BE49-F238E27FC236}">
                  <a16:creationId xmlns:a16="http://schemas.microsoft.com/office/drawing/2014/main" id="{B1D44245-8541-9DD6-FE1B-7C5842887ABC}"/>
                </a:ext>
              </a:extLst>
            </p:cNvPr>
            <p:cNvSpPr txBox="1"/>
            <p:nvPr/>
          </p:nvSpPr>
          <p:spPr>
            <a:xfrm>
              <a:off x="10799070" y="341979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318" name="TextBox 317">
              <a:extLst>
                <a:ext uri="{FF2B5EF4-FFF2-40B4-BE49-F238E27FC236}">
                  <a16:creationId xmlns:a16="http://schemas.microsoft.com/office/drawing/2014/main" id="{2282EEDA-0459-1572-ED73-37C7E3A3B320}"/>
                </a:ext>
              </a:extLst>
            </p:cNvPr>
            <p:cNvSpPr txBox="1"/>
            <p:nvPr/>
          </p:nvSpPr>
          <p:spPr>
            <a:xfrm>
              <a:off x="10799070" y="3683729"/>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319" name="TextBox 318">
              <a:extLst>
                <a:ext uri="{FF2B5EF4-FFF2-40B4-BE49-F238E27FC236}">
                  <a16:creationId xmlns:a16="http://schemas.microsoft.com/office/drawing/2014/main" id="{6FE9B68A-B919-0051-A2E9-2C40930E275F}"/>
                </a:ext>
              </a:extLst>
            </p:cNvPr>
            <p:cNvSpPr txBox="1"/>
            <p:nvPr/>
          </p:nvSpPr>
          <p:spPr>
            <a:xfrm>
              <a:off x="9918938" y="315585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64" name="TextBox 63">
              <a:extLst>
                <a:ext uri="{FF2B5EF4-FFF2-40B4-BE49-F238E27FC236}">
                  <a16:creationId xmlns:a16="http://schemas.microsoft.com/office/drawing/2014/main" id="{83059A61-0664-E7D2-DD18-A9499E2CF3B0}"/>
                </a:ext>
              </a:extLst>
            </p:cNvPr>
            <p:cNvSpPr txBox="1"/>
            <p:nvPr/>
          </p:nvSpPr>
          <p:spPr>
            <a:xfrm>
              <a:off x="9918938" y="341979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65" name="TextBox 64">
              <a:extLst>
                <a:ext uri="{FF2B5EF4-FFF2-40B4-BE49-F238E27FC236}">
                  <a16:creationId xmlns:a16="http://schemas.microsoft.com/office/drawing/2014/main" id="{3747A53A-54A4-90CF-0F2A-3E5977C1FF8D}"/>
                </a:ext>
              </a:extLst>
            </p:cNvPr>
            <p:cNvSpPr txBox="1"/>
            <p:nvPr/>
          </p:nvSpPr>
          <p:spPr>
            <a:xfrm>
              <a:off x="9918938" y="3683729"/>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66" name="TextBox 65">
              <a:extLst>
                <a:ext uri="{FF2B5EF4-FFF2-40B4-BE49-F238E27FC236}">
                  <a16:creationId xmlns:a16="http://schemas.microsoft.com/office/drawing/2014/main" id="{BA56AACE-33B7-2D68-C11A-BBA49DF7BADF}"/>
                </a:ext>
              </a:extLst>
            </p:cNvPr>
            <p:cNvSpPr txBox="1"/>
            <p:nvPr/>
          </p:nvSpPr>
          <p:spPr>
            <a:xfrm>
              <a:off x="9838542" y="2413130"/>
              <a:ext cx="1924052" cy="430887"/>
            </a:xfrm>
            <a:prstGeom prst="rect">
              <a:avLst/>
            </a:prstGeom>
            <a:noFill/>
          </p:spPr>
          <p:txBody>
            <a:bodyPr wrap="square" rtlCol="0">
              <a:spAutoFit/>
            </a:bodyPr>
            <a:lstStyle/>
            <a:p>
              <a:pPr algn="ctr"/>
              <a:r>
                <a:rPr lang="en-US" sz="2200" b="1" dirty="0">
                  <a:solidFill>
                    <a:srgbClr val="FF6600"/>
                  </a:solidFill>
                </a:rPr>
                <a:t>AVG: 65%</a:t>
              </a:r>
            </a:p>
          </p:txBody>
        </p:sp>
      </p:grpSp>
      <p:grpSp>
        <p:nvGrpSpPr>
          <p:cNvPr id="564" name="Group 563">
            <a:extLst>
              <a:ext uri="{FF2B5EF4-FFF2-40B4-BE49-F238E27FC236}">
                <a16:creationId xmlns:a16="http://schemas.microsoft.com/office/drawing/2014/main" id="{07892286-54AF-1A0D-36DE-5E445C5D4C3D}"/>
              </a:ext>
            </a:extLst>
          </p:cNvPr>
          <p:cNvGrpSpPr/>
          <p:nvPr/>
        </p:nvGrpSpPr>
        <p:grpSpPr>
          <a:xfrm>
            <a:off x="2810759" y="1065413"/>
            <a:ext cx="2223779" cy="2169391"/>
            <a:chOff x="2810759" y="1065413"/>
            <a:chExt cx="2223779" cy="2169391"/>
          </a:xfrm>
        </p:grpSpPr>
        <p:sp>
          <p:nvSpPr>
            <p:cNvPr id="565" name="Freeform: Shape 564">
              <a:extLst>
                <a:ext uri="{FF2B5EF4-FFF2-40B4-BE49-F238E27FC236}">
                  <a16:creationId xmlns:a16="http://schemas.microsoft.com/office/drawing/2014/main" id="{9C44DE2A-8B76-9F35-BEA1-63959784FE66}"/>
                </a:ext>
              </a:extLst>
            </p:cNvPr>
            <p:cNvSpPr/>
            <p:nvPr/>
          </p:nvSpPr>
          <p:spPr>
            <a:xfrm rot="2264591">
              <a:off x="4433035" y="2951932"/>
              <a:ext cx="110661" cy="13467"/>
            </a:xfrm>
            <a:custGeom>
              <a:avLst/>
              <a:gdLst>
                <a:gd name="connsiteX0" fmla="*/ 224333 w 224333"/>
                <a:gd name="connsiteY0" fmla="*/ 27301 h 27301"/>
                <a:gd name="connsiteX1" fmla="*/ 104851 w 224333"/>
                <a:gd name="connsiteY1" fmla="*/ 478 h 27301"/>
                <a:gd name="connsiteX2" fmla="*/ 0 w 224333"/>
                <a:gd name="connsiteY2" fmla="*/ 12670 h 27301"/>
              </a:gdLst>
              <a:ahLst/>
              <a:cxnLst>
                <a:cxn ang="0">
                  <a:pos x="connsiteX0" y="connsiteY0"/>
                </a:cxn>
                <a:cxn ang="0">
                  <a:pos x="connsiteX1" y="connsiteY1"/>
                </a:cxn>
                <a:cxn ang="0">
                  <a:pos x="connsiteX2" y="connsiteY2"/>
                </a:cxn>
              </a:cxnLst>
              <a:rect l="l" t="t" r="r" b="b"/>
              <a:pathLst>
                <a:path w="224333" h="27301">
                  <a:moveTo>
                    <a:pt x="224333" y="27301"/>
                  </a:moveTo>
                  <a:cubicBezTo>
                    <a:pt x="183286" y="15108"/>
                    <a:pt x="142240" y="2916"/>
                    <a:pt x="104851" y="478"/>
                  </a:cubicBezTo>
                  <a:cubicBezTo>
                    <a:pt x="67462" y="-1960"/>
                    <a:pt x="33731" y="5355"/>
                    <a:pt x="0" y="1267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ectangle 565">
              <a:extLst>
                <a:ext uri="{FF2B5EF4-FFF2-40B4-BE49-F238E27FC236}">
                  <a16:creationId xmlns:a16="http://schemas.microsoft.com/office/drawing/2014/main" id="{AEDFFE2B-CB3E-224A-133C-FAABACB2C57D}"/>
                </a:ext>
              </a:extLst>
            </p:cNvPr>
            <p:cNvSpPr/>
            <p:nvPr/>
          </p:nvSpPr>
          <p:spPr>
            <a:xfrm>
              <a:off x="2909867" y="1617581"/>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ectangle 566">
              <a:extLst>
                <a:ext uri="{FF2B5EF4-FFF2-40B4-BE49-F238E27FC236}">
                  <a16:creationId xmlns:a16="http://schemas.microsoft.com/office/drawing/2014/main" id="{70132B69-58B3-0748-74FC-09D27B313C64}"/>
                </a:ext>
              </a:extLst>
            </p:cNvPr>
            <p:cNvSpPr/>
            <p:nvPr/>
          </p:nvSpPr>
          <p:spPr>
            <a:xfrm>
              <a:off x="3793823" y="2679152"/>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ectangle 567">
              <a:extLst>
                <a:ext uri="{FF2B5EF4-FFF2-40B4-BE49-F238E27FC236}">
                  <a16:creationId xmlns:a16="http://schemas.microsoft.com/office/drawing/2014/main" id="{13E26324-5D62-C7B6-0FB3-50F7E170CDDD}"/>
                </a:ext>
              </a:extLst>
            </p:cNvPr>
            <p:cNvSpPr/>
            <p:nvPr/>
          </p:nvSpPr>
          <p:spPr>
            <a:xfrm>
              <a:off x="2909867" y="1617583"/>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ectangle 568">
              <a:extLst>
                <a:ext uri="{FF2B5EF4-FFF2-40B4-BE49-F238E27FC236}">
                  <a16:creationId xmlns:a16="http://schemas.microsoft.com/office/drawing/2014/main" id="{64B042B7-DCBE-777E-EEA3-9EBA5E6D8A32}"/>
                </a:ext>
              </a:extLst>
            </p:cNvPr>
            <p:cNvSpPr/>
            <p:nvPr/>
          </p:nvSpPr>
          <p:spPr>
            <a:xfrm>
              <a:off x="3792997" y="1617582"/>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TextBox 569">
              <a:extLst>
                <a:ext uri="{FF2B5EF4-FFF2-40B4-BE49-F238E27FC236}">
                  <a16:creationId xmlns:a16="http://schemas.microsoft.com/office/drawing/2014/main" id="{711779AD-573E-8D31-16A0-48AC8AC243E9}"/>
                </a:ext>
              </a:extLst>
            </p:cNvPr>
            <p:cNvSpPr txBox="1"/>
            <p:nvPr/>
          </p:nvSpPr>
          <p:spPr>
            <a:xfrm>
              <a:off x="2909868" y="161622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571" name="Group 570">
              <a:extLst>
                <a:ext uri="{FF2B5EF4-FFF2-40B4-BE49-F238E27FC236}">
                  <a16:creationId xmlns:a16="http://schemas.microsoft.com/office/drawing/2014/main" id="{B055277D-8E10-9B46-8A78-DD5F0FE43184}"/>
                </a:ext>
              </a:extLst>
            </p:cNvPr>
            <p:cNvGrpSpPr/>
            <p:nvPr/>
          </p:nvGrpSpPr>
          <p:grpSpPr>
            <a:xfrm>
              <a:off x="2909867" y="1882975"/>
              <a:ext cx="1769286" cy="265393"/>
              <a:chOff x="2475871" y="2325708"/>
              <a:chExt cx="1452963" cy="518864"/>
            </a:xfrm>
          </p:grpSpPr>
          <p:sp>
            <p:nvSpPr>
              <p:cNvPr id="171" name="Rectangle 170">
                <a:extLst>
                  <a:ext uri="{FF2B5EF4-FFF2-40B4-BE49-F238E27FC236}">
                    <a16:creationId xmlns:a16="http://schemas.microsoft.com/office/drawing/2014/main" id="{F7DCCF77-C4E1-EB05-2A49-5A7B1D7CC493}"/>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13365CF0-7FFC-E3F4-C08B-1B76799DA075}"/>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571">
              <a:extLst>
                <a:ext uri="{FF2B5EF4-FFF2-40B4-BE49-F238E27FC236}">
                  <a16:creationId xmlns:a16="http://schemas.microsoft.com/office/drawing/2014/main" id="{D481D203-3804-17A7-4533-F533699BF4FD}"/>
                </a:ext>
              </a:extLst>
            </p:cNvPr>
            <p:cNvGrpSpPr/>
            <p:nvPr/>
          </p:nvGrpSpPr>
          <p:grpSpPr>
            <a:xfrm>
              <a:off x="2909867" y="2148368"/>
              <a:ext cx="1769286" cy="265393"/>
              <a:chOff x="2475871" y="2325708"/>
              <a:chExt cx="1452963" cy="518864"/>
            </a:xfrm>
          </p:grpSpPr>
          <p:sp>
            <p:nvSpPr>
              <p:cNvPr id="169" name="Rectangle 168">
                <a:extLst>
                  <a:ext uri="{FF2B5EF4-FFF2-40B4-BE49-F238E27FC236}">
                    <a16:creationId xmlns:a16="http://schemas.microsoft.com/office/drawing/2014/main" id="{69EF4469-9950-F79C-A149-C35F29CE0DD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629256A6-26BE-071F-887C-9A05F5BC221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 name="Group 572">
              <a:extLst>
                <a:ext uri="{FF2B5EF4-FFF2-40B4-BE49-F238E27FC236}">
                  <a16:creationId xmlns:a16="http://schemas.microsoft.com/office/drawing/2014/main" id="{8E170A4F-C161-DC25-336C-41D5908E6E2E}"/>
                </a:ext>
              </a:extLst>
            </p:cNvPr>
            <p:cNvGrpSpPr/>
            <p:nvPr/>
          </p:nvGrpSpPr>
          <p:grpSpPr>
            <a:xfrm>
              <a:off x="2909867" y="2413760"/>
              <a:ext cx="1769286" cy="265393"/>
              <a:chOff x="2475871" y="2325708"/>
              <a:chExt cx="1452963" cy="518864"/>
            </a:xfrm>
          </p:grpSpPr>
          <p:sp>
            <p:nvSpPr>
              <p:cNvPr id="167" name="Rectangle 166">
                <a:extLst>
                  <a:ext uri="{FF2B5EF4-FFF2-40B4-BE49-F238E27FC236}">
                    <a16:creationId xmlns:a16="http://schemas.microsoft.com/office/drawing/2014/main" id="{FA3376F2-75FA-D45A-5034-1D0DE076401C}"/>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CA567E26-4F12-D8A6-B8E0-AFD9E406BBCF}"/>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Rectangle 573">
              <a:extLst>
                <a:ext uri="{FF2B5EF4-FFF2-40B4-BE49-F238E27FC236}">
                  <a16:creationId xmlns:a16="http://schemas.microsoft.com/office/drawing/2014/main" id="{97D8204C-7F33-B3A9-9267-036036D142B3}"/>
                </a:ext>
              </a:extLst>
            </p:cNvPr>
            <p:cNvSpPr/>
            <p:nvPr/>
          </p:nvSpPr>
          <p:spPr>
            <a:xfrm>
              <a:off x="2909867" y="2679153"/>
              <a:ext cx="883955"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rapezoid 574">
              <a:extLst>
                <a:ext uri="{FF2B5EF4-FFF2-40B4-BE49-F238E27FC236}">
                  <a16:creationId xmlns:a16="http://schemas.microsoft.com/office/drawing/2014/main" id="{7D9C0371-039D-063D-092B-D65B53738129}"/>
                </a:ext>
              </a:extLst>
            </p:cNvPr>
            <p:cNvSpPr/>
            <p:nvPr/>
          </p:nvSpPr>
          <p:spPr>
            <a:xfrm>
              <a:off x="2810759" y="1065413"/>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08" name="TextBox 107">
              <a:extLst>
                <a:ext uri="{FF2B5EF4-FFF2-40B4-BE49-F238E27FC236}">
                  <a16:creationId xmlns:a16="http://schemas.microsoft.com/office/drawing/2014/main" id="{01426EDD-FA50-12E1-E1A5-73774CE19FDF}"/>
                </a:ext>
              </a:extLst>
            </p:cNvPr>
            <p:cNvSpPr txBox="1"/>
            <p:nvPr/>
          </p:nvSpPr>
          <p:spPr>
            <a:xfrm>
              <a:off x="2909868" y="267198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8" name="TextBox 117">
              <a:extLst>
                <a:ext uri="{FF2B5EF4-FFF2-40B4-BE49-F238E27FC236}">
                  <a16:creationId xmlns:a16="http://schemas.microsoft.com/office/drawing/2014/main" id="{8EB59113-C73E-0CE2-382E-A1159A5073E0}"/>
                </a:ext>
              </a:extLst>
            </p:cNvPr>
            <p:cNvSpPr txBox="1"/>
            <p:nvPr/>
          </p:nvSpPr>
          <p:spPr>
            <a:xfrm>
              <a:off x="3790000" y="267198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22" name="TextBox 121">
              <a:extLst>
                <a:ext uri="{FF2B5EF4-FFF2-40B4-BE49-F238E27FC236}">
                  <a16:creationId xmlns:a16="http://schemas.microsoft.com/office/drawing/2014/main" id="{483B0D2E-C197-8DFC-7119-43FAC2A77872}"/>
                </a:ext>
              </a:extLst>
            </p:cNvPr>
            <p:cNvSpPr txBox="1"/>
            <p:nvPr/>
          </p:nvSpPr>
          <p:spPr>
            <a:xfrm>
              <a:off x="3790000" y="161622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23" name="TextBox 122">
              <a:extLst>
                <a:ext uri="{FF2B5EF4-FFF2-40B4-BE49-F238E27FC236}">
                  <a16:creationId xmlns:a16="http://schemas.microsoft.com/office/drawing/2014/main" id="{0D6D4B41-501D-7762-E640-7207BF43EEAC}"/>
                </a:ext>
              </a:extLst>
            </p:cNvPr>
            <p:cNvSpPr txBox="1"/>
            <p:nvPr/>
          </p:nvSpPr>
          <p:spPr>
            <a:xfrm>
              <a:off x="3790000" y="188016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24" name="TextBox 123">
              <a:extLst>
                <a:ext uri="{FF2B5EF4-FFF2-40B4-BE49-F238E27FC236}">
                  <a16:creationId xmlns:a16="http://schemas.microsoft.com/office/drawing/2014/main" id="{608D0C52-DA00-37AA-2ABD-06309F63F594}"/>
                </a:ext>
              </a:extLst>
            </p:cNvPr>
            <p:cNvSpPr txBox="1"/>
            <p:nvPr/>
          </p:nvSpPr>
          <p:spPr>
            <a:xfrm>
              <a:off x="3790000" y="214410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25" name="TextBox 124">
              <a:extLst>
                <a:ext uri="{FF2B5EF4-FFF2-40B4-BE49-F238E27FC236}">
                  <a16:creationId xmlns:a16="http://schemas.microsoft.com/office/drawing/2014/main" id="{23EB9E64-D6D6-380C-CD18-23BACDA329F3}"/>
                </a:ext>
              </a:extLst>
            </p:cNvPr>
            <p:cNvSpPr txBox="1"/>
            <p:nvPr/>
          </p:nvSpPr>
          <p:spPr>
            <a:xfrm>
              <a:off x="3790000" y="240804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26" name="TextBox 125">
              <a:extLst>
                <a:ext uri="{FF2B5EF4-FFF2-40B4-BE49-F238E27FC236}">
                  <a16:creationId xmlns:a16="http://schemas.microsoft.com/office/drawing/2014/main" id="{992B3FDE-AF68-3F22-3C41-E388C9618A10}"/>
                </a:ext>
              </a:extLst>
            </p:cNvPr>
            <p:cNvSpPr txBox="1"/>
            <p:nvPr/>
          </p:nvSpPr>
          <p:spPr>
            <a:xfrm>
              <a:off x="2909868" y="188016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27" name="TextBox 126">
              <a:extLst>
                <a:ext uri="{FF2B5EF4-FFF2-40B4-BE49-F238E27FC236}">
                  <a16:creationId xmlns:a16="http://schemas.microsoft.com/office/drawing/2014/main" id="{D1C93ECB-2131-1C82-2E5C-C93A4E763555}"/>
                </a:ext>
              </a:extLst>
            </p:cNvPr>
            <p:cNvSpPr txBox="1"/>
            <p:nvPr/>
          </p:nvSpPr>
          <p:spPr>
            <a:xfrm>
              <a:off x="2909868" y="214410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30" name="TextBox 129">
              <a:extLst>
                <a:ext uri="{FF2B5EF4-FFF2-40B4-BE49-F238E27FC236}">
                  <a16:creationId xmlns:a16="http://schemas.microsoft.com/office/drawing/2014/main" id="{CBD13871-F78D-9AB3-D7BD-6C72074553EE}"/>
                </a:ext>
              </a:extLst>
            </p:cNvPr>
            <p:cNvSpPr txBox="1"/>
            <p:nvPr/>
          </p:nvSpPr>
          <p:spPr>
            <a:xfrm>
              <a:off x="2909868" y="240804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32" name="TextBox 131">
              <a:extLst>
                <a:ext uri="{FF2B5EF4-FFF2-40B4-BE49-F238E27FC236}">
                  <a16:creationId xmlns:a16="http://schemas.microsoft.com/office/drawing/2014/main" id="{E21FD163-D334-C9F2-3EB6-8265DD592F5C}"/>
                </a:ext>
              </a:extLst>
            </p:cNvPr>
            <p:cNvSpPr txBox="1"/>
            <p:nvPr/>
          </p:nvSpPr>
          <p:spPr>
            <a:xfrm>
              <a:off x="2829472" y="1137444"/>
              <a:ext cx="1924052" cy="430887"/>
            </a:xfrm>
            <a:prstGeom prst="rect">
              <a:avLst/>
            </a:prstGeom>
            <a:noFill/>
          </p:spPr>
          <p:txBody>
            <a:bodyPr wrap="square" rtlCol="0">
              <a:spAutoFit/>
            </a:bodyPr>
            <a:lstStyle/>
            <a:p>
              <a:pPr algn="ctr"/>
              <a:r>
                <a:rPr lang="en-US" sz="2200" b="1" dirty="0">
                  <a:solidFill>
                    <a:srgbClr val="FF6600"/>
                  </a:solidFill>
                </a:rPr>
                <a:t>AVG: 63.33%</a:t>
              </a:r>
            </a:p>
          </p:txBody>
        </p:sp>
        <p:grpSp>
          <p:nvGrpSpPr>
            <p:cNvPr id="136" name="Group 135">
              <a:extLst>
                <a:ext uri="{FF2B5EF4-FFF2-40B4-BE49-F238E27FC236}">
                  <a16:creationId xmlns:a16="http://schemas.microsoft.com/office/drawing/2014/main" id="{78F6F11A-E61C-2B14-F714-ADEB4E2800C0}"/>
                </a:ext>
              </a:extLst>
            </p:cNvPr>
            <p:cNvGrpSpPr/>
            <p:nvPr/>
          </p:nvGrpSpPr>
          <p:grpSpPr>
            <a:xfrm>
              <a:off x="3790000" y="2671982"/>
              <a:ext cx="889979" cy="272562"/>
              <a:chOff x="3790000" y="2671982"/>
              <a:chExt cx="889979" cy="272562"/>
            </a:xfrm>
          </p:grpSpPr>
          <p:sp>
            <p:nvSpPr>
              <p:cNvPr id="165" name="Rectangle 164">
                <a:extLst>
                  <a:ext uri="{FF2B5EF4-FFF2-40B4-BE49-F238E27FC236}">
                    <a16:creationId xmlns:a16="http://schemas.microsoft.com/office/drawing/2014/main" id="{3658239E-BA96-4D1B-99BE-4945C7F39690}"/>
                  </a:ext>
                </a:extLst>
              </p:cNvPr>
              <p:cNvSpPr/>
              <p:nvPr/>
            </p:nvSpPr>
            <p:spPr>
              <a:xfrm>
                <a:off x="3793823" y="2679152"/>
                <a:ext cx="886156" cy="265392"/>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77F9B8D2-6825-1E21-EC84-775774CADABE}"/>
                  </a:ext>
                </a:extLst>
              </p:cNvPr>
              <p:cNvSpPr txBox="1"/>
              <p:nvPr/>
            </p:nvSpPr>
            <p:spPr>
              <a:xfrm>
                <a:off x="3790000" y="2671982"/>
                <a:ext cx="883130" cy="259024"/>
              </a:xfrm>
              <a:prstGeom prst="rect">
                <a:avLst/>
              </a:prstGeom>
              <a:noFill/>
            </p:spPr>
            <p:txBody>
              <a:bodyPr wrap="square" lIns="0" tIns="0" rIns="0" bIns="0" rtlCol="0" anchor="ctr" anchorCtr="0">
                <a:noAutofit/>
              </a:bodyPr>
              <a:lstStyle/>
              <a:p>
                <a:pPr algn="ct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80</a:t>
                </a:r>
                <a:r>
                  <a:rPr lang="en-US" sz="14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endPar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endParaRPr>
              </a:p>
            </p:txBody>
          </p:sp>
        </p:grpSp>
        <p:grpSp>
          <p:nvGrpSpPr>
            <p:cNvPr id="162" name="Group 161">
              <a:extLst>
                <a:ext uri="{FF2B5EF4-FFF2-40B4-BE49-F238E27FC236}">
                  <a16:creationId xmlns:a16="http://schemas.microsoft.com/office/drawing/2014/main" id="{F933352D-E824-8EC3-99A5-3BC18B8664B5}"/>
                </a:ext>
              </a:extLst>
            </p:cNvPr>
            <p:cNvGrpSpPr/>
            <p:nvPr/>
          </p:nvGrpSpPr>
          <p:grpSpPr>
            <a:xfrm rot="2264591">
              <a:off x="4367105" y="3040049"/>
              <a:ext cx="667433" cy="194755"/>
              <a:chOff x="2850981" y="2169801"/>
              <a:chExt cx="1353030" cy="394810"/>
            </a:xfrm>
          </p:grpSpPr>
          <p:pic>
            <p:nvPicPr>
              <p:cNvPr id="163" name="Picture 162">
                <a:extLst>
                  <a:ext uri="{FF2B5EF4-FFF2-40B4-BE49-F238E27FC236}">
                    <a16:creationId xmlns:a16="http://schemas.microsoft.com/office/drawing/2014/main" id="{53E0D15E-6C79-10B5-8100-D6CC38B4F0A8}"/>
                  </a:ext>
                </a:extLst>
              </p:cNvPr>
              <p:cNvPicPr>
                <a:picLocks noChangeAspect="1"/>
              </p:cNvPicPr>
              <p:nvPr/>
            </p:nvPicPr>
            <p:blipFill>
              <a:blip r:embed="rId2"/>
              <a:stretch>
                <a:fillRect/>
              </a:stretch>
            </p:blipFill>
            <p:spPr>
              <a:xfrm>
                <a:off x="2945851" y="2169801"/>
                <a:ext cx="1258160" cy="394810"/>
              </a:xfrm>
              <a:prstGeom prst="rect">
                <a:avLst/>
              </a:prstGeom>
            </p:spPr>
          </p:pic>
          <p:sp>
            <p:nvSpPr>
              <p:cNvPr id="164" name="Freeform: Shape 163">
                <a:extLst>
                  <a:ext uri="{FF2B5EF4-FFF2-40B4-BE49-F238E27FC236}">
                    <a16:creationId xmlns:a16="http://schemas.microsoft.com/office/drawing/2014/main" id="{247A3E3F-C746-2523-9E11-344A3E979688}"/>
                  </a:ext>
                </a:extLst>
              </p:cNvPr>
              <p:cNvSpPr/>
              <p:nvPr/>
            </p:nvSpPr>
            <p:spPr>
              <a:xfrm rot="418773" flipV="1">
                <a:off x="2850981" y="2341736"/>
                <a:ext cx="224333" cy="45719"/>
              </a:xfrm>
              <a:custGeom>
                <a:avLst/>
                <a:gdLst>
                  <a:gd name="connsiteX0" fmla="*/ 224333 w 224333"/>
                  <a:gd name="connsiteY0" fmla="*/ 27301 h 27301"/>
                  <a:gd name="connsiteX1" fmla="*/ 104851 w 224333"/>
                  <a:gd name="connsiteY1" fmla="*/ 478 h 27301"/>
                  <a:gd name="connsiteX2" fmla="*/ 0 w 224333"/>
                  <a:gd name="connsiteY2" fmla="*/ 12670 h 27301"/>
                </a:gdLst>
                <a:ahLst/>
                <a:cxnLst>
                  <a:cxn ang="0">
                    <a:pos x="connsiteX0" y="connsiteY0"/>
                  </a:cxn>
                  <a:cxn ang="0">
                    <a:pos x="connsiteX1" y="connsiteY1"/>
                  </a:cxn>
                  <a:cxn ang="0">
                    <a:pos x="connsiteX2" y="connsiteY2"/>
                  </a:cxn>
                </a:cxnLst>
                <a:rect l="l" t="t" r="r" b="b"/>
                <a:pathLst>
                  <a:path w="224333" h="27301">
                    <a:moveTo>
                      <a:pt x="224333" y="27301"/>
                    </a:moveTo>
                    <a:cubicBezTo>
                      <a:pt x="183286" y="15108"/>
                      <a:pt x="142240" y="2916"/>
                      <a:pt x="104851" y="478"/>
                    </a:cubicBezTo>
                    <a:cubicBezTo>
                      <a:pt x="67462" y="-1960"/>
                      <a:pt x="33731" y="5355"/>
                      <a:pt x="0" y="1267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8" name="Group 467">
            <a:extLst>
              <a:ext uri="{FF2B5EF4-FFF2-40B4-BE49-F238E27FC236}">
                <a16:creationId xmlns:a16="http://schemas.microsoft.com/office/drawing/2014/main" id="{FDEF02F5-061B-778D-1266-6488C673B3F8}"/>
              </a:ext>
            </a:extLst>
          </p:cNvPr>
          <p:cNvGrpSpPr/>
          <p:nvPr/>
        </p:nvGrpSpPr>
        <p:grpSpPr>
          <a:xfrm>
            <a:off x="257199" y="1064783"/>
            <a:ext cx="1967505" cy="1879132"/>
            <a:chOff x="9819829" y="2341099"/>
            <a:chExt cx="1967505" cy="1879132"/>
          </a:xfrm>
        </p:grpSpPr>
        <p:sp>
          <p:nvSpPr>
            <p:cNvPr id="469" name="Rectangle 468">
              <a:extLst>
                <a:ext uri="{FF2B5EF4-FFF2-40B4-BE49-F238E27FC236}">
                  <a16:creationId xmlns:a16="http://schemas.microsoft.com/office/drawing/2014/main" id="{7C70EFC1-5B7C-DE4E-2A1A-CA2F57808FCB}"/>
                </a:ext>
              </a:extLst>
            </p:cNvPr>
            <p:cNvSpPr/>
            <p:nvPr/>
          </p:nvSpPr>
          <p:spPr>
            <a:xfrm>
              <a:off x="9918937" y="2893267"/>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E34CC656-2BB6-1093-2C13-E786BF361F70}"/>
                </a:ext>
              </a:extLst>
            </p:cNvPr>
            <p:cNvSpPr/>
            <p:nvPr/>
          </p:nvSpPr>
          <p:spPr>
            <a:xfrm>
              <a:off x="9918937" y="2893269"/>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8EA12279-F508-45A4-2CBF-60C3E61F5F26}"/>
                </a:ext>
              </a:extLst>
            </p:cNvPr>
            <p:cNvSpPr/>
            <p:nvPr/>
          </p:nvSpPr>
          <p:spPr>
            <a:xfrm>
              <a:off x="10802067" y="2893268"/>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TextBox 475">
              <a:extLst>
                <a:ext uri="{FF2B5EF4-FFF2-40B4-BE49-F238E27FC236}">
                  <a16:creationId xmlns:a16="http://schemas.microsoft.com/office/drawing/2014/main" id="{F316BE92-30D5-738F-7D14-34C5F96568AB}"/>
                </a:ext>
              </a:extLst>
            </p:cNvPr>
            <p:cNvSpPr txBox="1"/>
            <p:nvPr/>
          </p:nvSpPr>
          <p:spPr>
            <a:xfrm>
              <a:off x="9918938" y="28919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503" name="Group 502">
              <a:extLst>
                <a:ext uri="{FF2B5EF4-FFF2-40B4-BE49-F238E27FC236}">
                  <a16:creationId xmlns:a16="http://schemas.microsoft.com/office/drawing/2014/main" id="{BD2DF3F0-243C-5705-4CF6-B3FCD4C462BA}"/>
                </a:ext>
              </a:extLst>
            </p:cNvPr>
            <p:cNvGrpSpPr/>
            <p:nvPr/>
          </p:nvGrpSpPr>
          <p:grpSpPr>
            <a:xfrm>
              <a:off x="9918937" y="3158661"/>
              <a:ext cx="1769286" cy="265393"/>
              <a:chOff x="2475871" y="2325708"/>
              <a:chExt cx="1452963" cy="518864"/>
            </a:xfrm>
          </p:grpSpPr>
          <p:sp>
            <p:nvSpPr>
              <p:cNvPr id="300" name="Rectangle 299">
                <a:extLst>
                  <a:ext uri="{FF2B5EF4-FFF2-40B4-BE49-F238E27FC236}">
                    <a16:creationId xmlns:a16="http://schemas.microsoft.com/office/drawing/2014/main" id="{FAB7EFA9-0693-986D-6CE9-F5BC86E7FD1B}"/>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7DAF4DA3-E394-9FC5-50C9-A348FD10DB82}"/>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503">
              <a:extLst>
                <a:ext uri="{FF2B5EF4-FFF2-40B4-BE49-F238E27FC236}">
                  <a16:creationId xmlns:a16="http://schemas.microsoft.com/office/drawing/2014/main" id="{708A9B66-DDB1-3314-FCD3-685E3D4936BE}"/>
                </a:ext>
              </a:extLst>
            </p:cNvPr>
            <p:cNvGrpSpPr/>
            <p:nvPr/>
          </p:nvGrpSpPr>
          <p:grpSpPr>
            <a:xfrm>
              <a:off x="9918937" y="3424054"/>
              <a:ext cx="1769286" cy="265393"/>
              <a:chOff x="2475871" y="2325708"/>
              <a:chExt cx="1452963" cy="518864"/>
            </a:xfrm>
          </p:grpSpPr>
          <p:sp>
            <p:nvSpPr>
              <p:cNvPr id="298" name="Rectangle 297">
                <a:extLst>
                  <a:ext uri="{FF2B5EF4-FFF2-40B4-BE49-F238E27FC236}">
                    <a16:creationId xmlns:a16="http://schemas.microsoft.com/office/drawing/2014/main" id="{D6EA8E3D-9B4C-899F-05B8-01DD235343CF}"/>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710B9CD8-EF73-0F21-9B41-547D405CB62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a:extLst>
                <a:ext uri="{FF2B5EF4-FFF2-40B4-BE49-F238E27FC236}">
                  <a16:creationId xmlns:a16="http://schemas.microsoft.com/office/drawing/2014/main" id="{374F45A4-54F2-774D-EF51-4B75E10137FA}"/>
                </a:ext>
              </a:extLst>
            </p:cNvPr>
            <p:cNvGrpSpPr/>
            <p:nvPr/>
          </p:nvGrpSpPr>
          <p:grpSpPr>
            <a:xfrm>
              <a:off x="9918937" y="3689446"/>
              <a:ext cx="1769286" cy="265393"/>
              <a:chOff x="2475871" y="2325708"/>
              <a:chExt cx="1452963" cy="518864"/>
            </a:xfrm>
          </p:grpSpPr>
          <p:sp>
            <p:nvSpPr>
              <p:cNvPr id="296" name="Rectangle 295">
                <a:extLst>
                  <a:ext uri="{FF2B5EF4-FFF2-40B4-BE49-F238E27FC236}">
                    <a16:creationId xmlns:a16="http://schemas.microsoft.com/office/drawing/2014/main" id="{0AA201BA-BDA2-41AB-04E1-92704D445553}"/>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F5316B22-FA30-37C7-B845-C80F9716B5EE}"/>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505">
              <a:extLst>
                <a:ext uri="{FF2B5EF4-FFF2-40B4-BE49-F238E27FC236}">
                  <a16:creationId xmlns:a16="http://schemas.microsoft.com/office/drawing/2014/main" id="{361773F5-35F0-AAA9-8588-91D9D3703CE6}"/>
                </a:ext>
              </a:extLst>
            </p:cNvPr>
            <p:cNvGrpSpPr/>
            <p:nvPr/>
          </p:nvGrpSpPr>
          <p:grpSpPr>
            <a:xfrm>
              <a:off x="9918937" y="3954838"/>
              <a:ext cx="1769286" cy="265393"/>
              <a:chOff x="2475871" y="2325708"/>
              <a:chExt cx="1452963" cy="518864"/>
            </a:xfrm>
          </p:grpSpPr>
          <p:sp>
            <p:nvSpPr>
              <p:cNvPr id="294" name="Rectangle 293">
                <a:extLst>
                  <a:ext uri="{FF2B5EF4-FFF2-40B4-BE49-F238E27FC236}">
                    <a16:creationId xmlns:a16="http://schemas.microsoft.com/office/drawing/2014/main" id="{3E2995BC-8AB3-0FA6-D672-D1BEF5BAFFFC}"/>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E439D2D2-2176-A3C8-94B4-2AD63BA7878E}"/>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7" name="Trapezoid 506">
              <a:extLst>
                <a:ext uri="{FF2B5EF4-FFF2-40B4-BE49-F238E27FC236}">
                  <a16:creationId xmlns:a16="http://schemas.microsoft.com/office/drawing/2014/main" id="{82C3957C-BE2D-3E94-08F8-172FEF0D196A}"/>
                </a:ext>
              </a:extLst>
            </p:cNvPr>
            <p:cNvSpPr/>
            <p:nvPr/>
          </p:nvSpPr>
          <p:spPr>
            <a:xfrm>
              <a:off x="9819829" y="2341099"/>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508" name="TextBox 507">
              <a:extLst>
                <a:ext uri="{FF2B5EF4-FFF2-40B4-BE49-F238E27FC236}">
                  <a16:creationId xmlns:a16="http://schemas.microsoft.com/office/drawing/2014/main" id="{75F7AC8C-14C1-C632-D90E-4AEDBE4A7D08}"/>
                </a:ext>
              </a:extLst>
            </p:cNvPr>
            <p:cNvSpPr txBox="1"/>
            <p:nvPr/>
          </p:nvSpPr>
          <p:spPr>
            <a:xfrm>
              <a:off x="9918938" y="3947668"/>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09" name="TextBox 508">
              <a:extLst>
                <a:ext uri="{FF2B5EF4-FFF2-40B4-BE49-F238E27FC236}">
                  <a16:creationId xmlns:a16="http://schemas.microsoft.com/office/drawing/2014/main" id="{04645AB7-29C7-6348-7487-36FA7FAC88D0}"/>
                </a:ext>
              </a:extLst>
            </p:cNvPr>
            <p:cNvSpPr txBox="1"/>
            <p:nvPr/>
          </p:nvSpPr>
          <p:spPr>
            <a:xfrm>
              <a:off x="10799070" y="3947668"/>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10" name="TextBox 509">
              <a:extLst>
                <a:ext uri="{FF2B5EF4-FFF2-40B4-BE49-F238E27FC236}">
                  <a16:creationId xmlns:a16="http://schemas.microsoft.com/office/drawing/2014/main" id="{65F0F3C1-1B4D-DA7C-94FD-614920583B62}"/>
                </a:ext>
              </a:extLst>
            </p:cNvPr>
            <p:cNvSpPr txBox="1"/>
            <p:nvPr/>
          </p:nvSpPr>
          <p:spPr>
            <a:xfrm>
              <a:off x="10799070" y="28919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11" name="TextBox 510">
              <a:extLst>
                <a:ext uri="{FF2B5EF4-FFF2-40B4-BE49-F238E27FC236}">
                  <a16:creationId xmlns:a16="http://schemas.microsoft.com/office/drawing/2014/main" id="{650B25D3-8BF3-0E59-63A8-97CC70E37207}"/>
                </a:ext>
              </a:extLst>
            </p:cNvPr>
            <p:cNvSpPr txBox="1"/>
            <p:nvPr/>
          </p:nvSpPr>
          <p:spPr>
            <a:xfrm>
              <a:off x="10799070" y="315585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88" name="TextBox 287">
              <a:extLst>
                <a:ext uri="{FF2B5EF4-FFF2-40B4-BE49-F238E27FC236}">
                  <a16:creationId xmlns:a16="http://schemas.microsoft.com/office/drawing/2014/main" id="{3B0E1C02-A683-BC17-B414-328EEAFD6A7A}"/>
                </a:ext>
              </a:extLst>
            </p:cNvPr>
            <p:cNvSpPr txBox="1"/>
            <p:nvPr/>
          </p:nvSpPr>
          <p:spPr>
            <a:xfrm>
              <a:off x="10799070" y="341979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89" name="TextBox 288">
              <a:extLst>
                <a:ext uri="{FF2B5EF4-FFF2-40B4-BE49-F238E27FC236}">
                  <a16:creationId xmlns:a16="http://schemas.microsoft.com/office/drawing/2014/main" id="{E50491EF-B748-8E75-E514-C44452EA888B}"/>
                </a:ext>
              </a:extLst>
            </p:cNvPr>
            <p:cNvSpPr txBox="1"/>
            <p:nvPr/>
          </p:nvSpPr>
          <p:spPr>
            <a:xfrm>
              <a:off x="10799070" y="3683729"/>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90" name="TextBox 289">
              <a:extLst>
                <a:ext uri="{FF2B5EF4-FFF2-40B4-BE49-F238E27FC236}">
                  <a16:creationId xmlns:a16="http://schemas.microsoft.com/office/drawing/2014/main" id="{552E8D63-64B3-3505-FF29-09293642B132}"/>
                </a:ext>
              </a:extLst>
            </p:cNvPr>
            <p:cNvSpPr txBox="1"/>
            <p:nvPr/>
          </p:nvSpPr>
          <p:spPr>
            <a:xfrm>
              <a:off x="9918938" y="315585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91" name="TextBox 290">
              <a:extLst>
                <a:ext uri="{FF2B5EF4-FFF2-40B4-BE49-F238E27FC236}">
                  <a16:creationId xmlns:a16="http://schemas.microsoft.com/office/drawing/2014/main" id="{F120CD62-EA5D-17D4-452D-50A9C5A530BE}"/>
                </a:ext>
              </a:extLst>
            </p:cNvPr>
            <p:cNvSpPr txBox="1"/>
            <p:nvPr/>
          </p:nvSpPr>
          <p:spPr>
            <a:xfrm>
              <a:off x="9918938" y="341979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92" name="TextBox 291">
              <a:extLst>
                <a:ext uri="{FF2B5EF4-FFF2-40B4-BE49-F238E27FC236}">
                  <a16:creationId xmlns:a16="http://schemas.microsoft.com/office/drawing/2014/main" id="{F4308B50-09F2-0B11-C3EB-CCA1B28FE255}"/>
                </a:ext>
              </a:extLst>
            </p:cNvPr>
            <p:cNvSpPr txBox="1"/>
            <p:nvPr/>
          </p:nvSpPr>
          <p:spPr>
            <a:xfrm>
              <a:off x="9918938" y="3683729"/>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93" name="TextBox 292">
              <a:extLst>
                <a:ext uri="{FF2B5EF4-FFF2-40B4-BE49-F238E27FC236}">
                  <a16:creationId xmlns:a16="http://schemas.microsoft.com/office/drawing/2014/main" id="{D666D584-A7C1-BD8D-7D76-A045EED39782}"/>
                </a:ext>
              </a:extLst>
            </p:cNvPr>
            <p:cNvSpPr txBox="1"/>
            <p:nvPr/>
          </p:nvSpPr>
          <p:spPr>
            <a:xfrm>
              <a:off x="9838542" y="2413130"/>
              <a:ext cx="1924052" cy="430887"/>
            </a:xfrm>
            <a:prstGeom prst="rect">
              <a:avLst/>
            </a:prstGeom>
            <a:noFill/>
          </p:spPr>
          <p:txBody>
            <a:bodyPr wrap="square" rtlCol="0">
              <a:spAutoFit/>
            </a:bodyPr>
            <a:lstStyle/>
            <a:p>
              <a:pPr algn="ctr"/>
              <a:r>
                <a:rPr lang="en-US" sz="2200" b="1" dirty="0">
                  <a:solidFill>
                    <a:srgbClr val="B9E282"/>
                  </a:solidFill>
                </a:rPr>
                <a:t>AVG: 55%</a:t>
              </a:r>
            </a:p>
          </p:txBody>
        </p:sp>
      </p:grpSp>
      <p:grpSp>
        <p:nvGrpSpPr>
          <p:cNvPr id="527" name="Group 526">
            <a:extLst>
              <a:ext uri="{FF2B5EF4-FFF2-40B4-BE49-F238E27FC236}">
                <a16:creationId xmlns:a16="http://schemas.microsoft.com/office/drawing/2014/main" id="{EE4D8396-9B7F-3865-C219-9B26E2492297}"/>
              </a:ext>
            </a:extLst>
          </p:cNvPr>
          <p:cNvGrpSpPr/>
          <p:nvPr/>
        </p:nvGrpSpPr>
        <p:grpSpPr>
          <a:xfrm>
            <a:off x="257199" y="1064783"/>
            <a:ext cx="1967505" cy="1879132"/>
            <a:chOff x="257199" y="1064783"/>
            <a:chExt cx="1967505" cy="1879132"/>
          </a:xfrm>
        </p:grpSpPr>
        <p:sp>
          <p:nvSpPr>
            <p:cNvPr id="528" name="Rectangle 527">
              <a:extLst>
                <a:ext uri="{FF2B5EF4-FFF2-40B4-BE49-F238E27FC236}">
                  <a16:creationId xmlns:a16="http://schemas.microsoft.com/office/drawing/2014/main" id="{87A7F36C-68A8-118F-54AD-5204FED802FE}"/>
                </a:ext>
              </a:extLst>
            </p:cNvPr>
            <p:cNvSpPr/>
            <p:nvPr/>
          </p:nvSpPr>
          <p:spPr>
            <a:xfrm>
              <a:off x="356307" y="1616951"/>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a:extLst>
                <a:ext uri="{FF2B5EF4-FFF2-40B4-BE49-F238E27FC236}">
                  <a16:creationId xmlns:a16="http://schemas.microsoft.com/office/drawing/2014/main" id="{D6622E1D-5A34-CAD8-41CE-28E0405C8B6A}"/>
                </a:ext>
              </a:extLst>
            </p:cNvPr>
            <p:cNvSpPr/>
            <p:nvPr/>
          </p:nvSpPr>
          <p:spPr>
            <a:xfrm>
              <a:off x="356307" y="1616953"/>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a:extLst>
                <a:ext uri="{FF2B5EF4-FFF2-40B4-BE49-F238E27FC236}">
                  <a16:creationId xmlns:a16="http://schemas.microsoft.com/office/drawing/2014/main" id="{5B5792A7-EEA5-01D7-96AA-D7192D7CC1F1}"/>
                </a:ext>
              </a:extLst>
            </p:cNvPr>
            <p:cNvSpPr/>
            <p:nvPr/>
          </p:nvSpPr>
          <p:spPr>
            <a:xfrm>
              <a:off x="1239437" y="1616952"/>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extBox 530">
              <a:extLst>
                <a:ext uri="{FF2B5EF4-FFF2-40B4-BE49-F238E27FC236}">
                  <a16:creationId xmlns:a16="http://schemas.microsoft.com/office/drawing/2014/main" id="{23E958A1-8A9C-F22F-F7EB-4387CAE6681C}"/>
                </a:ext>
              </a:extLst>
            </p:cNvPr>
            <p:cNvSpPr txBox="1"/>
            <p:nvPr/>
          </p:nvSpPr>
          <p:spPr>
            <a:xfrm>
              <a:off x="356308" y="161559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532" name="Group 531">
              <a:extLst>
                <a:ext uri="{FF2B5EF4-FFF2-40B4-BE49-F238E27FC236}">
                  <a16:creationId xmlns:a16="http://schemas.microsoft.com/office/drawing/2014/main" id="{2CBD49F2-69A0-656F-E442-5784019EF441}"/>
                </a:ext>
              </a:extLst>
            </p:cNvPr>
            <p:cNvGrpSpPr/>
            <p:nvPr/>
          </p:nvGrpSpPr>
          <p:grpSpPr>
            <a:xfrm>
              <a:off x="356307" y="1882345"/>
              <a:ext cx="1769286" cy="265393"/>
              <a:chOff x="2475871" y="2325708"/>
              <a:chExt cx="1452963" cy="518864"/>
            </a:xfrm>
          </p:grpSpPr>
          <p:sp>
            <p:nvSpPr>
              <p:cNvPr id="559" name="Rectangle 558">
                <a:extLst>
                  <a:ext uri="{FF2B5EF4-FFF2-40B4-BE49-F238E27FC236}">
                    <a16:creationId xmlns:a16="http://schemas.microsoft.com/office/drawing/2014/main" id="{B1392598-D355-C8CD-E418-04F29810C802}"/>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ectangle 559">
                <a:extLst>
                  <a:ext uri="{FF2B5EF4-FFF2-40B4-BE49-F238E27FC236}">
                    <a16:creationId xmlns:a16="http://schemas.microsoft.com/office/drawing/2014/main" id="{7A021783-6CE0-6147-9258-43A0D564A34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532">
              <a:extLst>
                <a:ext uri="{FF2B5EF4-FFF2-40B4-BE49-F238E27FC236}">
                  <a16:creationId xmlns:a16="http://schemas.microsoft.com/office/drawing/2014/main" id="{003A2AD7-F471-76B8-E1A8-C4B7D3955728}"/>
                </a:ext>
              </a:extLst>
            </p:cNvPr>
            <p:cNvGrpSpPr/>
            <p:nvPr/>
          </p:nvGrpSpPr>
          <p:grpSpPr>
            <a:xfrm>
              <a:off x="356307" y="2147738"/>
              <a:ext cx="1769286" cy="265393"/>
              <a:chOff x="2475871" y="2325708"/>
              <a:chExt cx="1452963" cy="518864"/>
            </a:xfrm>
          </p:grpSpPr>
          <p:sp>
            <p:nvSpPr>
              <p:cNvPr id="557" name="Rectangle 556">
                <a:extLst>
                  <a:ext uri="{FF2B5EF4-FFF2-40B4-BE49-F238E27FC236}">
                    <a16:creationId xmlns:a16="http://schemas.microsoft.com/office/drawing/2014/main" id="{5199B3A9-E483-9CBE-F68E-A839C3B3D88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B594D1B2-62AA-F9D7-D983-B7B36F37F87A}"/>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533">
              <a:extLst>
                <a:ext uri="{FF2B5EF4-FFF2-40B4-BE49-F238E27FC236}">
                  <a16:creationId xmlns:a16="http://schemas.microsoft.com/office/drawing/2014/main" id="{86394649-E948-7BC6-67D1-2EAC111DD373}"/>
                </a:ext>
              </a:extLst>
            </p:cNvPr>
            <p:cNvGrpSpPr/>
            <p:nvPr/>
          </p:nvGrpSpPr>
          <p:grpSpPr>
            <a:xfrm>
              <a:off x="356307" y="2413130"/>
              <a:ext cx="1769286" cy="265393"/>
              <a:chOff x="2475871" y="2325708"/>
              <a:chExt cx="1452963" cy="518864"/>
            </a:xfrm>
          </p:grpSpPr>
          <p:sp>
            <p:nvSpPr>
              <p:cNvPr id="555" name="Rectangle 554">
                <a:extLst>
                  <a:ext uri="{FF2B5EF4-FFF2-40B4-BE49-F238E27FC236}">
                    <a16:creationId xmlns:a16="http://schemas.microsoft.com/office/drawing/2014/main" id="{43D52847-61D6-C788-90A9-8C2EBC50358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a:extLst>
                  <a:ext uri="{FF2B5EF4-FFF2-40B4-BE49-F238E27FC236}">
                    <a16:creationId xmlns:a16="http://schemas.microsoft.com/office/drawing/2014/main" id="{60783593-7134-3B9B-14DF-706C45BD455B}"/>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a:extLst>
                <a:ext uri="{FF2B5EF4-FFF2-40B4-BE49-F238E27FC236}">
                  <a16:creationId xmlns:a16="http://schemas.microsoft.com/office/drawing/2014/main" id="{89ECED8B-633C-29E8-B243-0B1267E3D755}"/>
                </a:ext>
              </a:extLst>
            </p:cNvPr>
            <p:cNvGrpSpPr/>
            <p:nvPr/>
          </p:nvGrpSpPr>
          <p:grpSpPr>
            <a:xfrm>
              <a:off x="356307" y="2678522"/>
              <a:ext cx="1769286" cy="265393"/>
              <a:chOff x="2475871" y="2325708"/>
              <a:chExt cx="1452963" cy="518864"/>
            </a:xfrm>
          </p:grpSpPr>
          <p:sp>
            <p:nvSpPr>
              <p:cNvPr id="553" name="Rectangle 552">
                <a:extLst>
                  <a:ext uri="{FF2B5EF4-FFF2-40B4-BE49-F238E27FC236}">
                    <a16:creationId xmlns:a16="http://schemas.microsoft.com/office/drawing/2014/main" id="{7CC57686-3691-EEAF-0B73-403A690269A2}"/>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a:extLst>
                  <a:ext uri="{FF2B5EF4-FFF2-40B4-BE49-F238E27FC236}">
                    <a16:creationId xmlns:a16="http://schemas.microsoft.com/office/drawing/2014/main" id="{4684CF8F-D394-6CD1-0BB0-768E99CC9470}"/>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6" name="TextBox 535">
              <a:extLst>
                <a:ext uri="{FF2B5EF4-FFF2-40B4-BE49-F238E27FC236}">
                  <a16:creationId xmlns:a16="http://schemas.microsoft.com/office/drawing/2014/main" id="{D8C3047A-DCF2-8473-FE32-49DB6915434F}"/>
                </a:ext>
              </a:extLst>
            </p:cNvPr>
            <p:cNvSpPr txBox="1"/>
            <p:nvPr/>
          </p:nvSpPr>
          <p:spPr>
            <a:xfrm>
              <a:off x="356308"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37" name="TextBox 536">
              <a:extLst>
                <a:ext uri="{FF2B5EF4-FFF2-40B4-BE49-F238E27FC236}">
                  <a16:creationId xmlns:a16="http://schemas.microsoft.com/office/drawing/2014/main" id="{2E227C58-6F27-681C-8658-4FDB5AF2B9DC}"/>
                </a:ext>
              </a:extLst>
            </p:cNvPr>
            <p:cNvSpPr txBox="1"/>
            <p:nvPr/>
          </p:nvSpPr>
          <p:spPr>
            <a:xfrm>
              <a:off x="1236440"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38" name="TextBox 537">
              <a:extLst>
                <a:ext uri="{FF2B5EF4-FFF2-40B4-BE49-F238E27FC236}">
                  <a16:creationId xmlns:a16="http://schemas.microsoft.com/office/drawing/2014/main" id="{8244AFBD-BA98-F5C9-AFB9-107AA8146B00}"/>
                </a:ext>
              </a:extLst>
            </p:cNvPr>
            <p:cNvSpPr txBox="1"/>
            <p:nvPr/>
          </p:nvSpPr>
          <p:spPr>
            <a:xfrm>
              <a:off x="1236440" y="161559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39" name="TextBox 538">
              <a:extLst>
                <a:ext uri="{FF2B5EF4-FFF2-40B4-BE49-F238E27FC236}">
                  <a16:creationId xmlns:a16="http://schemas.microsoft.com/office/drawing/2014/main" id="{B1C4D0A9-2A12-82B4-5F34-CA6CACB4D1C0}"/>
                </a:ext>
              </a:extLst>
            </p:cNvPr>
            <p:cNvSpPr txBox="1"/>
            <p:nvPr/>
          </p:nvSpPr>
          <p:spPr>
            <a:xfrm>
              <a:off x="1236440"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40" name="TextBox 539">
              <a:extLst>
                <a:ext uri="{FF2B5EF4-FFF2-40B4-BE49-F238E27FC236}">
                  <a16:creationId xmlns:a16="http://schemas.microsoft.com/office/drawing/2014/main" id="{55B9A807-0C8B-9ED6-4507-923CF61B1E49}"/>
                </a:ext>
              </a:extLst>
            </p:cNvPr>
            <p:cNvSpPr txBox="1"/>
            <p:nvPr/>
          </p:nvSpPr>
          <p:spPr>
            <a:xfrm>
              <a:off x="1236440"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41" name="TextBox 540">
              <a:extLst>
                <a:ext uri="{FF2B5EF4-FFF2-40B4-BE49-F238E27FC236}">
                  <a16:creationId xmlns:a16="http://schemas.microsoft.com/office/drawing/2014/main" id="{C222909D-E02D-753E-3AD7-28B9900EA24F}"/>
                </a:ext>
              </a:extLst>
            </p:cNvPr>
            <p:cNvSpPr txBox="1"/>
            <p:nvPr/>
          </p:nvSpPr>
          <p:spPr>
            <a:xfrm>
              <a:off x="1236440"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42" name="TextBox 541">
              <a:extLst>
                <a:ext uri="{FF2B5EF4-FFF2-40B4-BE49-F238E27FC236}">
                  <a16:creationId xmlns:a16="http://schemas.microsoft.com/office/drawing/2014/main" id="{9F97471B-D9BC-AED3-CE72-64A19D58394F}"/>
                </a:ext>
              </a:extLst>
            </p:cNvPr>
            <p:cNvSpPr txBox="1"/>
            <p:nvPr/>
          </p:nvSpPr>
          <p:spPr>
            <a:xfrm>
              <a:off x="356308"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43" name="TextBox 542">
              <a:extLst>
                <a:ext uri="{FF2B5EF4-FFF2-40B4-BE49-F238E27FC236}">
                  <a16:creationId xmlns:a16="http://schemas.microsoft.com/office/drawing/2014/main" id="{E2FC2EA6-24A2-8AEA-E1DD-7F0CB9472281}"/>
                </a:ext>
              </a:extLst>
            </p:cNvPr>
            <p:cNvSpPr txBox="1"/>
            <p:nvPr/>
          </p:nvSpPr>
          <p:spPr>
            <a:xfrm>
              <a:off x="356308"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544" name="TextBox 543">
              <a:extLst>
                <a:ext uri="{FF2B5EF4-FFF2-40B4-BE49-F238E27FC236}">
                  <a16:creationId xmlns:a16="http://schemas.microsoft.com/office/drawing/2014/main" id="{4E0D21D5-55F7-D31F-9E7E-25C7F4510BA5}"/>
                </a:ext>
              </a:extLst>
            </p:cNvPr>
            <p:cNvSpPr txBox="1"/>
            <p:nvPr/>
          </p:nvSpPr>
          <p:spPr>
            <a:xfrm>
              <a:off x="356308"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545" name="Group 544">
              <a:extLst>
                <a:ext uri="{FF2B5EF4-FFF2-40B4-BE49-F238E27FC236}">
                  <a16:creationId xmlns:a16="http://schemas.microsoft.com/office/drawing/2014/main" id="{9516A8DE-567B-1990-0930-B8F1F48B680C}"/>
                </a:ext>
              </a:extLst>
            </p:cNvPr>
            <p:cNvGrpSpPr/>
            <p:nvPr/>
          </p:nvGrpSpPr>
          <p:grpSpPr>
            <a:xfrm>
              <a:off x="356307" y="1615597"/>
              <a:ext cx="886156" cy="266748"/>
              <a:chOff x="356307" y="1615597"/>
              <a:chExt cx="886156" cy="266748"/>
            </a:xfrm>
          </p:grpSpPr>
          <p:sp>
            <p:nvSpPr>
              <p:cNvPr id="551" name="Rectangle 550">
                <a:extLst>
                  <a:ext uri="{FF2B5EF4-FFF2-40B4-BE49-F238E27FC236}">
                    <a16:creationId xmlns:a16="http://schemas.microsoft.com/office/drawing/2014/main" id="{05A3DD9D-6B4F-B628-8682-5C162DA394C1}"/>
                  </a:ext>
                </a:extLst>
              </p:cNvPr>
              <p:cNvSpPr/>
              <p:nvPr/>
            </p:nvSpPr>
            <p:spPr>
              <a:xfrm>
                <a:off x="356307" y="1616953"/>
                <a:ext cx="886156" cy="265392"/>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extBox 551">
                <a:extLst>
                  <a:ext uri="{FF2B5EF4-FFF2-40B4-BE49-F238E27FC236}">
                    <a16:creationId xmlns:a16="http://schemas.microsoft.com/office/drawing/2014/main" id="{696C7413-FF65-8D87-6D8A-EA590AB0C445}"/>
                  </a:ext>
                </a:extLst>
              </p:cNvPr>
              <p:cNvSpPr txBox="1"/>
              <p:nvPr/>
            </p:nvSpPr>
            <p:spPr>
              <a:xfrm>
                <a:off x="356308" y="1615597"/>
                <a:ext cx="883130" cy="259024"/>
              </a:xfrm>
              <a:prstGeom prst="rect">
                <a:avLst/>
              </a:prstGeom>
              <a:noFill/>
            </p:spPr>
            <p:txBody>
              <a:bodyPr wrap="square" lIns="0" tIns="0" rIns="0" bIns="0" rtlCol="0" anchor="ctr" anchorCtr="0">
                <a:noAutofit/>
              </a:bodyPr>
              <a:lstStyle/>
              <a:p>
                <a:pPr algn="ct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40</a:t>
                </a:r>
                <a:r>
                  <a:rPr lang="en-US" sz="14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grpSp>
          <p:nvGrpSpPr>
            <p:cNvPr id="546" name="Group 23">
              <a:extLst>
                <a:ext uri="{FF2B5EF4-FFF2-40B4-BE49-F238E27FC236}">
                  <a16:creationId xmlns:a16="http://schemas.microsoft.com/office/drawing/2014/main" id="{691D2494-8A31-0D1E-FEF0-B9CFAF1F04C3}"/>
                </a:ext>
              </a:extLst>
            </p:cNvPr>
            <p:cNvGrpSpPr>
              <a:grpSpLocks/>
            </p:cNvGrpSpPr>
            <p:nvPr/>
          </p:nvGrpSpPr>
          <p:grpSpPr bwMode="auto">
            <a:xfrm>
              <a:off x="377476" y="1645679"/>
              <a:ext cx="833933" cy="211996"/>
              <a:chOff x="808" y="2880"/>
              <a:chExt cx="1632" cy="1152"/>
            </a:xfrm>
          </p:grpSpPr>
          <p:sp>
            <p:nvSpPr>
              <p:cNvPr id="549" name="Freeform 24">
                <a:extLst>
                  <a:ext uri="{FF2B5EF4-FFF2-40B4-BE49-F238E27FC236}">
                    <a16:creationId xmlns:a16="http://schemas.microsoft.com/office/drawing/2014/main" id="{71F750C1-B8A4-6D5C-1667-5978DCE43390}"/>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550" name="Freeform 25">
                <a:extLst>
                  <a:ext uri="{FF2B5EF4-FFF2-40B4-BE49-F238E27FC236}">
                    <a16:creationId xmlns:a16="http://schemas.microsoft.com/office/drawing/2014/main" id="{0C345C28-57B3-1C7D-47A8-D94B9A99CC58}"/>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sp>
          <p:nvSpPr>
            <p:cNvPr id="547" name="Trapezoid 546">
              <a:extLst>
                <a:ext uri="{FF2B5EF4-FFF2-40B4-BE49-F238E27FC236}">
                  <a16:creationId xmlns:a16="http://schemas.microsoft.com/office/drawing/2014/main" id="{6726841F-75A1-30AF-BB00-9272A695599C}"/>
                </a:ext>
              </a:extLst>
            </p:cNvPr>
            <p:cNvSpPr/>
            <p:nvPr/>
          </p:nvSpPr>
          <p:spPr>
            <a:xfrm>
              <a:off x="257199" y="1064783"/>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548" name="TextBox 547">
              <a:extLst>
                <a:ext uri="{FF2B5EF4-FFF2-40B4-BE49-F238E27FC236}">
                  <a16:creationId xmlns:a16="http://schemas.microsoft.com/office/drawing/2014/main" id="{F92E4F1C-9D71-B0B3-4129-2585D161D942}"/>
                </a:ext>
              </a:extLst>
            </p:cNvPr>
            <p:cNvSpPr txBox="1"/>
            <p:nvPr/>
          </p:nvSpPr>
          <p:spPr>
            <a:xfrm>
              <a:off x="275912" y="1136814"/>
              <a:ext cx="1924052" cy="430887"/>
            </a:xfrm>
            <a:prstGeom prst="rect">
              <a:avLst/>
            </a:prstGeom>
            <a:noFill/>
          </p:spPr>
          <p:txBody>
            <a:bodyPr wrap="square" rtlCol="0">
              <a:spAutoFit/>
            </a:bodyPr>
            <a:lstStyle/>
            <a:p>
              <a:pPr algn="ctr"/>
              <a:r>
                <a:rPr lang="en-US" sz="2200" b="1" dirty="0">
                  <a:solidFill>
                    <a:srgbClr val="B9E282"/>
                  </a:solidFill>
                </a:rPr>
                <a:t>AVG: 56.67%</a:t>
              </a:r>
            </a:p>
          </p:txBody>
        </p:sp>
      </p:grpSp>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21" name="TextBox 20">
            <a:extLst>
              <a:ext uri="{FF2B5EF4-FFF2-40B4-BE49-F238E27FC236}">
                <a16:creationId xmlns:a16="http://schemas.microsoft.com/office/drawing/2014/main" id="{EE680894-4814-36C0-EAE8-93BB98412B55}"/>
              </a:ext>
            </a:extLst>
          </p:cNvPr>
          <p:cNvSpPr txBox="1"/>
          <p:nvPr/>
        </p:nvSpPr>
        <p:spPr>
          <a:xfrm>
            <a:off x="1528578" y="721831"/>
            <a:ext cx="1991635" cy="338554"/>
          </a:xfrm>
          <a:prstGeom prst="rect">
            <a:avLst/>
          </a:prstGeom>
          <a:noFill/>
        </p:spPr>
        <p:txBody>
          <a:bodyPr wrap="none" rtlCol="0">
            <a:spAutoFit/>
          </a:bodyPr>
          <a:lstStyle/>
          <a:p>
            <a:pPr algn="ctr"/>
            <a:r>
              <a:rPr lang="en-US" sz="1600" dirty="0">
                <a:solidFill>
                  <a:schemeClr val="tx1">
                    <a:lumMod val="75000"/>
                    <a:lumOff val="25000"/>
                  </a:schemeClr>
                </a:solidFill>
              </a:rPr>
              <a:t>Multibuilding Project</a:t>
            </a:r>
          </a:p>
        </p:txBody>
      </p:sp>
      <p:grpSp>
        <p:nvGrpSpPr>
          <p:cNvPr id="467" name="Group 466" hidden="1">
            <a:extLst>
              <a:ext uri="{FF2B5EF4-FFF2-40B4-BE49-F238E27FC236}">
                <a16:creationId xmlns:a16="http://schemas.microsoft.com/office/drawing/2014/main" id="{FA91B180-A8BB-D440-4CAF-FB451C862FC0}"/>
              </a:ext>
            </a:extLst>
          </p:cNvPr>
          <p:cNvGrpSpPr/>
          <p:nvPr/>
        </p:nvGrpSpPr>
        <p:grpSpPr>
          <a:xfrm>
            <a:off x="257199" y="1064783"/>
            <a:ext cx="1967505" cy="1879132"/>
            <a:chOff x="257199" y="1064783"/>
            <a:chExt cx="1967505" cy="1879132"/>
          </a:xfrm>
        </p:grpSpPr>
        <p:sp>
          <p:nvSpPr>
            <p:cNvPr id="475" name="Rectangle 474">
              <a:extLst>
                <a:ext uri="{FF2B5EF4-FFF2-40B4-BE49-F238E27FC236}">
                  <a16:creationId xmlns:a16="http://schemas.microsoft.com/office/drawing/2014/main" id="{87E17A82-C1C5-039A-5B02-6E0C7C42C8B7}"/>
                </a:ext>
              </a:extLst>
            </p:cNvPr>
            <p:cNvSpPr/>
            <p:nvPr/>
          </p:nvSpPr>
          <p:spPr>
            <a:xfrm>
              <a:off x="356307" y="1616951"/>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a:extLst>
                <a:ext uri="{FF2B5EF4-FFF2-40B4-BE49-F238E27FC236}">
                  <a16:creationId xmlns:a16="http://schemas.microsoft.com/office/drawing/2014/main" id="{5C126F76-B93C-A198-DF9E-5250814EFC7F}"/>
                </a:ext>
              </a:extLst>
            </p:cNvPr>
            <p:cNvSpPr/>
            <p:nvPr/>
          </p:nvSpPr>
          <p:spPr>
            <a:xfrm>
              <a:off x="356307" y="1616953"/>
              <a:ext cx="886156" cy="265392"/>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0C11FD19-061F-E9CE-B55E-F0F1CBE01286}"/>
                </a:ext>
              </a:extLst>
            </p:cNvPr>
            <p:cNvSpPr/>
            <p:nvPr/>
          </p:nvSpPr>
          <p:spPr>
            <a:xfrm>
              <a:off x="1239437" y="1616952"/>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extBox 476">
              <a:extLst>
                <a:ext uri="{FF2B5EF4-FFF2-40B4-BE49-F238E27FC236}">
                  <a16:creationId xmlns:a16="http://schemas.microsoft.com/office/drawing/2014/main" id="{379A44ED-AE67-1F9D-7DA0-A00180CA83EB}"/>
                </a:ext>
              </a:extLst>
            </p:cNvPr>
            <p:cNvSpPr txBox="1"/>
            <p:nvPr/>
          </p:nvSpPr>
          <p:spPr>
            <a:xfrm>
              <a:off x="356308" y="1615597"/>
              <a:ext cx="883130" cy="259024"/>
            </a:xfrm>
            <a:prstGeom prst="rect">
              <a:avLst/>
            </a:prstGeom>
            <a:noFill/>
          </p:spPr>
          <p:txBody>
            <a:bodyPr wrap="square" lIns="0" tIns="0" rIns="0" bIns="0" rtlCol="0" anchor="ctr" anchorCtr="0">
              <a:noAutofit/>
            </a:bodyPr>
            <a:lstStyle/>
            <a:p>
              <a:pPr algn="ct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sz="14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478" name="Group 477">
              <a:extLst>
                <a:ext uri="{FF2B5EF4-FFF2-40B4-BE49-F238E27FC236}">
                  <a16:creationId xmlns:a16="http://schemas.microsoft.com/office/drawing/2014/main" id="{D00572F0-938C-1485-6785-30DC67614FBA}"/>
                </a:ext>
              </a:extLst>
            </p:cNvPr>
            <p:cNvGrpSpPr/>
            <p:nvPr/>
          </p:nvGrpSpPr>
          <p:grpSpPr>
            <a:xfrm>
              <a:off x="356307" y="1882345"/>
              <a:ext cx="1769286" cy="265393"/>
              <a:chOff x="2475871" y="2325708"/>
              <a:chExt cx="1452963" cy="518864"/>
            </a:xfrm>
          </p:grpSpPr>
          <p:sp>
            <p:nvSpPr>
              <p:cNvPr id="499" name="Rectangle 498">
                <a:extLst>
                  <a:ext uri="{FF2B5EF4-FFF2-40B4-BE49-F238E27FC236}">
                    <a16:creationId xmlns:a16="http://schemas.microsoft.com/office/drawing/2014/main" id="{A5138047-06B0-4C54-9D0E-D7CB92CB3BF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73931B85-C2DF-D0D5-71B1-5299E44A6A8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B4988E0A-92BB-0F13-6A82-EED2C8C6D473}"/>
                </a:ext>
              </a:extLst>
            </p:cNvPr>
            <p:cNvGrpSpPr/>
            <p:nvPr/>
          </p:nvGrpSpPr>
          <p:grpSpPr>
            <a:xfrm>
              <a:off x="356307" y="2147738"/>
              <a:ext cx="1769286" cy="265393"/>
              <a:chOff x="2475871" y="2325708"/>
              <a:chExt cx="1452963" cy="518864"/>
            </a:xfrm>
          </p:grpSpPr>
          <p:sp>
            <p:nvSpPr>
              <p:cNvPr id="497" name="Rectangle 496">
                <a:extLst>
                  <a:ext uri="{FF2B5EF4-FFF2-40B4-BE49-F238E27FC236}">
                    <a16:creationId xmlns:a16="http://schemas.microsoft.com/office/drawing/2014/main" id="{22B1A08F-5A89-C3ED-F079-F56F1939FAC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a:extLst>
                  <a:ext uri="{FF2B5EF4-FFF2-40B4-BE49-F238E27FC236}">
                    <a16:creationId xmlns:a16="http://schemas.microsoft.com/office/drawing/2014/main" id="{5251F224-791E-6AD1-6273-85338813A58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a:extLst>
                <a:ext uri="{FF2B5EF4-FFF2-40B4-BE49-F238E27FC236}">
                  <a16:creationId xmlns:a16="http://schemas.microsoft.com/office/drawing/2014/main" id="{0CC70208-7ABC-CC2A-C7FA-F0873397F02A}"/>
                </a:ext>
              </a:extLst>
            </p:cNvPr>
            <p:cNvGrpSpPr/>
            <p:nvPr/>
          </p:nvGrpSpPr>
          <p:grpSpPr>
            <a:xfrm>
              <a:off x="356307" y="2413130"/>
              <a:ext cx="1769286" cy="265393"/>
              <a:chOff x="2475871" y="2325708"/>
              <a:chExt cx="1452963" cy="518864"/>
            </a:xfrm>
          </p:grpSpPr>
          <p:sp>
            <p:nvSpPr>
              <p:cNvPr id="495" name="Rectangle 494">
                <a:extLst>
                  <a:ext uri="{FF2B5EF4-FFF2-40B4-BE49-F238E27FC236}">
                    <a16:creationId xmlns:a16="http://schemas.microsoft.com/office/drawing/2014/main" id="{A438BC92-021F-D4D4-6F18-AD26CAC345D7}"/>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8952EAFD-7753-F2A1-A012-C4A1548DFB6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480">
              <a:extLst>
                <a:ext uri="{FF2B5EF4-FFF2-40B4-BE49-F238E27FC236}">
                  <a16:creationId xmlns:a16="http://schemas.microsoft.com/office/drawing/2014/main" id="{30A22C6C-F8B6-46B4-04AB-A676FAAD5024}"/>
                </a:ext>
              </a:extLst>
            </p:cNvPr>
            <p:cNvGrpSpPr/>
            <p:nvPr/>
          </p:nvGrpSpPr>
          <p:grpSpPr>
            <a:xfrm>
              <a:off x="356307" y="2678522"/>
              <a:ext cx="1769286" cy="265393"/>
              <a:chOff x="2475871" y="2325708"/>
              <a:chExt cx="1452963" cy="518864"/>
            </a:xfrm>
          </p:grpSpPr>
          <p:sp>
            <p:nvSpPr>
              <p:cNvPr id="493" name="Rectangle 492">
                <a:extLst>
                  <a:ext uri="{FF2B5EF4-FFF2-40B4-BE49-F238E27FC236}">
                    <a16:creationId xmlns:a16="http://schemas.microsoft.com/office/drawing/2014/main" id="{3A58A7C4-BB47-0833-43BA-6D628E796F2F}"/>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a:extLst>
                  <a:ext uri="{FF2B5EF4-FFF2-40B4-BE49-F238E27FC236}">
                    <a16:creationId xmlns:a16="http://schemas.microsoft.com/office/drawing/2014/main" id="{66377C13-1CD8-CDD1-4077-6F14B1BFB642}"/>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Trapezoid 481">
              <a:extLst>
                <a:ext uri="{FF2B5EF4-FFF2-40B4-BE49-F238E27FC236}">
                  <a16:creationId xmlns:a16="http://schemas.microsoft.com/office/drawing/2014/main" id="{411E1008-1E1F-C2A9-A762-B952612CDE55}"/>
                </a:ext>
              </a:extLst>
            </p:cNvPr>
            <p:cNvSpPr/>
            <p:nvPr/>
          </p:nvSpPr>
          <p:spPr>
            <a:xfrm>
              <a:off x="257199" y="1064783"/>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483" name="TextBox 482">
              <a:extLst>
                <a:ext uri="{FF2B5EF4-FFF2-40B4-BE49-F238E27FC236}">
                  <a16:creationId xmlns:a16="http://schemas.microsoft.com/office/drawing/2014/main" id="{A710278B-EA27-FF99-E00C-9FD65AAEB04B}"/>
                </a:ext>
              </a:extLst>
            </p:cNvPr>
            <p:cNvSpPr txBox="1"/>
            <p:nvPr/>
          </p:nvSpPr>
          <p:spPr>
            <a:xfrm>
              <a:off x="356308"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4" name="TextBox 483">
              <a:extLst>
                <a:ext uri="{FF2B5EF4-FFF2-40B4-BE49-F238E27FC236}">
                  <a16:creationId xmlns:a16="http://schemas.microsoft.com/office/drawing/2014/main" id="{17750BA7-D161-4B66-53C9-3FC60A624504}"/>
                </a:ext>
              </a:extLst>
            </p:cNvPr>
            <p:cNvSpPr txBox="1"/>
            <p:nvPr/>
          </p:nvSpPr>
          <p:spPr>
            <a:xfrm>
              <a:off x="1236440"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5" name="TextBox 484">
              <a:extLst>
                <a:ext uri="{FF2B5EF4-FFF2-40B4-BE49-F238E27FC236}">
                  <a16:creationId xmlns:a16="http://schemas.microsoft.com/office/drawing/2014/main" id="{BDAFEE92-23D2-B5CF-5393-70E2F78639A9}"/>
                </a:ext>
              </a:extLst>
            </p:cNvPr>
            <p:cNvSpPr txBox="1"/>
            <p:nvPr/>
          </p:nvSpPr>
          <p:spPr>
            <a:xfrm>
              <a:off x="1236440" y="161559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6" name="TextBox 485">
              <a:extLst>
                <a:ext uri="{FF2B5EF4-FFF2-40B4-BE49-F238E27FC236}">
                  <a16:creationId xmlns:a16="http://schemas.microsoft.com/office/drawing/2014/main" id="{44C99298-394B-962A-27CC-789001D605EF}"/>
                </a:ext>
              </a:extLst>
            </p:cNvPr>
            <p:cNvSpPr txBox="1"/>
            <p:nvPr/>
          </p:nvSpPr>
          <p:spPr>
            <a:xfrm>
              <a:off x="1236440"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7" name="TextBox 486">
              <a:extLst>
                <a:ext uri="{FF2B5EF4-FFF2-40B4-BE49-F238E27FC236}">
                  <a16:creationId xmlns:a16="http://schemas.microsoft.com/office/drawing/2014/main" id="{57B97043-2D4C-7663-4279-081FA3D61673}"/>
                </a:ext>
              </a:extLst>
            </p:cNvPr>
            <p:cNvSpPr txBox="1"/>
            <p:nvPr/>
          </p:nvSpPr>
          <p:spPr>
            <a:xfrm>
              <a:off x="1236440"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8" name="TextBox 487">
              <a:extLst>
                <a:ext uri="{FF2B5EF4-FFF2-40B4-BE49-F238E27FC236}">
                  <a16:creationId xmlns:a16="http://schemas.microsoft.com/office/drawing/2014/main" id="{537CC5D8-6641-9103-97D6-767E344474C7}"/>
                </a:ext>
              </a:extLst>
            </p:cNvPr>
            <p:cNvSpPr txBox="1"/>
            <p:nvPr/>
          </p:nvSpPr>
          <p:spPr>
            <a:xfrm>
              <a:off x="1236440"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9" name="TextBox 488">
              <a:extLst>
                <a:ext uri="{FF2B5EF4-FFF2-40B4-BE49-F238E27FC236}">
                  <a16:creationId xmlns:a16="http://schemas.microsoft.com/office/drawing/2014/main" id="{98A4B56E-84B6-F467-9E50-B53649CF7C79}"/>
                </a:ext>
              </a:extLst>
            </p:cNvPr>
            <p:cNvSpPr txBox="1"/>
            <p:nvPr/>
          </p:nvSpPr>
          <p:spPr>
            <a:xfrm>
              <a:off x="356308"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0" name="TextBox 489">
              <a:extLst>
                <a:ext uri="{FF2B5EF4-FFF2-40B4-BE49-F238E27FC236}">
                  <a16:creationId xmlns:a16="http://schemas.microsoft.com/office/drawing/2014/main" id="{125F016C-65D7-4B18-2428-1B36916F6A79}"/>
                </a:ext>
              </a:extLst>
            </p:cNvPr>
            <p:cNvSpPr txBox="1"/>
            <p:nvPr/>
          </p:nvSpPr>
          <p:spPr>
            <a:xfrm>
              <a:off x="356308"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1" name="TextBox 490">
              <a:extLst>
                <a:ext uri="{FF2B5EF4-FFF2-40B4-BE49-F238E27FC236}">
                  <a16:creationId xmlns:a16="http://schemas.microsoft.com/office/drawing/2014/main" id="{6F316335-4D92-8628-1FB1-8FBD258A41D7}"/>
                </a:ext>
              </a:extLst>
            </p:cNvPr>
            <p:cNvSpPr txBox="1"/>
            <p:nvPr/>
          </p:nvSpPr>
          <p:spPr>
            <a:xfrm>
              <a:off x="356308"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2" name="TextBox 491">
              <a:extLst>
                <a:ext uri="{FF2B5EF4-FFF2-40B4-BE49-F238E27FC236}">
                  <a16:creationId xmlns:a16="http://schemas.microsoft.com/office/drawing/2014/main" id="{B0204D09-2EF5-5021-2633-7A8F143C46A3}"/>
                </a:ext>
              </a:extLst>
            </p:cNvPr>
            <p:cNvSpPr txBox="1"/>
            <p:nvPr/>
          </p:nvSpPr>
          <p:spPr>
            <a:xfrm>
              <a:off x="275912" y="1136814"/>
              <a:ext cx="1924052" cy="430887"/>
            </a:xfrm>
            <a:prstGeom prst="rect">
              <a:avLst/>
            </a:prstGeom>
            <a:noFill/>
          </p:spPr>
          <p:txBody>
            <a:bodyPr wrap="square" rtlCol="0">
              <a:spAutoFit/>
            </a:bodyPr>
            <a:lstStyle/>
            <a:p>
              <a:pPr algn="ctr"/>
              <a:r>
                <a:rPr lang="en-US" sz="2200" b="1" dirty="0">
                  <a:solidFill>
                    <a:srgbClr val="FF6600"/>
                  </a:solidFill>
                </a:rPr>
                <a:t>AVG: 61.11%</a:t>
              </a:r>
            </a:p>
          </p:txBody>
        </p:sp>
        <p:grpSp>
          <p:nvGrpSpPr>
            <p:cNvPr id="472" name="Group 23">
              <a:extLst>
                <a:ext uri="{FF2B5EF4-FFF2-40B4-BE49-F238E27FC236}">
                  <a16:creationId xmlns:a16="http://schemas.microsoft.com/office/drawing/2014/main" id="{C880E65F-268B-549D-CD96-A8B32AC1DD4F}"/>
                </a:ext>
              </a:extLst>
            </p:cNvPr>
            <p:cNvGrpSpPr>
              <a:grpSpLocks/>
            </p:cNvGrpSpPr>
            <p:nvPr/>
          </p:nvGrpSpPr>
          <p:grpSpPr bwMode="auto">
            <a:xfrm>
              <a:off x="377476" y="1645679"/>
              <a:ext cx="833933" cy="211996"/>
              <a:chOff x="808" y="2880"/>
              <a:chExt cx="1632" cy="1152"/>
            </a:xfrm>
          </p:grpSpPr>
          <p:sp>
            <p:nvSpPr>
              <p:cNvPr id="473" name="Freeform 24">
                <a:extLst>
                  <a:ext uri="{FF2B5EF4-FFF2-40B4-BE49-F238E27FC236}">
                    <a16:creationId xmlns:a16="http://schemas.microsoft.com/office/drawing/2014/main" id="{1392CBAB-1CFB-8321-4451-AD76BBD2B0C8}"/>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474" name="Freeform 25">
                <a:extLst>
                  <a:ext uri="{FF2B5EF4-FFF2-40B4-BE49-F238E27FC236}">
                    <a16:creationId xmlns:a16="http://schemas.microsoft.com/office/drawing/2014/main" id="{17AC6781-EA18-CC96-4417-3599FD0A6972}"/>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Building Applicable Fraction</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423186" y="324131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sp>
        <p:nvSpPr>
          <p:cNvPr id="117" name="Rectangle 116">
            <a:extLst>
              <a:ext uri="{FF2B5EF4-FFF2-40B4-BE49-F238E27FC236}">
                <a16:creationId xmlns:a16="http://schemas.microsoft.com/office/drawing/2014/main" id="{09776571-277A-C6FF-92B9-3E14DCE2C49A}"/>
              </a:ext>
            </a:extLst>
          </p:cNvPr>
          <p:cNvSpPr/>
          <p:nvPr/>
        </p:nvSpPr>
        <p:spPr>
          <a:xfrm>
            <a:off x="-2423187" y="3551506"/>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DF526A7A-9963-06F8-7F71-D6B1F90C6CD0}"/>
              </a:ext>
            </a:extLst>
          </p:cNvPr>
          <p:cNvSpPr/>
          <p:nvPr/>
        </p:nvSpPr>
        <p:spPr>
          <a:xfrm>
            <a:off x="-1396246" y="3551505"/>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722894" y="191301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3754114" y="330904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grpSp>
        <p:nvGrpSpPr>
          <p:cNvPr id="449" name="Group 448">
            <a:extLst>
              <a:ext uri="{FF2B5EF4-FFF2-40B4-BE49-F238E27FC236}">
                <a16:creationId xmlns:a16="http://schemas.microsoft.com/office/drawing/2014/main" id="{6C19D74D-F3BD-E78E-C332-D0942EF1FD1F}"/>
              </a:ext>
            </a:extLst>
          </p:cNvPr>
          <p:cNvGrpSpPr/>
          <p:nvPr/>
        </p:nvGrpSpPr>
        <p:grpSpPr>
          <a:xfrm>
            <a:off x="-2531995" y="5094502"/>
            <a:ext cx="1004494" cy="246518"/>
            <a:chOff x="-2417353" y="3276300"/>
            <a:chExt cx="1004494" cy="246518"/>
          </a:xfrm>
        </p:grpSpPr>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nvGrpSpPr>
          <p:cNvPr id="161" name="Group 160">
            <a:extLst>
              <a:ext uri="{FF2B5EF4-FFF2-40B4-BE49-F238E27FC236}">
                <a16:creationId xmlns:a16="http://schemas.microsoft.com/office/drawing/2014/main" id="{0797EB33-12D9-0DC1-5F8B-E14A340D8A10}"/>
              </a:ext>
            </a:extLst>
          </p:cNvPr>
          <p:cNvGrpSpPr/>
          <p:nvPr/>
        </p:nvGrpSpPr>
        <p:grpSpPr>
          <a:xfrm>
            <a:off x="-2588880" y="-1320466"/>
            <a:ext cx="1930620" cy="1843904"/>
            <a:chOff x="3454584" y="2026292"/>
            <a:chExt cx="2287899" cy="2185135"/>
          </a:xfrm>
        </p:grpSpPr>
        <p:sp>
          <p:nvSpPr>
            <p:cNvPr id="128" name="Rectangle 127">
              <a:extLst>
                <a:ext uri="{FF2B5EF4-FFF2-40B4-BE49-F238E27FC236}">
                  <a16:creationId xmlns:a16="http://schemas.microsoft.com/office/drawing/2014/main" id="{2965382B-9162-C9EA-4E3D-4458BD66074F}"/>
                </a:ext>
              </a:extLst>
            </p:cNvPr>
            <p:cNvSpPr/>
            <p:nvPr/>
          </p:nvSpPr>
          <p:spPr>
            <a:xfrm>
              <a:off x="3569831" y="2668377"/>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E9C52D9-4F43-1D27-3F39-7EA0F8ACA125}"/>
                </a:ext>
              </a:extLst>
            </p:cNvPr>
            <p:cNvSpPr/>
            <p:nvPr/>
          </p:nvSpPr>
          <p:spPr>
            <a:xfrm>
              <a:off x="3569831" y="2668379"/>
              <a:ext cx="1030460" cy="308609"/>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DDDD007-9249-4464-FC72-9F7AB6E9A831}"/>
                </a:ext>
              </a:extLst>
            </p:cNvPr>
            <p:cNvSpPr/>
            <p:nvPr/>
          </p:nvSpPr>
          <p:spPr>
            <a:xfrm>
              <a:off x="4596772" y="2668378"/>
              <a:ext cx="1030460" cy="308609"/>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80981F5-BAFD-7DB5-1A1D-BC286F946DF3}"/>
                </a:ext>
              </a:extLst>
            </p:cNvPr>
            <p:cNvSpPr txBox="1"/>
            <p:nvPr/>
          </p:nvSpPr>
          <p:spPr>
            <a:xfrm>
              <a:off x="3569832" y="2666802"/>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134" name="Group 133">
              <a:extLst>
                <a:ext uri="{FF2B5EF4-FFF2-40B4-BE49-F238E27FC236}">
                  <a16:creationId xmlns:a16="http://schemas.microsoft.com/office/drawing/2014/main" id="{E2459E07-448C-DAF0-2E07-9D9AB052949F}"/>
                </a:ext>
              </a:extLst>
            </p:cNvPr>
            <p:cNvGrpSpPr/>
            <p:nvPr/>
          </p:nvGrpSpPr>
          <p:grpSpPr>
            <a:xfrm>
              <a:off x="3569831" y="2976988"/>
              <a:ext cx="2057401" cy="308610"/>
              <a:chOff x="2475871" y="2325708"/>
              <a:chExt cx="1452963" cy="518864"/>
            </a:xfrm>
          </p:grpSpPr>
          <p:sp>
            <p:nvSpPr>
              <p:cNvPr id="159" name="Rectangle 158">
                <a:extLst>
                  <a:ext uri="{FF2B5EF4-FFF2-40B4-BE49-F238E27FC236}">
                    <a16:creationId xmlns:a16="http://schemas.microsoft.com/office/drawing/2014/main" id="{8448870E-3350-FB4D-568A-72272EE90ED2}"/>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CD60761-D207-D59E-DC54-72009003846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65701F98-18C1-61D6-1E79-2343827CB89B}"/>
                </a:ext>
              </a:extLst>
            </p:cNvPr>
            <p:cNvGrpSpPr/>
            <p:nvPr/>
          </p:nvGrpSpPr>
          <p:grpSpPr>
            <a:xfrm>
              <a:off x="3569831" y="3285598"/>
              <a:ext cx="2057401" cy="308610"/>
              <a:chOff x="2475871" y="2325708"/>
              <a:chExt cx="1452963" cy="518864"/>
            </a:xfrm>
          </p:grpSpPr>
          <p:sp>
            <p:nvSpPr>
              <p:cNvPr id="157" name="Rectangle 156">
                <a:extLst>
                  <a:ext uri="{FF2B5EF4-FFF2-40B4-BE49-F238E27FC236}">
                    <a16:creationId xmlns:a16="http://schemas.microsoft.com/office/drawing/2014/main" id="{5DDA9A2D-6DC3-AF3C-171F-42BB04E745E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B8B56A47-64D4-1BC4-84AD-3E11979D3D16}"/>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7AAD16B-01C1-EA6F-6DE0-96C9CBB14F08}"/>
                </a:ext>
              </a:extLst>
            </p:cNvPr>
            <p:cNvGrpSpPr/>
            <p:nvPr/>
          </p:nvGrpSpPr>
          <p:grpSpPr>
            <a:xfrm>
              <a:off x="3569831" y="3594208"/>
              <a:ext cx="2057401" cy="308610"/>
              <a:chOff x="2475871" y="2325708"/>
              <a:chExt cx="1452963" cy="518864"/>
            </a:xfrm>
          </p:grpSpPr>
          <p:sp>
            <p:nvSpPr>
              <p:cNvPr id="155" name="Rectangle 154">
                <a:extLst>
                  <a:ext uri="{FF2B5EF4-FFF2-40B4-BE49-F238E27FC236}">
                    <a16:creationId xmlns:a16="http://schemas.microsoft.com/office/drawing/2014/main" id="{982B804F-785B-979B-1064-0BBC8C5F88D6}"/>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0C2CE5-00FB-168D-A931-289C89D24B3E}"/>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B0947C10-B59B-057C-AE3D-919357A22A1A}"/>
                </a:ext>
              </a:extLst>
            </p:cNvPr>
            <p:cNvGrpSpPr/>
            <p:nvPr/>
          </p:nvGrpSpPr>
          <p:grpSpPr>
            <a:xfrm>
              <a:off x="3569831" y="3902817"/>
              <a:ext cx="2057401" cy="308610"/>
              <a:chOff x="2475871" y="2325708"/>
              <a:chExt cx="1452963" cy="518864"/>
            </a:xfrm>
          </p:grpSpPr>
          <p:sp>
            <p:nvSpPr>
              <p:cNvPr id="153" name="Rectangle 152">
                <a:extLst>
                  <a:ext uri="{FF2B5EF4-FFF2-40B4-BE49-F238E27FC236}">
                    <a16:creationId xmlns:a16="http://schemas.microsoft.com/office/drawing/2014/main" id="{6E5EBF68-B322-5475-2383-E549CF9DD52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E15F7B90-689E-CE07-BD0C-4D8CCE8F20D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Trapezoid 138">
              <a:extLst>
                <a:ext uri="{FF2B5EF4-FFF2-40B4-BE49-F238E27FC236}">
                  <a16:creationId xmlns:a16="http://schemas.microsoft.com/office/drawing/2014/main" id="{C0D4B95C-07A3-EB45-D043-BF6509E4FFF6}"/>
                </a:ext>
              </a:extLst>
            </p:cNvPr>
            <p:cNvSpPr/>
            <p:nvPr/>
          </p:nvSpPr>
          <p:spPr>
            <a:xfrm>
              <a:off x="3454584" y="2026292"/>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40" name="TextBox 139">
              <a:extLst>
                <a:ext uri="{FF2B5EF4-FFF2-40B4-BE49-F238E27FC236}">
                  <a16:creationId xmlns:a16="http://schemas.microsoft.com/office/drawing/2014/main" id="{DC5CE2F9-681B-9CA7-E1BE-492D52AC2D16}"/>
                </a:ext>
              </a:extLst>
            </p:cNvPr>
            <p:cNvSpPr txBox="1"/>
            <p:nvPr/>
          </p:nvSpPr>
          <p:spPr>
            <a:xfrm>
              <a:off x="3569832"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1" name="TextBox 140">
              <a:extLst>
                <a:ext uri="{FF2B5EF4-FFF2-40B4-BE49-F238E27FC236}">
                  <a16:creationId xmlns:a16="http://schemas.microsoft.com/office/drawing/2014/main" id="{3763A682-1E58-8E56-555D-692A9052D8B8}"/>
                </a:ext>
              </a:extLst>
            </p:cNvPr>
            <p:cNvSpPr txBox="1"/>
            <p:nvPr/>
          </p:nvSpPr>
          <p:spPr>
            <a:xfrm>
              <a:off x="4593287"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2" name="TextBox 141">
              <a:extLst>
                <a:ext uri="{FF2B5EF4-FFF2-40B4-BE49-F238E27FC236}">
                  <a16:creationId xmlns:a16="http://schemas.microsoft.com/office/drawing/2014/main" id="{8A40ED98-B130-8A0B-EEFA-C82F10532522}"/>
                </a:ext>
              </a:extLst>
            </p:cNvPr>
            <p:cNvSpPr txBox="1"/>
            <p:nvPr/>
          </p:nvSpPr>
          <p:spPr>
            <a:xfrm>
              <a:off x="4593287" y="2666802"/>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43" name="TextBox 142">
              <a:extLst>
                <a:ext uri="{FF2B5EF4-FFF2-40B4-BE49-F238E27FC236}">
                  <a16:creationId xmlns:a16="http://schemas.microsoft.com/office/drawing/2014/main" id="{E9D7FA45-166B-CF10-6B15-03CD79AF05AD}"/>
                </a:ext>
              </a:extLst>
            </p:cNvPr>
            <p:cNvSpPr txBox="1"/>
            <p:nvPr/>
          </p:nvSpPr>
          <p:spPr>
            <a:xfrm>
              <a:off x="4593287"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4" name="TextBox 143">
              <a:extLst>
                <a:ext uri="{FF2B5EF4-FFF2-40B4-BE49-F238E27FC236}">
                  <a16:creationId xmlns:a16="http://schemas.microsoft.com/office/drawing/2014/main" id="{719734D4-C405-15BC-376F-D7D85D3588D1}"/>
                </a:ext>
              </a:extLst>
            </p:cNvPr>
            <p:cNvSpPr txBox="1"/>
            <p:nvPr/>
          </p:nvSpPr>
          <p:spPr>
            <a:xfrm>
              <a:off x="4593287"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5" name="TextBox 144">
              <a:extLst>
                <a:ext uri="{FF2B5EF4-FFF2-40B4-BE49-F238E27FC236}">
                  <a16:creationId xmlns:a16="http://schemas.microsoft.com/office/drawing/2014/main" id="{728F19F6-96AF-85E5-C9FF-0403A7156336}"/>
                </a:ext>
              </a:extLst>
            </p:cNvPr>
            <p:cNvSpPr txBox="1"/>
            <p:nvPr/>
          </p:nvSpPr>
          <p:spPr>
            <a:xfrm>
              <a:off x="4593287"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6" name="TextBox 145">
              <a:extLst>
                <a:ext uri="{FF2B5EF4-FFF2-40B4-BE49-F238E27FC236}">
                  <a16:creationId xmlns:a16="http://schemas.microsoft.com/office/drawing/2014/main" id="{8DAFA299-E617-A547-515C-2BE0454DEDD0}"/>
                </a:ext>
              </a:extLst>
            </p:cNvPr>
            <p:cNvSpPr txBox="1"/>
            <p:nvPr/>
          </p:nvSpPr>
          <p:spPr>
            <a:xfrm>
              <a:off x="3569832"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7" name="TextBox 146">
              <a:extLst>
                <a:ext uri="{FF2B5EF4-FFF2-40B4-BE49-F238E27FC236}">
                  <a16:creationId xmlns:a16="http://schemas.microsoft.com/office/drawing/2014/main" id="{B0C9CC83-B402-3764-0175-C695392BB28C}"/>
                </a:ext>
              </a:extLst>
            </p:cNvPr>
            <p:cNvSpPr txBox="1"/>
            <p:nvPr/>
          </p:nvSpPr>
          <p:spPr>
            <a:xfrm>
              <a:off x="3569832"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8" name="TextBox 147">
              <a:extLst>
                <a:ext uri="{FF2B5EF4-FFF2-40B4-BE49-F238E27FC236}">
                  <a16:creationId xmlns:a16="http://schemas.microsoft.com/office/drawing/2014/main" id="{D641C3CB-A432-D92A-FE41-0EA5866A353E}"/>
                </a:ext>
              </a:extLst>
            </p:cNvPr>
            <p:cNvSpPr txBox="1"/>
            <p:nvPr/>
          </p:nvSpPr>
          <p:spPr>
            <a:xfrm>
              <a:off x="3569832"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9" name="TextBox 148">
              <a:extLst>
                <a:ext uri="{FF2B5EF4-FFF2-40B4-BE49-F238E27FC236}">
                  <a16:creationId xmlns:a16="http://schemas.microsoft.com/office/drawing/2014/main" id="{9070F1EB-035D-EF2F-D32C-E9EA833EA89A}"/>
                </a:ext>
              </a:extLst>
            </p:cNvPr>
            <p:cNvSpPr txBox="1"/>
            <p:nvPr/>
          </p:nvSpPr>
          <p:spPr>
            <a:xfrm>
              <a:off x="3476344" y="2110053"/>
              <a:ext cx="2237370" cy="507831"/>
            </a:xfrm>
            <a:prstGeom prst="rect">
              <a:avLst/>
            </a:prstGeom>
            <a:noFill/>
          </p:spPr>
          <p:txBody>
            <a:bodyPr wrap="square" rtlCol="0">
              <a:spAutoFit/>
            </a:bodyPr>
            <a:lstStyle/>
            <a:p>
              <a:pPr algn="ctr"/>
              <a:r>
                <a:rPr lang="en-US" sz="2700" b="1" dirty="0">
                  <a:solidFill>
                    <a:schemeClr val="bg1"/>
                  </a:solidFill>
                </a:rPr>
                <a:t>AVG: 60%</a:t>
              </a:r>
            </a:p>
          </p:txBody>
        </p:sp>
        <p:grpSp>
          <p:nvGrpSpPr>
            <p:cNvPr id="150" name="Group 23">
              <a:extLst>
                <a:ext uri="{FF2B5EF4-FFF2-40B4-BE49-F238E27FC236}">
                  <a16:creationId xmlns:a16="http://schemas.microsoft.com/office/drawing/2014/main" id="{4FB37180-1FA3-2128-0B20-88AD0E3CC6F7}"/>
                </a:ext>
              </a:extLst>
            </p:cNvPr>
            <p:cNvGrpSpPr>
              <a:grpSpLocks/>
            </p:cNvGrpSpPr>
            <p:nvPr/>
          </p:nvGrpSpPr>
          <p:grpSpPr bwMode="auto">
            <a:xfrm>
              <a:off x="3575665" y="2701783"/>
              <a:ext cx="1004494" cy="246518"/>
              <a:chOff x="808" y="2880"/>
              <a:chExt cx="1632" cy="1152"/>
            </a:xfrm>
          </p:grpSpPr>
          <p:sp>
            <p:nvSpPr>
              <p:cNvPr id="151" name="Freeform 24">
                <a:extLst>
                  <a:ext uri="{FF2B5EF4-FFF2-40B4-BE49-F238E27FC236}">
                    <a16:creationId xmlns:a16="http://schemas.microsoft.com/office/drawing/2014/main" id="{E86B83D7-583E-8171-8C7C-8C03943A24AB}"/>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152" name="Freeform 25">
                <a:extLst>
                  <a:ext uri="{FF2B5EF4-FFF2-40B4-BE49-F238E27FC236}">
                    <a16:creationId xmlns:a16="http://schemas.microsoft.com/office/drawing/2014/main" id="{039526D1-4CAF-1309-82FE-49D2F1A6A226}"/>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sp>
        <p:nvSpPr>
          <p:cNvPr id="245" name="TextBox 244">
            <a:extLst>
              <a:ext uri="{FF2B5EF4-FFF2-40B4-BE49-F238E27FC236}">
                <a16:creationId xmlns:a16="http://schemas.microsoft.com/office/drawing/2014/main" id="{CECA520C-3567-27A1-B9B4-9FA4971E0BD7}"/>
              </a:ext>
            </a:extLst>
          </p:cNvPr>
          <p:cNvSpPr txBox="1"/>
          <p:nvPr/>
        </p:nvSpPr>
        <p:spPr>
          <a:xfrm>
            <a:off x="989628" y="3016848"/>
            <a:ext cx="3098224" cy="289310"/>
          </a:xfrm>
          <a:prstGeom prst="rect">
            <a:avLst/>
          </a:prstGeom>
          <a:noFill/>
        </p:spPr>
        <p:txBody>
          <a:bodyPr wrap="square" rtlCol="0">
            <a:spAutoFit/>
          </a:bodyPr>
          <a:lstStyle/>
          <a:p>
            <a:pPr algn="ctr">
              <a:lnSpc>
                <a:spcPct val="80000"/>
              </a:lnSpc>
            </a:pPr>
            <a:r>
              <a:rPr lang="en-US" sz="1600" b="1" dirty="0">
                <a:solidFill>
                  <a:srgbClr val="00B0F0"/>
                </a:solidFill>
                <a:effectLst/>
                <a:cs typeface="Arial" pitchFamily="34" charset="0"/>
              </a:rPr>
              <a:t>“Grouping of Qualified Units”</a:t>
            </a:r>
            <a:endParaRPr lang="en-US" sz="2000" b="1" dirty="0">
              <a:solidFill>
                <a:srgbClr val="00B0F0"/>
              </a:solidFill>
              <a:effectLst/>
              <a:cs typeface="Arial" pitchFamily="34" charset="0"/>
            </a:endParaRPr>
          </a:p>
        </p:txBody>
      </p:sp>
      <p:grpSp>
        <p:nvGrpSpPr>
          <p:cNvPr id="75" name="Group 74" hidden="1">
            <a:extLst>
              <a:ext uri="{FF2B5EF4-FFF2-40B4-BE49-F238E27FC236}">
                <a16:creationId xmlns:a16="http://schemas.microsoft.com/office/drawing/2014/main" id="{AAE94DC1-D4B2-C761-113A-CE289B1C4293}"/>
              </a:ext>
            </a:extLst>
          </p:cNvPr>
          <p:cNvGrpSpPr/>
          <p:nvPr/>
        </p:nvGrpSpPr>
        <p:grpSpPr>
          <a:xfrm>
            <a:off x="2810759" y="1065413"/>
            <a:ext cx="1967505" cy="1879132"/>
            <a:chOff x="2810759" y="1065413"/>
            <a:chExt cx="1967505" cy="1879132"/>
          </a:xfrm>
        </p:grpSpPr>
        <p:sp>
          <p:nvSpPr>
            <p:cNvPr id="2" name="Rectangle 1">
              <a:extLst>
                <a:ext uri="{FF2B5EF4-FFF2-40B4-BE49-F238E27FC236}">
                  <a16:creationId xmlns:a16="http://schemas.microsoft.com/office/drawing/2014/main" id="{5574BC0C-0800-5F32-334F-F32FD009A7DF}"/>
                </a:ext>
              </a:extLst>
            </p:cNvPr>
            <p:cNvSpPr/>
            <p:nvPr/>
          </p:nvSpPr>
          <p:spPr>
            <a:xfrm>
              <a:off x="2909867" y="1617581"/>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5CFBD4-1C43-DE23-9F5C-40592A78FCF8}"/>
                </a:ext>
              </a:extLst>
            </p:cNvPr>
            <p:cNvSpPr/>
            <p:nvPr/>
          </p:nvSpPr>
          <p:spPr>
            <a:xfrm>
              <a:off x="3792997" y="2679152"/>
              <a:ext cx="886156" cy="265392"/>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0C3D498-7657-58EE-7F78-D729B469497E}"/>
                </a:ext>
              </a:extLst>
            </p:cNvPr>
            <p:cNvSpPr/>
            <p:nvPr/>
          </p:nvSpPr>
          <p:spPr>
            <a:xfrm>
              <a:off x="2909867" y="1617583"/>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39EAF7-67D1-27A0-9322-707FB62CF3E0}"/>
                </a:ext>
              </a:extLst>
            </p:cNvPr>
            <p:cNvSpPr/>
            <p:nvPr/>
          </p:nvSpPr>
          <p:spPr>
            <a:xfrm>
              <a:off x="3792997" y="1617582"/>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C805A4-3032-9D71-0EA6-DEC6C5330627}"/>
                </a:ext>
              </a:extLst>
            </p:cNvPr>
            <p:cNvSpPr txBox="1"/>
            <p:nvPr/>
          </p:nvSpPr>
          <p:spPr>
            <a:xfrm>
              <a:off x="2909868" y="161622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6" name="Group 5">
              <a:extLst>
                <a:ext uri="{FF2B5EF4-FFF2-40B4-BE49-F238E27FC236}">
                  <a16:creationId xmlns:a16="http://schemas.microsoft.com/office/drawing/2014/main" id="{72D2DC80-8B93-258C-4253-F69BB3686E87}"/>
                </a:ext>
              </a:extLst>
            </p:cNvPr>
            <p:cNvGrpSpPr/>
            <p:nvPr/>
          </p:nvGrpSpPr>
          <p:grpSpPr>
            <a:xfrm>
              <a:off x="2909867" y="1882975"/>
              <a:ext cx="1769286" cy="265393"/>
              <a:chOff x="2475871" y="2325708"/>
              <a:chExt cx="1452963" cy="518864"/>
            </a:xfrm>
          </p:grpSpPr>
          <p:sp>
            <p:nvSpPr>
              <p:cNvPr id="7" name="Rectangle 6">
                <a:extLst>
                  <a:ext uri="{FF2B5EF4-FFF2-40B4-BE49-F238E27FC236}">
                    <a16:creationId xmlns:a16="http://schemas.microsoft.com/office/drawing/2014/main" id="{5303EC47-AB1D-7FB7-21A3-3C4F45DA4061}"/>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1D729C-029C-6788-ED4E-22D7884BB41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F600A58-7CA6-C974-D397-8D58722B9907}"/>
                </a:ext>
              </a:extLst>
            </p:cNvPr>
            <p:cNvGrpSpPr/>
            <p:nvPr/>
          </p:nvGrpSpPr>
          <p:grpSpPr>
            <a:xfrm>
              <a:off x="2909867" y="2148368"/>
              <a:ext cx="1769286" cy="265393"/>
              <a:chOff x="2475871" y="2325708"/>
              <a:chExt cx="1452963" cy="518864"/>
            </a:xfrm>
          </p:grpSpPr>
          <p:sp>
            <p:nvSpPr>
              <p:cNvPr id="10" name="Rectangle 9">
                <a:extLst>
                  <a:ext uri="{FF2B5EF4-FFF2-40B4-BE49-F238E27FC236}">
                    <a16:creationId xmlns:a16="http://schemas.microsoft.com/office/drawing/2014/main" id="{F6F4131B-C30B-5E4B-0C8D-EA7F7EC72DCB}"/>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DB9030-0E85-6CAC-A850-4581B7F5154C}"/>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07DC0A3-92DD-27A3-A8CA-71A5C5D6F144}"/>
                </a:ext>
              </a:extLst>
            </p:cNvPr>
            <p:cNvGrpSpPr/>
            <p:nvPr/>
          </p:nvGrpSpPr>
          <p:grpSpPr>
            <a:xfrm>
              <a:off x="2909867" y="2413760"/>
              <a:ext cx="1769286" cy="265393"/>
              <a:chOff x="2475871" y="2325708"/>
              <a:chExt cx="1452963" cy="518864"/>
            </a:xfrm>
          </p:grpSpPr>
          <p:sp>
            <p:nvSpPr>
              <p:cNvPr id="13" name="Rectangle 12">
                <a:extLst>
                  <a:ext uri="{FF2B5EF4-FFF2-40B4-BE49-F238E27FC236}">
                    <a16:creationId xmlns:a16="http://schemas.microsoft.com/office/drawing/2014/main" id="{2EB59C29-F2E6-E145-8C4F-998E48E9069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9BADF8-3989-1AF9-6F30-BC930808905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A49BDF9-3534-25E9-9815-B8245AE7D1CD}"/>
                </a:ext>
              </a:extLst>
            </p:cNvPr>
            <p:cNvSpPr/>
            <p:nvPr/>
          </p:nvSpPr>
          <p:spPr>
            <a:xfrm>
              <a:off x="2909867" y="2679153"/>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FB9FE6FD-1D72-F15E-6BE4-3C0444403589}"/>
                </a:ext>
              </a:extLst>
            </p:cNvPr>
            <p:cNvSpPr/>
            <p:nvPr/>
          </p:nvSpPr>
          <p:spPr>
            <a:xfrm>
              <a:off x="2810759" y="1065413"/>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9" name="TextBox 18">
              <a:extLst>
                <a:ext uri="{FF2B5EF4-FFF2-40B4-BE49-F238E27FC236}">
                  <a16:creationId xmlns:a16="http://schemas.microsoft.com/office/drawing/2014/main" id="{F5DF5F79-20C3-B4A8-8861-82AA905A8F9A}"/>
                </a:ext>
              </a:extLst>
            </p:cNvPr>
            <p:cNvSpPr txBox="1"/>
            <p:nvPr/>
          </p:nvSpPr>
          <p:spPr>
            <a:xfrm>
              <a:off x="2909868" y="267198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0" name="TextBox 19">
              <a:extLst>
                <a:ext uri="{FF2B5EF4-FFF2-40B4-BE49-F238E27FC236}">
                  <a16:creationId xmlns:a16="http://schemas.microsoft.com/office/drawing/2014/main" id="{9ABE2360-8124-37F7-BD89-7B87796D22C7}"/>
                </a:ext>
              </a:extLst>
            </p:cNvPr>
            <p:cNvSpPr txBox="1"/>
            <p:nvPr/>
          </p:nvSpPr>
          <p:spPr>
            <a:xfrm>
              <a:off x="3790000" y="2671982"/>
              <a:ext cx="883130" cy="259024"/>
            </a:xfrm>
            <a:prstGeom prst="rect">
              <a:avLst/>
            </a:prstGeom>
            <a:noFill/>
          </p:spPr>
          <p:txBody>
            <a:bodyPr wrap="square" lIns="0" tIns="0" rIns="0" bIns="0" rtlCol="0" anchor="ctr" anchorCtr="0">
              <a:noAutofit/>
            </a:bodyPr>
            <a:lstStyle/>
            <a:p>
              <a:pPr algn="ct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70</a:t>
              </a:r>
              <a:r>
                <a:rPr lang="en-US" sz="14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sp>
          <p:nvSpPr>
            <p:cNvPr id="22" name="TextBox 21">
              <a:extLst>
                <a:ext uri="{FF2B5EF4-FFF2-40B4-BE49-F238E27FC236}">
                  <a16:creationId xmlns:a16="http://schemas.microsoft.com/office/drawing/2014/main" id="{3605803B-3891-4179-1705-108FBE488008}"/>
                </a:ext>
              </a:extLst>
            </p:cNvPr>
            <p:cNvSpPr txBox="1"/>
            <p:nvPr/>
          </p:nvSpPr>
          <p:spPr>
            <a:xfrm>
              <a:off x="3790000" y="161622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 name="TextBox 22">
              <a:extLst>
                <a:ext uri="{FF2B5EF4-FFF2-40B4-BE49-F238E27FC236}">
                  <a16:creationId xmlns:a16="http://schemas.microsoft.com/office/drawing/2014/main" id="{AF34E088-7105-C10B-5BB1-9D1CBB6E9970}"/>
                </a:ext>
              </a:extLst>
            </p:cNvPr>
            <p:cNvSpPr txBox="1"/>
            <p:nvPr/>
          </p:nvSpPr>
          <p:spPr>
            <a:xfrm>
              <a:off x="3790000" y="188016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4" name="TextBox 23">
              <a:extLst>
                <a:ext uri="{FF2B5EF4-FFF2-40B4-BE49-F238E27FC236}">
                  <a16:creationId xmlns:a16="http://schemas.microsoft.com/office/drawing/2014/main" id="{93C1D265-9AFE-AAD4-3CDB-8EB4C540BF82}"/>
                </a:ext>
              </a:extLst>
            </p:cNvPr>
            <p:cNvSpPr txBox="1"/>
            <p:nvPr/>
          </p:nvSpPr>
          <p:spPr>
            <a:xfrm>
              <a:off x="3790000" y="214410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5" name="TextBox 24">
              <a:extLst>
                <a:ext uri="{FF2B5EF4-FFF2-40B4-BE49-F238E27FC236}">
                  <a16:creationId xmlns:a16="http://schemas.microsoft.com/office/drawing/2014/main" id="{6BF30A27-84D2-DEAF-FE9E-D7A2EB7ED3E4}"/>
                </a:ext>
              </a:extLst>
            </p:cNvPr>
            <p:cNvSpPr txBox="1"/>
            <p:nvPr/>
          </p:nvSpPr>
          <p:spPr>
            <a:xfrm>
              <a:off x="3790000" y="240804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6" name="TextBox 25">
              <a:extLst>
                <a:ext uri="{FF2B5EF4-FFF2-40B4-BE49-F238E27FC236}">
                  <a16:creationId xmlns:a16="http://schemas.microsoft.com/office/drawing/2014/main" id="{E8D27B4E-37A8-FD62-1DEA-C2F6CF392D17}"/>
                </a:ext>
              </a:extLst>
            </p:cNvPr>
            <p:cNvSpPr txBox="1"/>
            <p:nvPr/>
          </p:nvSpPr>
          <p:spPr>
            <a:xfrm>
              <a:off x="2909868" y="188016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7" name="TextBox 26">
              <a:extLst>
                <a:ext uri="{FF2B5EF4-FFF2-40B4-BE49-F238E27FC236}">
                  <a16:creationId xmlns:a16="http://schemas.microsoft.com/office/drawing/2014/main" id="{F0C8793F-3C61-DF7F-C3EB-9D3997CDFCE0}"/>
                </a:ext>
              </a:extLst>
            </p:cNvPr>
            <p:cNvSpPr txBox="1"/>
            <p:nvPr/>
          </p:nvSpPr>
          <p:spPr>
            <a:xfrm>
              <a:off x="2909868" y="214410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8" name="TextBox 27">
              <a:extLst>
                <a:ext uri="{FF2B5EF4-FFF2-40B4-BE49-F238E27FC236}">
                  <a16:creationId xmlns:a16="http://schemas.microsoft.com/office/drawing/2014/main" id="{A40273FC-5442-0596-0FED-811BC827F363}"/>
                </a:ext>
              </a:extLst>
            </p:cNvPr>
            <p:cNvSpPr txBox="1"/>
            <p:nvPr/>
          </p:nvSpPr>
          <p:spPr>
            <a:xfrm>
              <a:off x="2909868" y="240804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9" name="TextBox 28">
              <a:extLst>
                <a:ext uri="{FF2B5EF4-FFF2-40B4-BE49-F238E27FC236}">
                  <a16:creationId xmlns:a16="http://schemas.microsoft.com/office/drawing/2014/main" id="{330CADAC-C669-9587-DF23-F19B960E31F0}"/>
                </a:ext>
              </a:extLst>
            </p:cNvPr>
            <p:cNvSpPr txBox="1"/>
            <p:nvPr/>
          </p:nvSpPr>
          <p:spPr>
            <a:xfrm>
              <a:off x="2829472" y="1137444"/>
              <a:ext cx="1924052" cy="430887"/>
            </a:xfrm>
            <a:prstGeom prst="rect">
              <a:avLst/>
            </a:prstGeom>
            <a:noFill/>
          </p:spPr>
          <p:txBody>
            <a:bodyPr wrap="square" rtlCol="0">
              <a:spAutoFit/>
            </a:bodyPr>
            <a:lstStyle/>
            <a:p>
              <a:pPr algn="ctr"/>
              <a:r>
                <a:rPr lang="en-US" sz="2200" b="1" dirty="0">
                  <a:solidFill>
                    <a:srgbClr val="B9E282"/>
                  </a:solidFill>
                </a:rPr>
                <a:t>AVG: 58.89%</a:t>
              </a:r>
            </a:p>
          </p:txBody>
        </p:sp>
        <p:grpSp>
          <p:nvGrpSpPr>
            <p:cNvPr id="30" name="Group 23">
              <a:extLst>
                <a:ext uri="{FF2B5EF4-FFF2-40B4-BE49-F238E27FC236}">
                  <a16:creationId xmlns:a16="http://schemas.microsoft.com/office/drawing/2014/main" id="{71F727F8-0251-3B43-AB13-C97501C868A2}"/>
                </a:ext>
              </a:extLst>
            </p:cNvPr>
            <p:cNvGrpSpPr>
              <a:grpSpLocks/>
            </p:cNvGrpSpPr>
            <p:nvPr/>
          </p:nvGrpSpPr>
          <p:grpSpPr bwMode="auto">
            <a:xfrm>
              <a:off x="3816095" y="2709372"/>
              <a:ext cx="848563" cy="211996"/>
              <a:chOff x="808" y="2880"/>
              <a:chExt cx="1632" cy="1152"/>
            </a:xfrm>
          </p:grpSpPr>
          <p:sp>
            <p:nvSpPr>
              <p:cNvPr id="31" name="Freeform 24">
                <a:extLst>
                  <a:ext uri="{FF2B5EF4-FFF2-40B4-BE49-F238E27FC236}">
                    <a16:creationId xmlns:a16="http://schemas.microsoft.com/office/drawing/2014/main" id="{85B8E684-DA57-B80A-E8FA-BED4B12C4ADF}"/>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448" name="Freeform 25">
                <a:extLst>
                  <a:ext uri="{FF2B5EF4-FFF2-40B4-BE49-F238E27FC236}">
                    <a16:creationId xmlns:a16="http://schemas.microsoft.com/office/drawing/2014/main" id="{B85BA19A-003C-A139-1ED9-B21AF08B5C72}"/>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sp>
        <p:nvSpPr>
          <p:cNvPr id="455" name="Freeform: Shape 454">
            <a:extLst>
              <a:ext uri="{FF2B5EF4-FFF2-40B4-BE49-F238E27FC236}">
                <a16:creationId xmlns:a16="http://schemas.microsoft.com/office/drawing/2014/main" id="{6611CC9A-3CF8-503D-3A98-0E1BA4FF2449}"/>
              </a:ext>
            </a:extLst>
          </p:cNvPr>
          <p:cNvSpPr/>
          <p:nvPr/>
        </p:nvSpPr>
        <p:spPr>
          <a:xfrm>
            <a:off x="354312" y="1617974"/>
            <a:ext cx="1773936" cy="1325880"/>
          </a:xfrm>
          <a:custGeom>
            <a:avLst/>
            <a:gdLst>
              <a:gd name="connsiteX0" fmla="*/ 885138 w 1773936"/>
              <a:gd name="connsiteY0" fmla="*/ 0 h 1325880"/>
              <a:gd name="connsiteX1" fmla="*/ 1773936 w 1773936"/>
              <a:gd name="connsiteY1" fmla="*/ 0 h 1325880"/>
              <a:gd name="connsiteX2" fmla="*/ 1773936 w 1773936"/>
              <a:gd name="connsiteY2" fmla="*/ 1325880 h 1325880"/>
              <a:gd name="connsiteX3" fmla="*/ 0 w 1773936"/>
              <a:gd name="connsiteY3" fmla="*/ 1325880 h 1325880"/>
              <a:gd name="connsiteX4" fmla="*/ 0 w 1773936"/>
              <a:gd name="connsiteY4" fmla="*/ 263346 h 1325880"/>
              <a:gd name="connsiteX5" fmla="*/ 885138 w 1773936"/>
              <a:gd name="connsiteY5" fmla="*/ 263346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3936" h="1325880">
                <a:moveTo>
                  <a:pt x="885138" y="0"/>
                </a:moveTo>
                <a:lnTo>
                  <a:pt x="1773936" y="0"/>
                </a:lnTo>
                <a:lnTo>
                  <a:pt x="1773936" y="1325880"/>
                </a:lnTo>
                <a:lnTo>
                  <a:pt x="0" y="1325880"/>
                </a:lnTo>
                <a:lnTo>
                  <a:pt x="0" y="263346"/>
                </a:lnTo>
                <a:lnTo>
                  <a:pt x="885138" y="263346"/>
                </a:lnTo>
                <a:close/>
              </a:path>
            </a:pathLst>
          </a:cu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6" name="Freeform: Shape 455">
            <a:extLst>
              <a:ext uri="{FF2B5EF4-FFF2-40B4-BE49-F238E27FC236}">
                <a16:creationId xmlns:a16="http://schemas.microsoft.com/office/drawing/2014/main" id="{7DEFF716-0D13-27C2-6512-88D13849CB36}"/>
              </a:ext>
            </a:extLst>
          </p:cNvPr>
          <p:cNvSpPr/>
          <p:nvPr/>
        </p:nvSpPr>
        <p:spPr>
          <a:xfrm>
            <a:off x="2904070" y="1616890"/>
            <a:ext cx="1773936" cy="1326964"/>
          </a:xfrm>
          <a:custGeom>
            <a:avLst/>
            <a:gdLst>
              <a:gd name="connsiteX0" fmla="*/ 0 w 1773936"/>
              <a:gd name="connsiteY0" fmla="*/ 0 h 1326964"/>
              <a:gd name="connsiteX1" fmla="*/ 1773936 w 1773936"/>
              <a:gd name="connsiteY1" fmla="*/ 0 h 1326964"/>
              <a:gd name="connsiteX2" fmla="*/ 1773936 w 1773936"/>
              <a:gd name="connsiteY2" fmla="*/ 1062894 h 1326964"/>
              <a:gd name="connsiteX3" fmla="*/ 890079 w 1773936"/>
              <a:gd name="connsiteY3" fmla="*/ 1062894 h 1326964"/>
              <a:gd name="connsiteX4" fmla="*/ 890079 w 1773936"/>
              <a:gd name="connsiteY4" fmla="*/ 1326964 h 1326964"/>
              <a:gd name="connsiteX5" fmla="*/ 0 w 1773936"/>
              <a:gd name="connsiteY5" fmla="*/ 1326964 h 132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3936" h="1326964">
                <a:moveTo>
                  <a:pt x="0" y="0"/>
                </a:moveTo>
                <a:lnTo>
                  <a:pt x="1773936" y="0"/>
                </a:lnTo>
                <a:lnTo>
                  <a:pt x="1773936" y="1062894"/>
                </a:lnTo>
                <a:lnTo>
                  <a:pt x="890079" y="1062894"/>
                </a:lnTo>
                <a:lnTo>
                  <a:pt x="890079" y="1326964"/>
                </a:lnTo>
                <a:lnTo>
                  <a:pt x="0" y="1326964"/>
                </a:lnTo>
                <a:close/>
              </a:path>
            </a:pathLst>
          </a:cu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7" name="TextBox 456">
            <a:extLst>
              <a:ext uri="{FF2B5EF4-FFF2-40B4-BE49-F238E27FC236}">
                <a16:creationId xmlns:a16="http://schemas.microsoft.com/office/drawing/2014/main" id="{63817616-85F1-A30F-F32F-FFB6B9191FBA}"/>
              </a:ext>
            </a:extLst>
          </p:cNvPr>
          <p:cNvSpPr txBox="1"/>
          <p:nvPr/>
        </p:nvSpPr>
        <p:spPr>
          <a:xfrm>
            <a:off x="1478611" y="3277835"/>
            <a:ext cx="2120258" cy="264688"/>
          </a:xfrm>
          <a:prstGeom prst="rect">
            <a:avLst/>
          </a:prstGeom>
          <a:noFill/>
        </p:spPr>
        <p:txBody>
          <a:bodyPr wrap="square" rtlCol="0">
            <a:spAutoFit/>
          </a:bodyPr>
          <a:lstStyle/>
          <a:p>
            <a:pPr algn="ctr">
              <a:lnSpc>
                <a:spcPct val="80000"/>
              </a:lnSpc>
            </a:pPr>
            <a:r>
              <a:rPr lang="en-US" sz="1400" dirty="0">
                <a:solidFill>
                  <a:srgbClr val="00B0F0"/>
                </a:solidFill>
                <a:effectLst/>
                <a:cs typeface="Arial" pitchFamily="34" charset="0"/>
              </a:rPr>
              <a:t>(Avg. 60% AMGI)</a:t>
            </a:r>
            <a:endParaRPr lang="en-US" dirty="0">
              <a:solidFill>
                <a:srgbClr val="00B0F0"/>
              </a:solidFill>
              <a:effectLst/>
              <a:cs typeface="Arial" pitchFamily="34" charset="0"/>
            </a:endParaRPr>
          </a:p>
        </p:txBody>
      </p:sp>
      <p:pic>
        <p:nvPicPr>
          <p:cNvPr id="225" name="Picture 224">
            <a:extLst>
              <a:ext uri="{FF2B5EF4-FFF2-40B4-BE49-F238E27FC236}">
                <a16:creationId xmlns:a16="http://schemas.microsoft.com/office/drawing/2014/main" id="{0E3841AB-6468-DF52-B883-AD76E60A7645}"/>
              </a:ext>
            </a:extLst>
          </p:cNvPr>
          <p:cNvPicPr>
            <a:picLocks noChangeAspect="1"/>
          </p:cNvPicPr>
          <p:nvPr/>
        </p:nvPicPr>
        <p:blipFill>
          <a:blip r:embed="rId3"/>
          <a:stretch>
            <a:fillRect/>
          </a:stretch>
        </p:blipFill>
        <p:spPr>
          <a:xfrm>
            <a:off x="468726" y="3609427"/>
            <a:ext cx="1600973" cy="1103776"/>
          </a:xfrm>
          <a:prstGeom prst="rect">
            <a:avLst/>
          </a:prstGeom>
        </p:spPr>
      </p:pic>
      <p:pic>
        <p:nvPicPr>
          <p:cNvPr id="226" name="Picture 225">
            <a:extLst>
              <a:ext uri="{FF2B5EF4-FFF2-40B4-BE49-F238E27FC236}">
                <a16:creationId xmlns:a16="http://schemas.microsoft.com/office/drawing/2014/main" id="{2ADD600E-503F-C069-150D-16FE1C2ED9FB}"/>
              </a:ext>
            </a:extLst>
          </p:cNvPr>
          <p:cNvPicPr>
            <a:picLocks noChangeAspect="1"/>
          </p:cNvPicPr>
          <p:nvPr/>
        </p:nvPicPr>
        <p:blipFill>
          <a:blip r:embed="rId3"/>
          <a:stretch>
            <a:fillRect/>
          </a:stretch>
        </p:blipFill>
        <p:spPr>
          <a:xfrm>
            <a:off x="2989513" y="3609427"/>
            <a:ext cx="1600973" cy="1103776"/>
          </a:xfrm>
          <a:prstGeom prst="rect">
            <a:avLst/>
          </a:prstGeom>
        </p:spPr>
      </p:pic>
      <p:sp>
        <p:nvSpPr>
          <p:cNvPr id="227" name="TextBox 226">
            <a:extLst>
              <a:ext uri="{FF2B5EF4-FFF2-40B4-BE49-F238E27FC236}">
                <a16:creationId xmlns:a16="http://schemas.microsoft.com/office/drawing/2014/main" id="{9864181D-DF1D-7604-FC19-8038A2776A7B}"/>
              </a:ext>
            </a:extLst>
          </p:cNvPr>
          <p:cNvSpPr txBox="1"/>
          <p:nvPr/>
        </p:nvSpPr>
        <p:spPr>
          <a:xfrm>
            <a:off x="295547" y="740308"/>
            <a:ext cx="824265" cy="369332"/>
          </a:xfrm>
          <a:prstGeom prst="rect">
            <a:avLst/>
          </a:prstGeom>
          <a:noFill/>
        </p:spPr>
        <p:txBody>
          <a:bodyPr wrap="none" rtlCol="0">
            <a:spAutoFit/>
          </a:bodyPr>
          <a:lstStyle/>
          <a:p>
            <a:r>
              <a:rPr lang="en-US" b="1" dirty="0" err="1">
                <a:solidFill>
                  <a:schemeClr val="tx1">
                    <a:lumMod val="75000"/>
                    <a:lumOff val="25000"/>
                  </a:schemeClr>
                </a:solidFill>
              </a:rPr>
              <a:t>Bldg</a:t>
            </a:r>
            <a:r>
              <a:rPr lang="en-US" b="1" dirty="0">
                <a:solidFill>
                  <a:schemeClr val="tx1">
                    <a:lumMod val="75000"/>
                    <a:lumOff val="25000"/>
                  </a:schemeClr>
                </a:solidFill>
              </a:rPr>
              <a:t> A</a:t>
            </a:r>
          </a:p>
        </p:txBody>
      </p:sp>
      <p:sp>
        <p:nvSpPr>
          <p:cNvPr id="228" name="TextBox 227">
            <a:extLst>
              <a:ext uri="{FF2B5EF4-FFF2-40B4-BE49-F238E27FC236}">
                <a16:creationId xmlns:a16="http://schemas.microsoft.com/office/drawing/2014/main" id="{8E8DBF15-B6BD-EB19-4BDF-C79FAF095C96}"/>
              </a:ext>
            </a:extLst>
          </p:cNvPr>
          <p:cNvSpPr txBox="1"/>
          <p:nvPr/>
        </p:nvSpPr>
        <p:spPr>
          <a:xfrm>
            <a:off x="3928979" y="740308"/>
            <a:ext cx="824265" cy="369332"/>
          </a:xfrm>
          <a:prstGeom prst="rect">
            <a:avLst/>
          </a:prstGeom>
          <a:noFill/>
        </p:spPr>
        <p:txBody>
          <a:bodyPr wrap="none" rtlCol="0">
            <a:spAutoFit/>
          </a:bodyPr>
          <a:lstStyle/>
          <a:p>
            <a:r>
              <a:rPr lang="en-US" b="1" dirty="0" err="1">
                <a:solidFill>
                  <a:schemeClr val="tx1">
                    <a:lumMod val="75000"/>
                    <a:lumOff val="25000"/>
                  </a:schemeClr>
                </a:solidFill>
              </a:rPr>
              <a:t>Bldg</a:t>
            </a:r>
            <a:r>
              <a:rPr lang="en-US" b="1" dirty="0">
                <a:solidFill>
                  <a:schemeClr val="tx1">
                    <a:lumMod val="75000"/>
                    <a:lumOff val="25000"/>
                  </a:schemeClr>
                </a:solidFill>
              </a:rPr>
              <a:t> B</a:t>
            </a:r>
          </a:p>
        </p:txBody>
      </p:sp>
      <p:sp>
        <p:nvSpPr>
          <p:cNvPr id="232" name="Freeform 107">
            <a:extLst>
              <a:ext uri="{FF2B5EF4-FFF2-40B4-BE49-F238E27FC236}">
                <a16:creationId xmlns:a16="http://schemas.microsoft.com/office/drawing/2014/main" id="{451F7C7B-3AB6-6510-0FC2-5D18455C6002}"/>
              </a:ext>
            </a:extLst>
          </p:cNvPr>
          <p:cNvSpPr/>
          <p:nvPr/>
        </p:nvSpPr>
        <p:spPr>
          <a:xfrm>
            <a:off x="1776922" y="3915152"/>
            <a:ext cx="493819" cy="476085"/>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3" name="Freeform 107">
            <a:extLst>
              <a:ext uri="{FF2B5EF4-FFF2-40B4-BE49-F238E27FC236}">
                <a16:creationId xmlns:a16="http://schemas.microsoft.com/office/drawing/2014/main" id="{469BB13C-822E-B21F-E64E-388FCBF1F1DD}"/>
              </a:ext>
            </a:extLst>
          </p:cNvPr>
          <p:cNvSpPr/>
          <p:nvPr/>
        </p:nvSpPr>
        <p:spPr>
          <a:xfrm>
            <a:off x="4296891" y="3915152"/>
            <a:ext cx="493819" cy="476085"/>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4C811BD1-217A-1A9B-971D-5F1BADE23247}"/>
              </a:ext>
            </a:extLst>
          </p:cNvPr>
          <p:cNvSpPr/>
          <p:nvPr/>
        </p:nvSpPr>
        <p:spPr>
          <a:xfrm>
            <a:off x="2904070" y="1616890"/>
            <a:ext cx="1769060" cy="1321286"/>
          </a:xfrm>
          <a:prstGeom prst="rect">
            <a:avLst/>
          </a:pr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4" name="Rectangle 223">
            <a:extLst>
              <a:ext uri="{FF2B5EF4-FFF2-40B4-BE49-F238E27FC236}">
                <a16:creationId xmlns:a16="http://schemas.microsoft.com/office/drawing/2014/main" id="{5FED16BA-3347-2C54-DB71-1D8549795B10}"/>
              </a:ext>
            </a:extLst>
          </p:cNvPr>
          <p:cNvSpPr/>
          <p:nvPr/>
        </p:nvSpPr>
        <p:spPr>
          <a:xfrm>
            <a:off x="354312" y="1617974"/>
            <a:ext cx="1769060" cy="1321286"/>
          </a:xfrm>
          <a:prstGeom prst="rect">
            <a:avLst/>
          </a:pr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66" name="Group 465">
            <a:extLst>
              <a:ext uri="{FF2B5EF4-FFF2-40B4-BE49-F238E27FC236}">
                <a16:creationId xmlns:a16="http://schemas.microsoft.com/office/drawing/2014/main" id="{E0CB3A67-D41B-F071-B3F6-503BA3DC4DD1}"/>
              </a:ext>
            </a:extLst>
          </p:cNvPr>
          <p:cNvGrpSpPr/>
          <p:nvPr/>
        </p:nvGrpSpPr>
        <p:grpSpPr>
          <a:xfrm>
            <a:off x="9832052" y="2975586"/>
            <a:ext cx="1967505" cy="1879132"/>
            <a:chOff x="9819829" y="2341099"/>
            <a:chExt cx="1967505" cy="1879132"/>
          </a:xfrm>
        </p:grpSpPr>
        <p:sp>
          <p:nvSpPr>
            <p:cNvPr id="230" name="Rectangle 229">
              <a:extLst>
                <a:ext uri="{FF2B5EF4-FFF2-40B4-BE49-F238E27FC236}">
                  <a16:creationId xmlns:a16="http://schemas.microsoft.com/office/drawing/2014/main" id="{C5B414AF-E702-C994-3564-372675D3509D}"/>
                </a:ext>
              </a:extLst>
            </p:cNvPr>
            <p:cNvSpPr/>
            <p:nvPr/>
          </p:nvSpPr>
          <p:spPr>
            <a:xfrm>
              <a:off x="9918937" y="2893267"/>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8BB726BD-20B8-A954-C7E6-D0B070BD2D88}"/>
                </a:ext>
              </a:extLst>
            </p:cNvPr>
            <p:cNvSpPr/>
            <p:nvPr/>
          </p:nvSpPr>
          <p:spPr>
            <a:xfrm>
              <a:off x="9918937" y="2893269"/>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206A952C-4973-4531-B4DB-D34296ADAF5E}"/>
                </a:ext>
              </a:extLst>
            </p:cNvPr>
            <p:cNvSpPr/>
            <p:nvPr/>
          </p:nvSpPr>
          <p:spPr>
            <a:xfrm>
              <a:off x="10802067" y="2893268"/>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5">
              <a:extLst>
                <a:ext uri="{FF2B5EF4-FFF2-40B4-BE49-F238E27FC236}">
                  <a16:creationId xmlns:a16="http://schemas.microsoft.com/office/drawing/2014/main" id="{3DF91B69-6B3A-16C9-180E-C69F411C3534}"/>
                </a:ext>
              </a:extLst>
            </p:cNvPr>
            <p:cNvSpPr txBox="1"/>
            <p:nvPr/>
          </p:nvSpPr>
          <p:spPr>
            <a:xfrm>
              <a:off x="9918938" y="28919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237" name="Group 236">
              <a:extLst>
                <a:ext uri="{FF2B5EF4-FFF2-40B4-BE49-F238E27FC236}">
                  <a16:creationId xmlns:a16="http://schemas.microsoft.com/office/drawing/2014/main" id="{AC195C5B-3253-268D-905D-00A2EC2D3F6A}"/>
                </a:ext>
              </a:extLst>
            </p:cNvPr>
            <p:cNvGrpSpPr/>
            <p:nvPr/>
          </p:nvGrpSpPr>
          <p:grpSpPr>
            <a:xfrm>
              <a:off x="9918937" y="3158661"/>
              <a:ext cx="1769286" cy="265393"/>
              <a:chOff x="2475871" y="2325708"/>
              <a:chExt cx="1452963" cy="518864"/>
            </a:xfrm>
          </p:grpSpPr>
          <p:sp>
            <p:nvSpPr>
              <p:cNvPr id="240" name="Rectangle 239">
                <a:extLst>
                  <a:ext uri="{FF2B5EF4-FFF2-40B4-BE49-F238E27FC236}">
                    <a16:creationId xmlns:a16="http://schemas.microsoft.com/office/drawing/2014/main" id="{5D63EBC8-340A-D723-382A-B75ABDB25E3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75BCFC2F-608B-B54C-8BF9-6D91AEA77A5A}"/>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a:extLst>
                <a:ext uri="{FF2B5EF4-FFF2-40B4-BE49-F238E27FC236}">
                  <a16:creationId xmlns:a16="http://schemas.microsoft.com/office/drawing/2014/main" id="{9BEE86B5-908D-6369-B0F5-591758994BC4}"/>
                </a:ext>
              </a:extLst>
            </p:cNvPr>
            <p:cNvGrpSpPr/>
            <p:nvPr/>
          </p:nvGrpSpPr>
          <p:grpSpPr>
            <a:xfrm>
              <a:off x="9918937" y="3424054"/>
              <a:ext cx="1769286" cy="265393"/>
              <a:chOff x="2475871" y="2325708"/>
              <a:chExt cx="1452963" cy="518864"/>
            </a:xfrm>
          </p:grpSpPr>
          <p:sp>
            <p:nvSpPr>
              <p:cNvPr id="243" name="Rectangle 242">
                <a:extLst>
                  <a:ext uri="{FF2B5EF4-FFF2-40B4-BE49-F238E27FC236}">
                    <a16:creationId xmlns:a16="http://schemas.microsoft.com/office/drawing/2014/main" id="{85E055B0-3BDA-B836-BE64-30741969F68F}"/>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2742E6C-2423-D954-C34D-C4B4C488305F}"/>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D71B3721-BFCD-7802-A74D-9CE76E13EAA6}"/>
                </a:ext>
              </a:extLst>
            </p:cNvPr>
            <p:cNvGrpSpPr/>
            <p:nvPr/>
          </p:nvGrpSpPr>
          <p:grpSpPr>
            <a:xfrm>
              <a:off x="9918937" y="3689446"/>
              <a:ext cx="1769286" cy="265393"/>
              <a:chOff x="2475871" y="2325708"/>
              <a:chExt cx="1452963" cy="518864"/>
            </a:xfrm>
          </p:grpSpPr>
          <p:sp>
            <p:nvSpPr>
              <p:cNvPr id="247" name="Rectangle 246">
                <a:extLst>
                  <a:ext uri="{FF2B5EF4-FFF2-40B4-BE49-F238E27FC236}">
                    <a16:creationId xmlns:a16="http://schemas.microsoft.com/office/drawing/2014/main" id="{F6E1EAE5-FE0B-C669-7937-5061CA566E4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6C73F0D7-4AB4-D29F-0158-A6D6C6817BB5}"/>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32AF1C61-E9B2-4D68-7DE3-FF53B70AA3E8}"/>
                </a:ext>
              </a:extLst>
            </p:cNvPr>
            <p:cNvGrpSpPr/>
            <p:nvPr/>
          </p:nvGrpSpPr>
          <p:grpSpPr>
            <a:xfrm>
              <a:off x="9918937" y="3954838"/>
              <a:ext cx="1769286" cy="265393"/>
              <a:chOff x="2475871" y="2325708"/>
              <a:chExt cx="1452963" cy="518864"/>
            </a:xfrm>
          </p:grpSpPr>
          <p:sp>
            <p:nvSpPr>
              <p:cNvPr id="250" name="Rectangle 249">
                <a:extLst>
                  <a:ext uri="{FF2B5EF4-FFF2-40B4-BE49-F238E27FC236}">
                    <a16:creationId xmlns:a16="http://schemas.microsoft.com/office/drawing/2014/main" id="{03948CDD-B788-7F26-8425-C3B27A419C5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0AB69F58-49E3-1352-C10F-1CA5491B1D3F}"/>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Trapezoid 251">
              <a:extLst>
                <a:ext uri="{FF2B5EF4-FFF2-40B4-BE49-F238E27FC236}">
                  <a16:creationId xmlns:a16="http://schemas.microsoft.com/office/drawing/2014/main" id="{85333291-54FE-5177-7F84-9BE79D771103}"/>
                </a:ext>
              </a:extLst>
            </p:cNvPr>
            <p:cNvSpPr/>
            <p:nvPr/>
          </p:nvSpPr>
          <p:spPr>
            <a:xfrm>
              <a:off x="9819829" y="2341099"/>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253" name="TextBox 252">
              <a:extLst>
                <a:ext uri="{FF2B5EF4-FFF2-40B4-BE49-F238E27FC236}">
                  <a16:creationId xmlns:a16="http://schemas.microsoft.com/office/drawing/2014/main" id="{1B363F02-8FB3-7FCE-63F5-C97470F63CA7}"/>
                </a:ext>
              </a:extLst>
            </p:cNvPr>
            <p:cNvSpPr txBox="1"/>
            <p:nvPr/>
          </p:nvSpPr>
          <p:spPr>
            <a:xfrm>
              <a:off x="9918938" y="3947668"/>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54" name="TextBox 253">
              <a:extLst>
                <a:ext uri="{FF2B5EF4-FFF2-40B4-BE49-F238E27FC236}">
                  <a16:creationId xmlns:a16="http://schemas.microsoft.com/office/drawing/2014/main" id="{42F63036-025B-A0AC-CE2A-2458753E18D7}"/>
                </a:ext>
              </a:extLst>
            </p:cNvPr>
            <p:cNvSpPr txBox="1"/>
            <p:nvPr/>
          </p:nvSpPr>
          <p:spPr>
            <a:xfrm>
              <a:off x="10799070" y="3947668"/>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55" name="TextBox 254">
              <a:extLst>
                <a:ext uri="{FF2B5EF4-FFF2-40B4-BE49-F238E27FC236}">
                  <a16:creationId xmlns:a16="http://schemas.microsoft.com/office/drawing/2014/main" id="{92CD8503-4127-B59D-F36A-26E943519586}"/>
                </a:ext>
              </a:extLst>
            </p:cNvPr>
            <p:cNvSpPr txBox="1"/>
            <p:nvPr/>
          </p:nvSpPr>
          <p:spPr>
            <a:xfrm>
              <a:off x="10799070" y="28919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50" name="TextBox 449">
              <a:extLst>
                <a:ext uri="{FF2B5EF4-FFF2-40B4-BE49-F238E27FC236}">
                  <a16:creationId xmlns:a16="http://schemas.microsoft.com/office/drawing/2014/main" id="{9B78AD19-FFFD-0BA9-D03C-A66A29C822DD}"/>
                </a:ext>
              </a:extLst>
            </p:cNvPr>
            <p:cNvSpPr txBox="1"/>
            <p:nvPr/>
          </p:nvSpPr>
          <p:spPr>
            <a:xfrm>
              <a:off x="10799070" y="315585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51" name="TextBox 450">
              <a:extLst>
                <a:ext uri="{FF2B5EF4-FFF2-40B4-BE49-F238E27FC236}">
                  <a16:creationId xmlns:a16="http://schemas.microsoft.com/office/drawing/2014/main" id="{05E05B62-EBAF-3174-5E74-5D9F4C4725CE}"/>
                </a:ext>
              </a:extLst>
            </p:cNvPr>
            <p:cNvSpPr txBox="1"/>
            <p:nvPr/>
          </p:nvSpPr>
          <p:spPr>
            <a:xfrm>
              <a:off x="10799070" y="341979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52" name="TextBox 451">
              <a:extLst>
                <a:ext uri="{FF2B5EF4-FFF2-40B4-BE49-F238E27FC236}">
                  <a16:creationId xmlns:a16="http://schemas.microsoft.com/office/drawing/2014/main" id="{B99CBA9B-1920-8322-C68D-0196288E662B}"/>
                </a:ext>
              </a:extLst>
            </p:cNvPr>
            <p:cNvSpPr txBox="1"/>
            <p:nvPr/>
          </p:nvSpPr>
          <p:spPr>
            <a:xfrm>
              <a:off x="10799070" y="3683729"/>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53" name="TextBox 452">
              <a:extLst>
                <a:ext uri="{FF2B5EF4-FFF2-40B4-BE49-F238E27FC236}">
                  <a16:creationId xmlns:a16="http://schemas.microsoft.com/office/drawing/2014/main" id="{9AF5B280-F966-D60D-4908-D5DD7AA5DCB4}"/>
                </a:ext>
              </a:extLst>
            </p:cNvPr>
            <p:cNvSpPr txBox="1"/>
            <p:nvPr/>
          </p:nvSpPr>
          <p:spPr>
            <a:xfrm>
              <a:off x="9918938" y="315585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54" name="TextBox 453">
              <a:extLst>
                <a:ext uri="{FF2B5EF4-FFF2-40B4-BE49-F238E27FC236}">
                  <a16:creationId xmlns:a16="http://schemas.microsoft.com/office/drawing/2014/main" id="{1AA70916-7D42-B3FE-6EF5-A44FF143D844}"/>
                </a:ext>
              </a:extLst>
            </p:cNvPr>
            <p:cNvSpPr txBox="1"/>
            <p:nvPr/>
          </p:nvSpPr>
          <p:spPr>
            <a:xfrm>
              <a:off x="9918938" y="3419791"/>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58" name="TextBox 457">
              <a:extLst>
                <a:ext uri="{FF2B5EF4-FFF2-40B4-BE49-F238E27FC236}">
                  <a16:creationId xmlns:a16="http://schemas.microsoft.com/office/drawing/2014/main" id="{85BF9F5A-4125-5C92-F66A-6103EC2F55C4}"/>
                </a:ext>
              </a:extLst>
            </p:cNvPr>
            <p:cNvSpPr txBox="1"/>
            <p:nvPr/>
          </p:nvSpPr>
          <p:spPr>
            <a:xfrm>
              <a:off x="9918938" y="3683729"/>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59" name="TextBox 458">
              <a:extLst>
                <a:ext uri="{FF2B5EF4-FFF2-40B4-BE49-F238E27FC236}">
                  <a16:creationId xmlns:a16="http://schemas.microsoft.com/office/drawing/2014/main" id="{6CEACCFA-7DE0-32ED-094E-2A52AA28602D}"/>
                </a:ext>
              </a:extLst>
            </p:cNvPr>
            <p:cNvSpPr txBox="1"/>
            <p:nvPr/>
          </p:nvSpPr>
          <p:spPr>
            <a:xfrm>
              <a:off x="9838542" y="2413130"/>
              <a:ext cx="1924052" cy="430887"/>
            </a:xfrm>
            <a:prstGeom prst="rect">
              <a:avLst/>
            </a:prstGeom>
            <a:noFill/>
          </p:spPr>
          <p:txBody>
            <a:bodyPr wrap="square" rtlCol="0">
              <a:spAutoFit/>
            </a:bodyPr>
            <a:lstStyle/>
            <a:p>
              <a:pPr algn="ctr"/>
              <a:r>
                <a:rPr lang="en-US" sz="2200" b="1" dirty="0">
                  <a:solidFill>
                    <a:schemeClr val="bg1"/>
                  </a:solidFill>
                </a:rPr>
                <a:t>AVG: 60%</a:t>
              </a:r>
            </a:p>
          </p:txBody>
        </p:sp>
      </p:grpSp>
      <p:sp>
        <p:nvSpPr>
          <p:cNvPr id="76" name="TextBox 75">
            <a:extLst>
              <a:ext uri="{FF2B5EF4-FFF2-40B4-BE49-F238E27FC236}">
                <a16:creationId xmlns:a16="http://schemas.microsoft.com/office/drawing/2014/main" id="{6011E97D-BFE8-916B-E544-1EA3E13858AC}"/>
              </a:ext>
            </a:extLst>
          </p:cNvPr>
          <p:cNvSpPr txBox="1"/>
          <p:nvPr/>
        </p:nvSpPr>
        <p:spPr>
          <a:xfrm>
            <a:off x="3044893" y="3177345"/>
            <a:ext cx="1924052" cy="430887"/>
          </a:xfrm>
          <a:prstGeom prst="rect">
            <a:avLst/>
          </a:prstGeom>
          <a:noFill/>
        </p:spPr>
        <p:txBody>
          <a:bodyPr wrap="square" rtlCol="0">
            <a:spAutoFit/>
          </a:bodyPr>
          <a:lstStyle/>
          <a:p>
            <a:pPr algn="ctr"/>
            <a:r>
              <a:rPr lang="en-US" sz="2200" b="1" dirty="0">
                <a:solidFill>
                  <a:srgbClr val="FFFF00"/>
                </a:solidFill>
                <a:effectLst>
                  <a:glow rad="88900">
                    <a:schemeClr val="tx1">
                      <a:alpha val="50000"/>
                    </a:schemeClr>
                  </a:glow>
                </a:effectLst>
              </a:rPr>
              <a:t>AVG: 61.05%</a:t>
            </a:r>
          </a:p>
        </p:txBody>
      </p:sp>
      <p:sp>
        <p:nvSpPr>
          <p:cNvPr id="78" name="Rectangle 77">
            <a:extLst>
              <a:ext uri="{FF2B5EF4-FFF2-40B4-BE49-F238E27FC236}">
                <a16:creationId xmlns:a16="http://schemas.microsoft.com/office/drawing/2014/main" id="{58772950-FD14-38F4-190B-6FF826130192}"/>
              </a:ext>
            </a:extLst>
          </p:cNvPr>
          <p:cNvSpPr/>
          <p:nvPr/>
        </p:nvSpPr>
        <p:spPr>
          <a:xfrm>
            <a:off x="2904070" y="1616890"/>
            <a:ext cx="1769060" cy="1321286"/>
          </a:xfrm>
          <a:prstGeom prst="rect">
            <a:avLst/>
          </a:prstGeom>
          <a:noFill/>
          <a:ln w="31750">
            <a:solidFill>
              <a:srgbClr val="FFFF00"/>
            </a:solidFill>
          </a:ln>
          <a:effectLst>
            <a:glow rad="50800">
              <a:srgbClr val="FFC00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1464C89F-272F-267D-446F-65653BFDB3A6}"/>
              </a:ext>
            </a:extLst>
          </p:cNvPr>
          <p:cNvSpPr/>
          <p:nvPr/>
        </p:nvSpPr>
        <p:spPr>
          <a:xfrm>
            <a:off x="1877712" y="3380733"/>
            <a:ext cx="1280160" cy="27432"/>
          </a:xfrm>
          <a:custGeom>
            <a:avLst/>
            <a:gdLst>
              <a:gd name="connsiteX0" fmla="*/ 0 w 1647092"/>
              <a:gd name="connsiteY0" fmla="*/ 35206 h 41155"/>
              <a:gd name="connsiteX1" fmla="*/ 422030 w 1647092"/>
              <a:gd name="connsiteY1" fmla="*/ 37 h 41155"/>
              <a:gd name="connsiteX2" fmla="*/ 826476 w 1647092"/>
              <a:gd name="connsiteY2" fmla="*/ 41068 h 41155"/>
              <a:gd name="connsiteX3" fmla="*/ 1336430 w 1647092"/>
              <a:gd name="connsiteY3" fmla="*/ 11760 h 41155"/>
              <a:gd name="connsiteX4" fmla="*/ 1647092 w 1647092"/>
              <a:gd name="connsiteY4" fmla="*/ 41068 h 41155"/>
              <a:gd name="connsiteX5" fmla="*/ 1647092 w 1647092"/>
              <a:gd name="connsiteY5" fmla="*/ 41068 h 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092" h="41155">
                <a:moveTo>
                  <a:pt x="0" y="35206"/>
                </a:moveTo>
                <a:cubicBezTo>
                  <a:pt x="142142" y="17133"/>
                  <a:pt x="284284" y="-940"/>
                  <a:pt x="422030" y="37"/>
                </a:cubicBezTo>
                <a:cubicBezTo>
                  <a:pt x="559776" y="1014"/>
                  <a:pt x="674076" y="39114"/>
                  <a:pt x="826476" y="41068"/>
                </a:cubicBezTo>
                <a:cubicBezTo>
                  <a:pt x="978876" y="43022"/>
                  <a:pt x="1199661" y="11760"/>
                  <a:pt x="1336430" y="11760"/>
                </a:cubicBezTo>
                <a:cubicBezTo>
                  <a:pt x="1473199" y="11760"/>
                  <a:pt x="1647092" y="41068"/>
                  <a:pt x="1647092" y="41068"/>
                </a:cubicBezTo>
                <a:lnTo>
                  <a:pt x="1647092" y="41068"/>
                </a:lnTo>
              </a:path>
            </a:pathLst>
          </a:custGeom>
          <a:noFill/>
          <a:ln>
            <a:solidFill>
              <a:srgbClr val="FFFF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8A9AE952-48DC-C035-5C58-E91A854FC74B}"/>
              </a:ext>
            </a:extLst>
          </p:cNvPr>
          <p:cNvSpPr/>
          <p:nvPr/>
        </p:nvSpPr>
        <p:spPr>
          <a:xfrm>
            <a:off x="354312" y="1617974"/>
            <a:ext cx="1773936" cy="1325880"/>
          </a:xfrm>
          <a:custGeom>
            <a:avLst/>
            <a:gdLst>
              <a:gd name="connsiteX0" fmla="*/ 885138 w 1773936"/>
              <a:gd name="connsiteY0" fmla="*/ 0 h 1325880"/>
              <a:gd name="connsiteX1" fmla="*/ 1773936 w 1773936"/>
              <a:gd name="connsiteY1" fmla="*/ 0 h 1325880"/>
              <a:gd name="connsiteX2" fmla="*/ 1773936 w 1773936"/>
              <a:gd name="connsiteY2" fmla="*/ 1325880 h 1325880"/>
              <a:gd name="connsiteX3" fmla="*/ 0 w 1773936"/>
              <a:gd name="connsiteY3" fmla="*/ 1325880 h 1325880"/>
              <a:gd name="connsiteX4" fmla="*/ 0 w 1773936"/>
              <a:gd name="connsiteY4" fmla="*/ 263346 h 1325880"/>
              <a:gd name="connsiteX5" fmla="*/ 885138 w 1773936"/>
              <a:gd name="connsiteY5" fmla="*/ 263346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3936" h="1325880">
                <a:moveTo>
                  <a:pt x="885138" y="0"/>
                </a:moveTo>
                <a:lnTo>
                  <a:pt x="1773936" y="0"/>
                </a:lnTo>
                <a:lnTo>
                  <a:pt x="1773936" y="1325880"/>
                </a:lnTo>
                <a:lnTo>
                  <a:pt x="0" y="1325880"/>
                </a:lnTo>
                <a:lnTo>
                  <a:pt x="0" y="263346"/>
                </a:lnTo>
                <a:lnTo>
                  <a:pt x="885138" y="263346"/>
                </a:lnTo>
                <a:close/>
              </a:path>
            </a:pathLst>
          </a:custGeom>
          <a:noFill/>
          <a:ln w="31750">
            <a:solidFill>
              <a:srgbClr val="FFFF00"/>
            </a:solidFill>
          </a:ln>
          <a:effectLst>
            <a:glow rad="50800">
              <a:srgbClr val="FFC00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0" name="TextBox 459">
            <a:extLst>
              <a:ext uri="{FF2B5EF4-FFF2-40B4-BE49-F238E27FC236}">
                <a16:creationId xmlns:a16="http://schemas.microsoft.com/office/drawing/2014/main" id="{5CF489E3-E8BC-B448-5F9D-C5143F24EE58}"/>
              </a:ext>
            </a:extLst>
          </p:cNvPr>
          <p:cNvSpPr txBox="1"/>
          <p:nvPr/>
        </p:nvSpPr>
        <p:spPr>
          <a:xfrm>
            <a:off x="8310849" y="-1114559"/>
            <a:ext cx="3339920" cy="923330"/>
          </a:xfrm>
          <a:prstGeom prst="rect">
            <a:avLst/>
          </a:prstGeom>
          <a:noFill/>
        </p:spPr>
        <p:txBody>
          <a:bodyPr wrap="square" rtlCol="0">
            <a:spAutoFit/>
          </a:bodyPr>
          <a:lstStyle/>
          <a:p>
            <a:r>
              <a:rPr lang="en-US" dirty="0">
                <a:solidFill>
                  <a:schemeClr val="tx1">
                    <a:lumMod val="75000"/>
                    <a:lumOff val="25000"/>
                  </a:schemeClr>
                </a:solidFill>
              </a:rPr>
              <a:t>Scenario #3 – 40-70s in A</a:t>
            </a:r>
          </a:p>
          <a:p>
            <a:r>
              <a:rPr lang="en-US" dirty="0">
                <a:solidFill>
                  <a:schemeClr val="tx1">
                    <a:lumMod val="75000"/>
                    <a:lumOff val="25000"/>
                  </a:schemeClr>
                </a:solidFill>
              </a:rPr>
              <a:t>50s&amp;80s in B; Exclude matching 80 in B to A’s 40 UNQ</a:t>
            </a:r>
          </a:p>
        </p:txBody>
      </p:sp>
      <p:sp>
        <p:nvSpPr>
          <p:cNvPr id="461" name="TextBox 460">
            <a:extLst>
              <a:ext uri="{FF2B5EF4-FFF2-40B4-BE49-F238E27FC236}">
                <a16:creationId xmlns:a16="http://schemas.microsoft.com/office/drawing/2014/main" id="{E9E45066-D083-309E-42BD-40EB8005F824}"/>
              </a:ext>
            </a:extLst>
          </p:cNvPr>
          <p:cNvSpPr txBox="1"/>
          <p:nvPr/>
        </p:nvSpPr>
        <p:spPr>
          <a:xfrm>
            <a:off x="5403653" y="706442"/>
            <a:ext cx="3552055" cy="4093428"/>
          </a:xfrm>
          <a:prstGeom prst="rect">
            <a:avLst/>
          </a:prstGeom>
          <a:noFill/>
        </p:spPr>
        <p:txBody>
          <a:bodyPr wrap="square" rtlCol="0">
            <a:spAutoFit/>
          </a:bodyPr>
          <a:lstStyle/>
          <a:p>
            <a:r>
              <a:rPr lang="en-US" sz="1700" b="1" u="sng" dirty="0">
                <a:solidFill>
                  <a:schemeClr val="tx1">
                    <a:lumMod val="75000"/>
                    <a:lumOff val="25000"/>
                  </a:schemeClr>
                </a:solidFill>
              </a:rPr>
              <a:t>Scenario #1</a:t>
            </a:r>
          </a:p>
          <a:p>
            <a:pPr>
              <a:spcBef>
                <a:spcPts val="600"/>
              </a:spcBef>
            </a:pPr>
            <a:r>
              <a:rPr lang="en-US" sz="1700" dirty="0">
                <a:solidFill>
                  <a:schemeClr val="accent6"/>
                </a:solidFill>
              </a:rPr>
              <a:t>The average of imputed incomes of the designated units in Buildings A and B are 55% and 65%, respectively.  </a:t>
            </a:r>
            <a:r>
              <a:rPr lang="en-US" sz="1700" dirty="0">
                <a:solidFill>
                  <a:schemeClr val="tx1">
                    <a:lumMod val="75000"/>
                    <a:lumOff val="25000"/>
                  </a:schemeClr>
                </a:solidFill>
              </a:rPr>
              <a:t>Building A has a 40%-AMI designated unit that is unqualified due to a household whose income exceeds the 40% income limit at move-in. An 80%-AMI designated unit in Building B must be excluded from the grouping of qualified units for the average imputed incomes of the grouping of qualified units to be at or below 60%.</a:t>
            </a:r>
          </a:p>
        </p:txBody>
      </p:sp>
      <p:sp>
        <p:nvSpPr>
          <p:cNvPr id="173" name="Freeform 107">
            <a:extLst>
              <a:ext uri="{FF2B5EF4-FFF2-40B4-BE49-F238E27FC236}">
                <a16:creationId xmlns:a16="http://schemas.microsoft.com/office/drawing/2014/main" id="{21359CC9-7A02-5577-5885-C7B579C88F02}"/>
              </a:ext>
            </a:extLst>
          </p:cNvPr>
          <p:cNvSpPr/>
          <p:nvPr/>
        </p:nvSpPr>
        <p:spPr>
          <a:xfrm>
            <a:off x="3209976" y="3228407"/>
            <a:ext cx="300087" cy="289310"/>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w="15875">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9622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6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2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0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2" fill="hold" grpId="1" nodeType="clickEffect">
                                  <p:stCondLst>
                                    <p:cond delay="0"/>
                                  </p:stCondLst>
                                  <p:childTnLst>
                                    <p:animEffect transition="out" filter="wipe(right)">
                                      <p:cBhvr>
                                        <p:cTn id="40" dur="300"/>
                                        <p:tgtEl>
                                          <p:spTgt spid="76"/>
                                        </p:tgtEl>
                                      </p:cBhvr>
                                    </p:animEffect>
                                    <p:set>
                                      <p:cBhvr>
                                        <p:cTn id="41" dur="1" fill="hold">
                                          <p:stCondLst>
                                            <p:cond delay="299"/>
                                          </p:stCondLst>
                                        </p:cTn>
                                        <p:tgtEl>
                                          <p:spTgt spid="76"/>
                                        </p:tgtEl>
                                        <p:attrNameLst>
                                          <p:attrName>style.visibility</p:attrName>
                                        </p:attrNameLst>
                                      </p:cBhvr>
                                      <p:to>
                                        <p:strVal val="hidden"/>
                                      </p:to>
                                    </p:set>
                                  </p:childTnLst>
                                </p:cTn>
                              </p:par>
                            </p:childTnLst>
                          </p:cTn>
                        </p:par>
                        <p:par>
                          <p:cTn id="42" fill="hold">
                            <p:stCondLst>
                              <p:cond delay="300"/>
                            </p:stCondLst>
                            <p:childTnLst>
                              <p:par>
                                <p:cTn id="43" presetID="22" presetClass="exit" presetSubtype="2" fill="hold" grpId="1" nodeType="afterEffect">
                                  <p:stCondLst>
                                    <p:cond delay="0"/>
                                  </p:stCondLst>
                                  <p:childTnLst>
                                    <p:animEffect transition="out" filter="wipe(right)">
                                      <p:cBhvr>
                                        <p:cTn id="44" dur="200"/>
                                        <p:tgtEl>
                                          <p:spTgt spid="79"/>
                                        </p:tgtEl>
                                      </p:cBhvr>
                                    </p:animEffect>
                                    <p:set>
                                      <p:cBhvr>
                                        <p:cTn id="45" dur="1" fill="hold">
                                          <p:stCondLst>
                                            <p:cond delay="199"/>
                                          </p:stCondLst>
                                        </p:cTn>
                                        <p:tgtEl>
                                          <p:spTgt spid="7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5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55"/>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80"/>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78"/>
                                        </p:tgtEl>
                                        <p:attrNameLst>
                                          <p:attrName>style.visibility</p:attrName>
                                        </p:attrNameLst>
                                      </p:cBhvr>
                                      <p:to>
                                        <p:strVal val="hidden"/>
                                      </p:to>
                                    </p:set>
                                  </p:childTnLst>
                                </p:cTn>
                              </p:par>
                            </p:childTnLst>
                          </p:cTn>
                        </p:par>
                        <p:par>
                          <p:cTn id="56" fill="hold">
                            <p:stCondLst>
                              <p:cond delay="0"/>
                            </p:stCondLst>
                            <p:childTnLst>
                              <p:par>
                                <p:cTn id="57" presetID="22" presetClass="entr" presetSubtype="8" fill="hold" grpId="0" nodeType="afterEffect">
                                  <p:stCondLst>
                                    <p:cond delay="0"/>
                                  </p:stCondLst>
                                  <p:childTnLst>
                                    <p:set>
                                      <p:cBhvr>
                                        <p:cTn id="58" dur="1" fill="hold">
                                          <p:stCondLst>
                                            <p:cond delay="0"/>
                                          </p:stCondLst>
                                        </p:cTn>
                                        <p:tgtEl>
                                          <p:spTgt spid="173"/>
                                        </p:tgtEl>
                                        <p:attrNameLst>
                                          <p:attrName>style.visibility</p:attrName>
                                        </p:attrNameLst>
                                      </p:cBhvr>
                                      <p:to>
                                        <p:strVal val="visible"/>
                                      </p:to>
                                    </p:set>
                                    <p:animEffect transition="in" filter="wipe(left)">
                                      <p:cBhvr>
                                        <p:cTn id="59" dur="500"/>
                                        <p:tgtEl>
                                          <p:spTgt spid="17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2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26"/>
                                        </p:tgtEl>
                                        <p:attrNameLst>
                                          <p:attrName>style.visibility</p:attrName>
                                        </p:attrNameLst>
                                      </p:cBhvr>
                                      <p:to>
                                        <p:strVal val="visible"/>
                                      </p:to>
                                    </p:set>
                                  </p:childTnLst>
                                </p:cTn>
                              </p:par>
                            </p:childTnLst>
                          </p:cTn>
                        </p:par>
                        <p:par>
                          <p:cTn id="66" fill="hold">
                            <p:stCondLst>
                              <p:cond delay="0"/>
                            </p:stCondLst>
                            <p:childTnLst>
                              <p:par>
                                <p:cTn id="67" presetID="22" presetClass="entr" presetSubtype="8" fill="hold" grpId="0" nodeType="afterEffect">
                                  <p:stCondLst>
                                    <p:cond delay="0"/>
                                  </p:stCondLst>
                                  <p:childTnLst>
                                    <p:set>
                                      <p:cBhvr>
                                        <p:cTn id="68" dur="1" fill="hold">
                                          <p:stCondLst>
                                            <p:cond delay="0"/>
                                          </p:stCondLst>
                                        </p:cTn>
                                        <p:tgtEl>
                                          <p:spTgt spid="232"/>
                                        </p:tgtEl>
                                        <p:attrNameLst>
                                          <p:attrName>style.visibility</p:attrName>
                                        </p:attrNameLst>
                                      </p:cBhvr>
                                      <p:to>
                                        <p:strVal val="visible"/>
                                      </p:to>
                                    </p:set>
                                    <p:animEffect transition="in" filter="wipe(left)">
                                      <p:cBhvr>
                                        <p:cTn id="69" dur="500"/>
                                        <p:tgtEl>
                                          <p:spTgt spid="23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33"/>
                                        </p:tgtEl>
                                        <p:attrNameLst>
                                          <p:attrName>style.visibility</p:attrName>
                                        </p:attrNameLst>
                                      </p:cBhvr>
                                      <p:to>
                                        <p:strVal val="visible"/>
                                      </p:to>
                                    </p:set>
                                    <p:animEffect transition="in" filter="wipe(left)">
                                      <p:cBhvr>
                                        <p:cTn id="72"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animBg="1"/>
      <p:bldP spid="456" grpId="0" animBg="1"/>
      <p:bldP spid="232" grpId="0" animBg="1"/>
      <p:bldP spid="233" grpId="0" animBg="1"/>
      <p:bldP spid="15" grpId="0" animBg="1"/>
      <p:bldP spid="224" grpId="0" animBg="1"/>
      <p:bldP spid="76" grpId="0"/>
      <p:bldP spid="76" grpId="1"/>
      <p:bldP spid="78" grpId="0" animBg="1"/>
      <p:bldP spid="78" grpId="1" animBg="1"/>
      <p:bldP spid="79" grpId="0" animBg="1"/>
      <p:bldP spid="79" grpId="1" animBg="1"/>
      <p:bldP spid="80" grpId="0" animBg="1"/>
      <p:bldP spid="80" grpId="1" animBg="1"/>
      <p:bldP spid="461" grpId="0" uiExpand="1" build="p"/>
      <p:bldP spid="17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21" name="TextBox 20">
            <a:extLst>
              <a:ext uri="{FF2B5EF4-FFF2-40B4-BE49-F238E27FC236}">
                <a16:creationId xmlns:a16="http://schemas.microsoft.com/office/drawing/2014/main" id="{EE680894-4814-36C0-EAE8-93BB98412B55}"/>
              </a:ext>
            </a:extLst>
          </p:cNvPr>
          <p:cNvSpPr txBox="1"/>
          <p:nvPr/>
        </p:nvSpPr>
        <p:spPr>
          <a:xfrm>
            <a:off x="1528578" y="721831"/>
            <a:ext cx="1991635" cy="338554"/>
          </a:xfrm>
          <a:prstGeom prst="rect">
            <a:avLst/>
          </a:prstGeom>
          <a:noFill/>
        </p:spPr>
        <p:txBody>
          <a:bodyPr wrap="none" rtlCol="0">
            <a:spAutoFit/>
          </a:bodyPr>
          <a:lstStyle/>
          <a:p>
            <a:pPr algn="ctr"/>
            <a:r>
              <a:rPr lang="en-US" sz="1600" dirty="0">
                <a:solidFill>
                  <a:schemeClr val="tx1">
                    <a:lumMod val="75000"/>
                    <a:lumOff val="25000"/>
                  </a:schemeClr>
                </a:solidFill>
              </a:rPr>
              <a:t>Multibuilding Project</a:t>
            </a:r>
          </a:p>
        </p:txBody>
      </p:sp>
      <p:sp>
        <p:nvSpPr>
          <p:cNvPr id="475" name="Rectangle 474">
            <a:extLst>
              <a:ext uri="{FF2B5EF4-FFF2-40B4-BE49-F238E27FC236}">
                <a16:creationId xmlns:a16="http://schemas.microsoft.com/office/drawing/2014/main" id="{87E17A82-C1C5-039A-5B02-6E0C7C42C8B7}"/>
              </a:ext>
            </a:extLst>
          </p:cNvPr>
          <p:cNvSpPr/>
          <p:nvPr/>
        </p:nvSpPr>
        <p:spPr>
          <a:xfrm>
            <a:off x="356307" y="1616951"/>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a:extLst>
              <a:ext uri="{FF2B5EF4-FFF2-40B4-BE49-F238E27FC236}">
                <a16:creationId xmlns:a16="http://schemas.microsoft.com/office/drawing/2014/main" id="{5C126F76-B93C-A198-DF9E-5250814EFC7F}"/>
              </a:ext>
            </a:extLst>
          </p:cNvPr>
          <p:cNvSpPr/>
          <p:nvPr/>
        </p:nvSpPr>
        <p:spPr>
          <a:xfrm>
            <a:off x="356307" y="1616953"/>
            <a:ext cx="886156" cy="265392"/>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0C11FD19-061F-E9CE-B55E-F0F1CBE01286}"/>
              </a:ext>
            </a:extLst>
          </p:cNvPr>
          <p:cNvSpPr/>
          <p:nvPr/>
        </p:nvSpPr>
        <p:spPr>
          <a:xfrm>
            <a:off x="1239437" y="1616952"/>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extBox 476">
            <a:extLst>
              <a:ext uri="{FF2B5EF4-FFF2-40B4-BE49-F238E27FC236}">
                <a16:creationId xmlns:a16="http://schemas.microsoft.com/office/drawing/2014/main" id="{379A44ED-AE67-1F9D-7DA0-A00180CA83EB}"/>
              </a:ext>
            </a:extLst>
          </p:cNvPr>
          <p:cNvSpPr txBox="1"/>
          <p:nvPr/>
        </p:nvSpPr>
        <p:spPr>
          <a:xfrm>
            <a:off x="356308" y="1615597"/>
            <a:ext cx="883130" cy="259024"/>
          </a:xfrm>
          <a:prstGeom prst="rect">
            <a:avLst/>
          </a:prstGeom>
          <a:noFill/>
        </p:spPr>
        <p:txBody>
          <a:bodyPr wrap="square" lIns="0" tIns="0" rIns="0" bIns="0" rtlCol="0" anchor="ctr" anchorCtr="0">
            <a:noAutofit/>
          </a:bodyPr>
          <a:lstStyle/>
          <a:p>
            <a:pPr algn="ct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sz="14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478" name="Group 477">
            <a:extLst>
              <a:ext uri="{FF2B5EF4-FFF2-40B4-BE49-F238E27FC236}">
                <a16:creationId xmlns:a16="http://schemas.microsoft.com/office/drawing/2014/main" id="{D00572F0-938C-1485-6785-30DC67614FBA}"/>
              </a:ext>
            </a:extLst>
          </p:cNvPr>
          <p:cNvGrpSpPr/>
          <p:nvPr/>
        </p:nvGrpSpPr>
        <p:grpSpPr>
          <a:xfrm>
            <a:off x="356307" y="1882345"/>
            <a:ext cx="1769286" cy="265393"/>
            <a:chOff x="2475871" y="2325708"/>
            <a:chExt cx="1452963" cy="518864"/>
          </a:xfrm>
        </p:grpSpPr>
        <p:sp>
          <p:nvSpPr>
            <p:cNvPr id="499" name="Rectangle 498">
              <a:extLst>
                <a:ext uri="{FF2B5EF4-FFF2-40B4-BE49-F238E27FC236}">
                  <a16:creationId xmlns:a16="http://schemas.microsoft.com/office/drawing/2014/main" id="{A5138047-06B0-4C54-9D0E-D7CB92CB3BF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73931B85-C2DF-D0D5-71B1-5299E44A6A8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B4988E0A-92BB-0F13-6A82-EED2C8C6D473}"/>
              </a:ext>
            </a:extLst>
          </p:cNvPr>
          <p:cNvGrpSpPr/>
          <p:nvPr/>
        </p:nvGrpSpPr>
        <p:grpSpPr>
          <a:xfrm>
            <a:off x="356307" y="2147738"/>
            <a:ext cx="1769286" cy="265393"/>
            <a:chOff x="2475871" y="2325708"/>
            <a:chExt cx="1452963" cy="518864"/>
          </a:xfrm>
        </p:grpSpPr>
        <p:sp>
          <p:nvSpPr>
            <p:cNvPr id="497" name="Rectangle 496">
              <a:extLst>
                <a:ext uri="{FF2B5EF4-FFF2-40B4-BE49-F238E27FC236}">
                  <a16:creationId xmlns:a16="http://schemas.microsoft.com/office/drawing/2014/main" id="{22B1A08F-5A89-C3ED-F079-F56F1939FAC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a:extLst>
                <a:ext uri="{FF2B5EF4-FFF2-40B4-BE49-F238E27FC236}">
                  <a16:creationId xmlns:a16="http://schemas.microsoft.com/office/drawing/2014/main" id="{5251F224-791E-6AD1-6273-85338813A58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a:extLst>
              <a:ext uri="{FF2B5EF4-FFF2-40B4-BE49-F238E27FC236}">
                <a16:creationId xmlns:a16="http://schemas.microsoft.com/office/drawing/2014/main" id="{0CC70208-7ABC-CC2A-C7FA-F0873397F02A}"/>
              </a:ext>
            </a:extLst>
          </p:cNvPr>
          <p:cNvGrpSpPr/>
          <p:nvPr/>
        </p:nvGrpSpPr>
        <p:grpSpPr>
          <a:xfrm>
            <a:off x="356307" y="2413130"/>
            <a:ext cx="1769286" cy="265393"/>
            <a:chOff x="2475871" y="2325708"/>
            <a:chExt cx="1452963" cy="518864"/>
          </a:xfrm>
        </p:grpSpPr>
        <p:sp>
          <p:nvSpPr>
            <p:cNvPr id="495" name="Rectangle 494">
              <a:extLst>
                <a:ext uri="{FF2B5EF4-FFF2-40B4-BE49-F238E27FC236}">
                  <a16:creationId xmlns:a16="http://schemas.microsoft.com/office/drawing/2014/main" id="{A438BC92-021F-D4D4-6F18-AD26CAC345D7}"/>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8952EAFD-7753-F2A1-A012-C4A1548DFB6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480">
            <a:extLst>
              <a:ext uri="{FF2B5EF4-FFF2-40B4-BE49-F238E27FC236}">
                <a16:creationId xmlns:a16="http://schemas.microsoft.com/office/drawing/2014/main" id="{30A22C6C-F8B6-46B4-04AB-A676FAAD5024}"/>
              </a:ext>
            </a:extLst>
          </p:cNvPr>
          <p:cNvGrpSpPr/>
          <p:nvPr/>
        </p:nvGrpSpPr>
        <p:grpSpPr>
          <a:xfrm>
            <a:off x="356307" y="2678522"/>
            <a:ext cx="1769286" cy="265393"/>
            <a:chOff x="2475871" y="2325708"/>
            <a:chExt cx="1452963" cy="518864"/>
          </a:xfrm>
        </p:grpSpPr>
        <p:sp>
          <p:nvSpPr>
            <p:cNvPr id="493" name="Rectangle 492">
              <a:extLst>
                <a:ext uri="{FF2B5EF4-FFF2-40B4-BE49-F238E27FC236}">
                  <a16:creationId xmlns:a16="http://schemas.microsoft.com/office/drawing/2014/main" id="{3A58A7C4-BB47-0833-43BA-6D628E796F2F}"/>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a:extLst>
                <a:ext uri="{FF2B5EF4-FFF2-40B4-BE49-F238E27FC236}">
                  <a16:creationId xmlns:a16="http://schemas.microsoft.com/office/drawing/2014/main" id="{66377C13-1CD8-CDD1-4077-6F14B1BFB642}"/>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Trapezoid 481">
            <a:extLst>
              <a:ext uri="{FF2B5EF4-FFF2-40B4-BE49-F238E27FC236}">
                <a16:creationId xmlns:a16="http://schemas.microsoft.com/office/drawing/2014/main" id="{411E1008-1E1F-C2A9-A762-B952612CDE55}"/>
              </a:ext>
            </a:extLst>
          </p:cNvPr>
          <p:cNvSpPr/>
          <p:nvPr/>
        </p:nvSpPr>
        <p:spPr>
          <a:xfrm>
            <a:off x="257199" y="1064783"/>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483" name="TextBox 482">
            <a:extLst>
              <a:ext uri="{FF2B5EF4-FFF2-40B4-BE49-F238E27FC236}">
                <a16:creationId xmlns:a16="http://schemas.microsoft.com/office/drawing/2014/main" id="{A710278B-EA27-FF99-E00C-9FD65AAEB04B}"/>
              </a:ext>
            </a:extLst>
          </p:cNvPr>
          <p:cNvSpPr txBox="1"/>
          <p:nvPr/>
        </p:nvSpPr>
        <p:spPr>
          <a:xfrm>
            <a:off x="356308"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4" name="TextBox 483">
            <a:extLst>
              <a:ext uri="{FF2B5EF4-FFF2-40B4-BE49-F238E27FC236}">
                <a16:creationId xmlns:a16="http://schemas.microsoft.com/office/drawing/2014/main" id="{17750BA7-D161-4B66-53C9-3FC60A624504}"/>
              </a:ext>
            </a:extLst>
          </p:cNvPr>
          <p:cNvSpPr txBox="1"/>
          <p:nvPr/>
        </p:nvSpPr>
        <p:spPr>
          <a:xfrm>
            <a:off x="1236440"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5" name="TextBox 484">
            <a:extLst>
              <a:ext uri="{FF2B5EF4-FFF2-40B4-BE49-F238E27FC236}">
                <a16:creationId xmlns:a16="http://schemas.microsoft.com/office/drawing/2014/main" id="{BDAFEE92-23D2-B5CF-5393-70E2F78639A9}"/>
              </a:ext>
            </a:extLst>
          </p:cNvPr>
          <p:cNvSpPr txBox="1"/>
          <p:nvPr/>
        </p:nvSpPr>
        <p:spPr>
          <a:xfrm>
            <a:off x="1236440" y="161559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6" name="TextBox 485">
            <a:extLst>
              <a:ext uri="{FF2B5EF4-FFF2-40B4-BE49-F238E27FC236}">
                <a16:creationId xmlns:a16="http://schemas.microsoft.com/office/drawing/2014/main" id="{44C99298-394B-962A-27CC-789001D605EF}"/>
              </a:ext>
            </a:extLst>
          </p:cNvPr>
          <p:cNvSpPr txBox="1"/>
          <p:nvPr/>
        </p:nvSpPr>
        <p:spPr>
          <a:xfrm>
            <a:off x="1236440"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7" name="TextBox 486">
            <a:extLst>
              <a:ext uri="{FF2B5EF4-FFF2-40B4-BE49-F238E27FC236}">
                <a16:creationId xmlns:a16="http://schemas.microsoft.com/office/drawing/2014/main" id="{57B97043-2D4C-7663-4279-081FA3D61673}"/>
              </a:ext>
            </a:extLst>
          </p:cNvPr>
          <p:cNvSpPr txBox="1"/>
          <p:nvPr/>
        </p:nvSpPr>
        <p:spPr>
          <a:xfrm>
            <a:off x="1236440"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8" name="TextBox 487">
            <a:extLst>
              <a:ext uri="{FF2B5EF4-FFF2-40B4-BE49-F238E27FC236}">
                <a16:creationId xmlns:a16="http://schemas.microsoft.com/office/drawing/2014/main" id="{537CC5D8-6641-9103-97D6-767E344474C7}"/>
              </a:ext>
            </a:extLst>
          </p:cNvPr>
          <p:cNvSpPr txBox="1"/>
          <p:nvPr/>
        </p:nvSpPr>
        <p:spPr>
          <a:xfrm>
            <a:off x="1236440"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9" name="TextBox 488">
            <a:extLst>
              <a:ext uri="{FF2B5EF4-FFF2-40B4-BE49-F238E27FC236}">
                <a16:creationId xmlns:a16="http://schemas.microsoft.com/office/drawing/2014/main" id="{98A4B56E-84B6-F467-9E50-B53649CF7C79}"/>
              </a:ext>
            </a:extLst>
          </p:cNvPr>
          <p:cNvSpPr txBox="1"/>
          <p:nvPr/>
        </p:nvSpPr>
        <p:spPr>
          <a:xfrm>
            <a:off x="356308"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0" name="TextBox 489">
            <a:extLst>
              <a:ext uri="{FF2B5EF4-FFF2-40B4-BE49-F238E27FC236}">
                <a16:creationId xmlns:a16="http://schemas.microsoft.com/office/drawing/2014/main" id="{125F016C-65D7-4B18-2428-1B36916F6A79}"/>
              </a:ext>
            </a:extLst>
          </p:cNvPr>
          <p:cNvSpPr txBox="1"/>
          <p:nvPr/>
        </p:nvSpPr>
        <p:spPr>
          <a:xfrm>
            <a:off x="356308"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1" name="TextBox 490">
            <a:extLst>
              <a:ext uri="{FF2B5EF4-FFF2-40B4-BE49-F238E27FC236}">
                <a16:creationId xmlns:a16="http://schemas.microsoft.com/office/drawing/2014/main" id="{6F316335-4D92-8628-1FB1-8FBD258A41D7}"/>
              </a:ext>
            </a:extLst>
          </p:cNvPr>
          <p:cNvSpPr txBox="1"/>
          <p:nvPr/>
        </p:nvSpPr>
        <p:spPr>
          <a:xfrm>
            <a:off x="356308"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2" name="TextBox 491">
            <a:extLst>
              <a:ext uri="{FF2B5EF4-FFF2-40B4-BE49-F238E27FC236}">
                <a16:creationId xmlns:a16="http://schemas.microsoft.com/office/drawing/2014/main" id="{B0204D09-2EF5-5021-2633-7A8F143C46A3}"/>
              </a:ext>
            </a:extLst>
          </p:cNvPr>
          <p:cNvSpPr txBox="1"/>
          <p:nvPr/>
        </p:nvSpPr>
        <p:spPr>
          <a:xfrm>
            <a:off x="275912" y="1136814"/>
            <a:ext cx="1924052" cy="430887"/>
          </a:xfrm>
          <a:prstGeom prst="rect">
            <a:avLst/>
          </a:prstGeom>
          <a:noFill/>
        </p:spPr>
        <p:txBody>
          <a:bodyPr wrap="square" rtlCol="0">
            <a:spAutoFit/>
          </a:bodyPr>
          <a:lstStyle/>
          <a:p>
            <a:pPr algn="ctr"/>
            <a:r>
              <a:rPr lang="en-US" sz="2200" b="1" dirty="0">
                <a:solidFill>
                  <a:srgbClr val="FF6600"/>
                </a:solidFill>
              </a:rPr>
              <a:t>AVG: 61.11%</a:t>
            </a:r>
          </a:p>
        </p:txBody>
      </p:sp>
      <p:grpSp>
        <p:nvGrpSpPr>
          <p:cNvPr id="472" name="Group 23">
            <a:extLst>
              <a:ext uri="{FF2B5EF4-FFF2-40B4-BE49-F238E27FC236}">
                <a16:creationId xmlns:a16="http://schemas.microsoft.com/office/drawing/2014/main" id="{C880E65F-268B-549D-CD96-A8B32AC1DD4F}"/>
              </a:ext>
            </a:extLst>
          </p:cNvPr>
          <p:cNvGrpSpPr>
            <a:grpSpLocks/>
          </p:cNvGrpSpPr>
          <p:nvPr/>
        </p:nvGrpSpPr>
        <p:grpSpPr bwMode="auto">
          <a:xfrm>
            <a:off x="377476" y="1645679"/>
            <a:ext cx="833933" cy="211996"/>
            <a:chOff x="808" y="2880"/>
            <a:chExt cx="1632" cy="1152"/>
          </a:xfrm>
        </p:grpSpPr>
        <p:sp>
          <p:nvSpPr>
            <p:cNvPr id="473" name="Freeform 24">
              <a:extLst>
                <a:ext uri="{FF2B5EF4-FFF2-40B4-BE49-F238E27FC236}">
                  <a16:creationId xmlns:a16="http://schemas.microsoft.com/office/drawing/2014/main" id="{1392CBAB-1CFB-8321-4451-AD76BBD2B0C8}"/>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474" name="Freeform 25">
              <a:extLst>
                <a:ext uri="{FF2B5EF4-FFF2-40B4-BE49-F238E27FC236}">
                  <a16:creationId xmlns:a16="http://schemas.microsoft.com/office/drawing/2014/main" id="{17AC6781-EA18-CC96-4417-3599FD0A6972}"/>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Building Applicable Fraction</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423186" y="324131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95" name="Group 94">
            <a:extLst>
              <a:ext uri="{FF2B5EF4-FFF2-40B4-BE49-F238E27FC236}">
                <a16:creationId xmlns:a16="http://schemas.microsoft.com/office/drawing/2014/main" id="{809A80C5-C77E-5AE9-07F5-F7CC65BCBCAD}"/>
              </a:ext>
            </a:extLst>
          </p:cNvPr>
          <p:cNvGrpSpPr/>
          <p:nvPr/>
        </p:nvGrpSpPr>
        <p:grpSpPr>
          <a:xfrm>
            <a:off x="-2423187" y="3551505"/>
            <a:ext cx="2057401" cy="308610"/>
            <a:chOff x="2475871" y="2325708"/>
            <a:chExt cx="1452963" cy="518864"/>
          </a:xfrm>
        </p:grpSpPr>
        <p:sp>
          <p:nvSpPr>
            <p:cNvPr id="117" name="Rectangle 116">
              <a:extLst>
                <a:ext uri="{FF2B5EF4-FFF2-40B4-BE49-F238E27FC236}">
                  <a16:creationId xmlns:a16="http://schemas.microsoft.com/office/drawing/2014/main" id="{09776571-277A-C6FF-92B9-3E14DCE2C49A}"/>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DF526A7A-9963-06F8-7F71-D6B1F90C6CD0}"/>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722894" y="191301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1399731"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grpSp>
        <p:nvGrpSpPr>
          <p:cNvPr id="449" name="Group 448">
            <a:extLst>
              <a:ext uri="{FF2B5EF4-FFF2-40B4-BE49-F238E27FC236}">
                <a16:creationId xmlns:a16="http://schemas.microsoft.com/office/drawing/2014/main" id="{6C19D74D-F3BD-E78E-C332-D0942EF1FD1F}"/>
              </a:ext>
            </a:extLst>
          </p:cNvPr>
          <p:cNvGrpSpPr/>
          <p:nvPr/>
        </p:nvGrpSpPr>
        <p:grpSpPr>
          <a:xfrm>
            <a:off x="-2531995" y="5094502"/>
            <a:ext cx="1004494" cy="246518"/>
            <a:chOff x="-2417353" y="3276300"/>
            <a:chExt cx="1004494" cy="246518"/>
          </a:xfrm>
        </p:grpSpPr>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nvGrpSpPr>
          <p:cNvPr id="161" name="Group 160">
            <a:extLst>
              <a:ext uri="{FF2B5EF4-FFF2-40B4-BE49-F238E27FC236}">
                <a16:creationId xmlns:a16="http://schemas.microsoft.com/office/drawing/2014/main" id="{0797EB33-12D9-0DC1-5F8B-E14A340D8A10}"/>
              </a:ext>
            </a:extLst>
          </p:cNvPr>
          <p:cNvGrpSpPr/>
          <p:nvPr/>
        </p:nvGrpSpPr>
        <p:grpSpPr>
          <a:xfrm>
            <a:off x="-2588880" y="-1320466"/>
            <a:ext cx="1930620" cy="1843904"/>
            <a:chOff x="3454584" y="2026292"/>
            <a:chExt cx="2287899" cy="2185135"/>
          </a:xfrm>
        </p:grpSpPr>
        <p:sp>
          <p:nvSpPr>
            <p:cNvPr id="128" name="Rectangle 127">
              <a:extLst>
                <a:ext uri="{FF2B5EF4-FFF2-40B4-BE49-F238E27FC236}">
                  <a16:creationId xmlns:a16="http://schemas.microsoft.com/office/drawing/2014/main" id="{2965382B-9162-C9EA-4E3D-4458BD66074F}"/>
                </a:ext>
              </a:extLst>
            </p:cNvPr>
            <p:cNvSpPr/>
            <p:nvPr/>
          </p:nvSpPr>
          <p:spPr>
            <a:xfrm>
              <a:off x="3569831" y="2668377"/>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E9C52D9-4F43-1D27-3F39-7EA0F8ACA125}"/>
                </a:ext>
              </a:extLst>
            </p:cNvPr>
            <p:cNvSpPr/>
            <p:nvPr/>
          </p:nvSpPr>
          <p:spPr>
            <a:xfrm>
              <a:off x="3569831" y="2668379"/>
              <a:ext cx="1030460" cy="308609"/>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DDDD007-9249-4464-FC72-9F7AB6E9A831}"/>
                </a:ext>
              </a:extLst>
            </p:cNvPr>
            <p:cNvSpPr/>
            <p:nvPr/>
          </p:nvSpPr>
          <p:spPr>
            <a:xfrm>
              <a:off x="4596772" y="2668378"/>
              <a:ext cx="1030460" cy="308609"/>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80981F5-BAFD-7DB5-1A1D-BC286F946DF3}"/>
                </a:ext>
              </a:extLst>
            </p:cNvPr>
            <p:cNvSpPr txBox="1"/>
            <p:nvPr/>
          </p:nvSpPr>
          <p:spPr>
            <a:xfrm>
              <a:off x="3569832" y="2666802"/>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134" name="Group 133">
              <a:extLst>
                <a:ext uri="{FF2B5EF4-FFF2-40B4-BE49-F238E27FC236}">
                  <a16:creationId xmlns:a16="http://schemas.microsoft.com/office/drawing/2014/main" id="{E2459E07-448C-DAF0-2E07-9D9AB052949F}"/>
                </a:ext>
              </a:extLst>
            </p:cNvPr>
            <p:cNvGrpSpPr/>
            <p:nvPr/>
          </p:nvGrpSpPr>
          <p:grpSpPr>
            <a:xfrm>
              <a:off x="3569831" y="2976988"/>
              <a:ext cx="2057401" cy="308610"/>
              <a:chOff x="2475871" y="2325708"/>
              <a:chExt cx="1452963" cy="518864"/>
            </a:xfrm>
          </p:grpSpPr>
          <p:sp>
            <p:nvSpPr>
              <p:cNvPr id="159" name="Rectangle 158">
                <a:extLst>
                  <a:ext uri="{FF2B5EF4-FFF2-40B4-BE49-F238E27FC236}">
                    <a16:creationId xmlns:a16="http://schemas.microsoft.com/office/drawing/2014/main" id="{8448870E-3350-FB4D-568A-72272EE90ED2}"/>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CD60761-D207-D59E-DC54-72009003846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65701F98-18C1-61D6-1E79-2343827CB89B}"/>
                </a:ext>
              </a:extLst>
            </p:cNvPr>
            <p:cNvGrpSpPr/>
            <p:nvPr/>
          </p:nvGrpSpPr>
          <p:grpSpPr>
            <a:xfrm>
              <a:off x="3569831" y="3285598"/>
              <a:ext cx="2057401" cy="308610"/>
              <a:chOff x="2475871" y="2325708"/>
              <a:chExt cx="1452963" cy="518864"/>
            </a:xfrm>
          </p:grpSpPr>
          <p:sp>
            <p:nvSpPr>
              <p:cNvPr id="157" name="Rectangle 156">
                <a:extLst>
                  <a:ext uri="{FF2B5EF4-FFF2-40B4-BE49-F238E27FC236}">
                    <a16:creationId xmlns:a16="http://schemas.microsoft.com/office/drawing/2014/main" id="{5DDA9A2D-6DC3-AF3C-171F-42BB04E745E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B8B56A47-64D4-1BC4-84AD-3E11979D3D16}"/>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7AAD16B-01C1-EA6F-6DE0-96C9CBB14F08}"/>
                </a:ext>
              </a:extLst>
            </p:cNvPr>
            <p:cNvGrpSpPr/>
            <p:nvPr/>
          </p:nvGrpSpPr>
          <p:grpSpPr>
            <a:xfrm>
              <a:off x="3569831" y="3594208"/>
              <a:ext cx="2057401" cy="308610"/>
              <a:chOff x="2475871" y="2325708"/>
              <a:chExt cx="1452963" cy="518864"/>
            </a:xfrm>
          </p:grpSpPr>
          <p:sp>
            <p:nvSpPr>
              <p:cNvPr id="155" name="Rectangle 154">
                <a:extLst>
                  <a:ext uri="{FF2B5EF4-FFF2-40B4-BE49-F238E27FC236}">
                    <a16:creationId xmlns:a16="http://schemas.microsoft.com/office/drawing/2014/main" id="{982B804F-785B-979B-1064-0BBC8C5F88D6}"/>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0C2CE5-00FB-168D-A931-289C89D24B3E}"/>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B0947C10-B59B-057C-AE3D-919357A22A1A}"/>
                </a:ext>
              </a:extLst>
            </p:cNvPr>
            <p:cNvGrpSpPr/>
            <p:nvPr/>
          </p:nvGrpSpPr>
          <p:grpSpPr>
            <a:xfrm>
              <a:off x="3569831" y="3902817"/>
              <a:ext cx="2057401" cy="308610"/>
              <a:chOff x="2475871" y="2325708"/>
              <a:chExt cx="1452963" cy="518864"/>
            </a:xfrm>
          </p:grpSpPr>
          <p:sp>
            <p:nvSpPr>
              <p:cNvPr id="153" name="Rectangle 152">
                <a:extLst>
                  <a:ext uri="{FF2B5EF4-FFF2-40B4-BE49-F238E27FC236}">
                    <a16:creationId xmlns:a16="http://schemas.microsoft.com/office/drawing/2014/main" id="{6E5EBF68-B322-5475-2383-E549CF9DD52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E15F7B90-689E-CE07-BD0C-4D8CCE8F20D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Trapezoid 138">
              <a:extLst>
                <a:ext uri="{FF2B5EF4-FFF2-40B4-BE49-F238E27FC236}">
                  <a16:creationId xmlns:a16="http://schemas.microsoft.com/office/drawing/2014/main" id="{C0D4B95C-07A3-EB45-D043-BF6509E4FFF6}"/>
                </a:ext>
              </a:extLst>
            </p:cNvPr>
            <p:cNvSpPr/>
            <p:nvPr/>
          </p:nvSpPr>
          <p:spPr>
            <a:xfrm>
              <a:off x="3454584" y="2026292"/>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40" name="TextBox 139">
              <a:extLst>
                <a:ext uri="{FF2B5EF4-FFF2-40B4-BE49-F238E27FC236}">
                  <a16:creationId xmlns:a16="http://schemas.microsoft.com/office/drawing/2014/main" id="{DC5CE2F9-681B-9CA7-E1BE-492D52AC2D16}"/>
                </a:ext>
              </a:extLst>
            </p:cNvPr>
            <p:cNvSpPr txBox="1"/>
            <p:nvPr/>
          </p:nvSpPr>
          <p:spPr>
            <a:xfrm>
              <a:off x="3569832"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1" name="TextBox 140">
              <a:extLst>
                <a:ext uri="{FF2B5EF4-FFF2-40B4-BE49-F238E27FC236}">
                  <a16:creationId xmlns:a16="http://schemas.microsoft.com/office/drawing/2014/main" id="{3763A682-1E58-8E56-555D-692A9052D8B8}"/>
                </a:ext>
              </a:extLst>
            </p:cNvPr>
            <p:cNvSpPr txBox="1"/>
            <p:nvPr/>
          </p:nvSpPr>
          <p:spPr>
            <a:xfrm>
              <a:off x="4593287"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2" name="TextBox 141">
              <a:extLst>
                <a:ext uri="{FF2B5EF4-FFF2-40B4-BE49-F238E27FC236}">
                  <a16:creationId xmlns:a16="http://schemas.microsoft.com/office/drawing/2014/main" id="{8A40ED98-B130-8A0B-EEFA-C82F10532522}"/>
                </a:ext>
              </a:extLst>
            </p:cNvPr>
            <p:cNvSpPr txBox="1"/>
            <p:nvPr/>
          </p:nvSpPr>
          <p:spPr>
            <a:xfrm>
              <a:off x="4593287" y="2666802"/>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43" name="TextBox 142">
              <a:extLst>
                <a:ext uri="{FF2B5EF4-FFF2-40B4-BE49-F238E27FC236}">
                  <a16:creationId xmlns:a16="http://schemas.microsoft.com/office/drawing/2014/main" id="{E9D7FA45-166B-CF10-6B15-03CD79AF05AD}"/>
                </a:ext>
              </a:extLst>
            </p:cNvPr>
            <p:cNvSpPr txBox="1"/>
            <p:nvPr/>
          </p:nvSpPr>
          <p:spPr>
            <a:xfrm>
              <a:off x="4593287"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4" name="TextBox 143">
              <a:extLst>
                <a:ext uri="{FF2B5EF4-FFF2-40B4-BE49-F238E27FC236}">
                  <a16:creationId xmlns:a16="http://schemas.microsoft.com/office/drawing/2014/main" id="{719734D4-C405-15BC-376F-D7D85D3588D1}"/>
                </a:ext>
              </a:extLst>
            </p:cNvPr>
            <p:cNvSpPr txBox="1"/>
            <p:nvPr/>
          </p:nvSpPr>
          <p:spPr>
            <a:xfrm>
              <a:off x="4593287"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5" name="TextBox 144">
              <a:extLst>
                <a:ext uri="{FF2B5EF4-FFF2-40B4-BE49-F238E27FC236}">
                  <a16:creationId xmlns:a16="http://schemas.microsoft.com/office/drawing/2014/main" id="{728F19F6-96AF-85E5-C9FF-0403A7156336}"/>
                </a:ext>
              </a:extLst>
            </p:cNvPr>
            <p:cNvSpPr txBox="1"/>
            <p:nvPr/>
          </p:nvSpPr>
          <p:spPr>
            <a:xfrm>
              <a:off x="4593287"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6" name="TextBox 145">
              <a:extLst>
                <a:ext uri="{FF2B5EF4-FFF2-40B4-BE49-F238E27FC236}">
                  <a16:creationId xmlns:a16="http://schemas.microsoft.com/office/drawing/2014/main" id="{8DAFA299-E617-A547-515C-2BE0454DEDD0}"/>
                </a:ext>
              </a:extLst>
            </p:cNvPr>
            <p:cNvSpPr txBox="1"/>
            <p:nvPr/>
          </p:nvSpPr>
          <p:spPr>
            <a:xfrm>
              <a:off x="3569832"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7" name="TextBox 146">
              <a:extLst>
                <a:ext uri="{FF2B5EF4-FFF2-40B4-BE49-F238E27FC236}">
                  <a16:creationId xmlns:a16="http://schemas.microsoft.com/office/drawing/2014/main" id="{B0C9CC83-B402-3764-0175-C695392BB28C}"/>
                </a:ext>
              </a:extLst>
            </p:cNvPr>
            <p:cNvSpPr txBox="1"/>
            <p:nvPr/>
          </p:nvSpPr>
          <p:spPr>
            <a:xfrm>
              <a:off x="3569832"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8" name="TextBox 147">
              <a:extLst>
                <a:ext uri="{FF2B5EF4-FFF2-40B4-BE49-F238E27FC236}">
                  <a16:creationId xmlns:a16="http://schemas.microsoft.com/office/drawing/2014/main" id="{D641C3CB-A432-D92A-FE41-0EA5866A353E}"/>
                </a:ext>
              </a:extLst>
            </p:cNvPr>
            <p:cNvSpPr txBox="1"/>
            <p:nvPr/>
          </p:nvSpPr>
          <p:spPr>
            <a:xfrm>
              <a:off x="3569832"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9" name="TextBox 148">
              <a:extLst>
                <a:ext uri="{FF2B5EF4-FFF2-40B4-BE49-F238E27FC236}">
                  <a16:creationId xmlns:a16="http://schemas.microsoft.com/office/drawing/2014/main" id="{9070F1EB-035D-EF2F-D32C-E9EA833EA89A}"/>
                </a:ext>
              </a:extLst>
            </p:cNvPr>
            <p:cNvSpPr txBox="1"/>
            <p:nvPr/>
          </p:nvSpPr>
          <p:spPr>
            <a:xfrm>
              <a:off x="3476344" y="2110053"/>
              <a:ext cx="2237370" cy="507831"/>
            </a:xfrm>
            <a:prstGeom prst="rect">
              <a:avLst/>
            </a:prstGeom>
            <a:noFill/>
          </p:spPr>
          <p:txBody>
            <a:bodyPr wrap="square" rtlCol="0">
              <a:spAutoFit/>
            </a:bodyPr>
            <a:lstStyle/>
            <a:p>
              <a:pPr algn="ctr"/>
              <a:r>
                <a:rPr lang="en-US" sz="2700" b="1" dirty="0">
                  <a:solidFill>
                    <a:schemeClr val="bg1"/>
                  </a:solidFill>
                </a:rPr>
                <a:t>AVG: 60%</a:t>
              </a:r>
            </a:p>
          </p:txBody>
        </p:sp>
        <p:grpSp>
          <p:nvGrpSpPr>
            <p:cNvPr id="150" name="Group 23">
              <a:extLst>
                <a:ext uri="{FF2B5EF4-FFF2-40B4-BE49-F238E27FC236}">
                  <a16:creationId xmlns:a16="http://schemas.microsoft.com/office/drawing/2014/main" id="{4FB37180-1FA3-2128-0B20-88AD0E3CC6F7}"/>
                </a:ext>
              </a:extLst>
            </p:cNvPr>
            <p:cNvGrpSpPr>
              <a:grpSpLocks/>
            </p:cNvGrpSpPr>
            <p:nvPr/>
          </p:nvGrpSpPr>
          <p:grpSpPr bwMode="auto">
            <a:xfrm>
              <a:off x="3575665" y="2701783"/>
              <a:ext cx="1004494" cy="246518"/>
              <a:chOff x="808" y="2880"/>
              <a:chExt cx="1632" cy="1152"/>
            </a:xfrm>
          </p:grpSpPr>
          <p:sp>
            <p:nvSpPr>
              <p:cNvPr id="151" name="Freeform 24">
                <a:extLst>
                  <a:ext uri="{FF2B5EF4-FFF2-40B4-BE49-F238E27FC236}">
                    <a16:creationId xmlns:a16="http://schemas.microsoft.com/office/drawing/2014/main" id="{E86B83D7-583E-8171-8C7C-8C03943A24AB}"/>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152" name="Freeform 25">
                <a:extLst>
                  <a:ext uri="{FF2B5EF4-FFF2-40B4-BE49-F238E27FC236}">
                    <a16:creationId xmlns:a16="http://schemas.microsoft.com/office/drawing/2014/main" id="{039526D1-4CAF-1309-82FE-49D2F1A6A226}"/>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sp>
        <p:nvSpPr>
          <p:cNvPr id="245" name="TextBox 244">
            <a:extLst>
              <a:ext uri="{FF2B5EF4-FFF2-40B4-BE49-F238E27FC236}">
                <a16:creationId xmlns:a16="http://schemas.microsoft.com/office/drawing/2014/main" id="{CECA520C-3567-27A1-B9B4-9FA4971E0BD7}"/>
              </a:ext>
            </a:extLst>
          </p:cNvPr>
          <p:cNvSpPr txBox="1"/>
          <p:nvPr/>
        </p:nvSpPr>
        <p:spPr>
          <a:xfrm>
            <a:off x="989628" y="3016848"/>
            <a:ext cx="3098224" cy="289310"/>
          </a:xfrm>
          <a:prstGeom prst="rect">
            <a:avLst/>
          </a:prstGeom>
          <a:noFill/>
        </p:spPr>
        <p:txBody>
          <a:bodyPr wrap="square" rtlCol="0">
            <a:spAutoFit/>
          </a:bodyPr>
          <a:lstStyle/>
          <a:p>
            <a:pPr algn="ctr">
              <a:lnSpc>
                <a:spcPct val="80000"/>
              </a:lnSpc>
            </a:pPr>
            <a:r>
              <a:rPr lang="en-US" sz="1600" b="1" dirty="0">
                <a:solidFill>
                  <a:srgbClr val="00B0F0"/>
                </a:solidFill>
                <a:effectLst/>
                <a:cs typeface="Arial" pitchFamily="34" charset="0"/>
              </a:rPr>
              <a:t>“Grouping of Qualified Units”</a:t>
            </a:r>
            <a:endParaRPr lang="en-US" sz="2000" b="1" dirty="0">
              <a:solidFill>
                <a:srgbClr val="00B0F0"/>
              </a:solidFill>
              <a:effectLst/>
              <a:cs typeface="Arial" pitchFamily="34" charset="0"/>
            </a:endParaRPr>
          </a:p>
        </p:txBody>
      </p:sp>
      <p:sp>
        <p:nvSpPr>
          <p:cNvPr id="2" name="Rectangle 1">
            <a:extLst>
              <a:ext uri="{FF2B5EF4-FFF2-40B4-BE49-F238E27FC236}">
                <a16:creationId xmlns:a16="http://schemas.microsoft.com/office/drawing/2014/main" id="{5574BC0C-0800-5F32-334F-F32FD009A7DF}"/>
              </a:ext>
            </a:extLst>
          </p:cNvPr>
          <p:cNvSpPr/>
          <p:nvPr/>
        </p:nvSpPr>
        <p:spPr>
          <a:xfrm>
            <a:off x="3078727" y="1617581"/>
            <a:ext cx="1431567"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5CFBD4-1C43-DE23-9F5C-40592A78FCF8}"/>
              </a:ext>
            </a:extLst>
          </p:cNvPr>
          <p:cNvSpPr/>
          <p:nvPr/>
        </p:nvSpPr>
        <p:spPr>
          <a:xfrm>
            <a:off x="3793287" y="2679152"/>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0C3D498-7657-58EE-7F78-D729B469497E}"/>
              </a:ext>
            </a:extLst>
          </p:cNvPr>
          <p:cNvSpPr/>
          <p:nvPr/>
        </p:nvSpPr>
        <p:spPr>
          <a:xfrm>
            <a:off x="3078727" y="1617583"/>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39EAF7-67D1-27A0-9322-707FB62CF3E0}"/>
              </a:ext>
            </a:extLst>
          </p:cNvPr>
          <p:cNvSpPr/>
          <p:nvPr/>
        </p:nvSpPr>
        <p:spPr>
          <a:xfrm>
            <a:off x="3793287" y="1617582"/>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C805A4-3032-9D71-0EA6-DEC6C5330627}"/>
              </a:ext>
            </a:extLst>
          </p:cNvPr>
          <p:cNvSpPr txBox="1"/>
          <p:nvPr/>
        </p:nvSpPr>
        <p:spPr>
          <a:xfrm>
            <a:off x="3078728" y="1616227"/>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6" name="Group 5">
            <a:extLst>
              <a:ext uri="{FF2B5EF4-FFF2-40B4-BE49-F238E27FC236}">
                <a16:creationId xmlns:a16="http://schemas.microsoft.com/office/drawing/2014/main" id="{72D2DC80-8B93-258C-4253-F69BB3686E87}"/>
              </a:ext>
            </a:extLst>
          </p:cNvPr>
          <p:cNvGrpSpPr/>
          <p:nvPr/>
        </p:nvGrpSpPr>
        <p:grpSpPr>
          <a:xfrm>
            <a:off x="3078727" y="1882975"/>
            <a:ext cx="1431567" cy="265393"/>
            <a:chOff x="2475871" y="2325708"/>
            <a:chExt cx="1452963" cy="518864"/>
          </a:xfrm>
        </p:grpSpPr>
        <p:sp>
          <p:nvSpPr>
            <p:cNvPr id="7" name="Rectangle 6">
              <a:extLst>
                <a:ext uri="{FF2B5EF4-FFF2-40B4-BE49-F238E27FC236}">
                  <a16:creationId xmlns:a16="http://schemas.microsoft.com/office/drawing/2014/main" id="{5303EC47-AB1D-7FB7-21A3-3C4F45DA4061}"/>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1D729C-029C-6788-ED4E-22D7884BB41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F600A58-7CA6-C974-D397-8D58722B9907}"/>
              </a:ext>
            </a:extLst>
          </p:cNvPr>
          <p:cNvGrpSpPr/>
          <p:nvPr/>
        </p:nvGrpSpPr>
        <p:grpSpPr>
          <a:xfrm>
            <a:off x="3078727" y="2148368"/>
            <a:ext cx="1431567" cy="265393"/>
            <a:chOff x="2475871" y="2325708"/>
            <a:chExt cx="1452963" cy="518864"/>
          </a:xfrm>
        </p:grpSpPr>
        <p:sp>
          <p:nvSpPr>
            <p:cNvPr id="10" name="Rectangle 9">
              <a:extLst>
                <a:ext uri="{FF2B5EF4-FFF2-40B4-BE49-F238E27FC236}">
                  <a16:creationId xmlns:a16="http://schemas.microsoft.com/office/drawing/2014/main" id="{F6F4131B-C30B-5E4B-0C8D-EA7F7EC72DCB}"/>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DB9030-0E85-6CAC-A850-4581B7F5154C}"/>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B59C29-F2E6-E145-8C4F-998E48E9069A}"/>
              </a:ext>
            </a:extLst>
          </p:cNvPr>
          <p:cNvSpPr/>
          <p:nvPr/>
        </p:nvSpPr>
        <p:spPr>
          <a:xfrm>
            <a:off x="3078727" y="2413761"/>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9BADF8-3989-1AF9-6F30-BC9308089053}"/>
              </a:ext>
            </a:extLst>
          </p:cNvPr>
          <p:cNvSpPr/>
          <p:nvPr/>
        </p:nvSpPr>
        <p:spPr>
          <a:xfrm>
            <a:off x="3793286" y="2413760"/>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49BDF9-3534-25E9-9815-B8245AE7D1CD}"/>
              </a:ext>
            </a:extLst>
          </p:cNvPr>
          <p:cNvSpPr/>
          <p:nvPr/>
        </p:nvSpPr>
        <p:spPr>
          <a:xfrm>
            <a:off x="3078727" y="2679153"/>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FB9FE6FD-1D72-F15E-6BE4-3C0444403589}"/>
              </a:ext>
            </a:extLst>
          </p:cNvPr>
          <p:cNvSpPr/>
          <p:nvPr/>
        </p:nvSpPr>
        <p:spPr>
          <a:xfrm>
            <a:off x="2998537" y="1065413"/>
            <a:ext cx="1591950"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9" name="TextBox 18">
            <a:extLst>
              <a:ext uri="{FF2B5EF4-FFF2-40B4-BE49-F238E27FC236}">
                <a16:creationId xmlns:a16="http://schemas.microsoft.com/office/drawing/2014/main" id="{F5DF5F79-20C3-B4A8-8861-82AA905A8F9A}"/>
              </a:ext>
            </a:extLst>
          </p:cNvPr>
          <p:cNvSpPr txBox="1"/>
          <p:nvPr/>
        </p:nvSpPr>
        <p:spPr>
          <a:xfrm>
            <a:off x="3078728" y="2671982"/>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0" name="TextBox 19">
            <a:extLst>
              <a:ext uri="{FF2B5EF4-FFF2-40B4-BE49-F238E27FC236}">
                <a16:creationId xmlns:a16="http://schemas.microsoft.com/office/drawing/2014/main" id="{9ABE2360-8124-37F7-BD89-7B87796D22C7}"/>
              </a:ext>
            </a:extLst>
          </p:cNvPr>
          <p:cNvSpPr txBox="1"/>
          <p:nvPr/>
        </p:nvSpPr>
        <p:spPr>
          <a:xfrm>
            <a:off x="3790862" y="2671982"/>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2" name="TextBox 21">
            <a:extLst>
              <a:ext uri="{FF2B5EF4-FFF2-40B4-BE49-F238E27FC236}">
                <a16:creationId xmlns:a16="http://schemas.microsoft.com/office/drawing/2014/main" id="{3605803B-3891-4179-1705-108FBE488008}"/>
              </a:ext>
            </a:extLst>
          </p:cNvPr>
          <p:cNvSpPr txBox="1"/>
          <p:nvPr/>
        </p:nvSpPr>
        <p:spPr>
          <a:xfrm>
            <a:off x="3790862" y="1616227"/>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 name="TextBox 22">
            <a:extLst>
              <a:ext uri="{FF2B5EF4-FFF2-40B4-BE49-F238E27FC236}">
                <a16:creationId xmlns:a16="http://schemas.microsoft.com/office/drawing/2014/main" id="{AF34E088-7105-C10B-5BB1-9D1CBB6E9970}"/>
              </a:ext>
            </a:extLst>
          </p:cNvPr>
          <p:cNvSpPr txBox="1"/>
          <p:nvPr/>
        </p:nvSpPr>
        <p:spPr>
          <a:xfrm>
            <a:off x="3790862" y="188016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4" name="TextBox 23">
            <a:extLst>
              <a:ext uri="{FF2B5EF4-FFF2-40B4-BE49-F238E27FC236}">
                <a16:creationId xmlns:a16="http://schemas.microsoft.com/office/drawing/2014/main" id="{93C1D265-9AFE-AAD4-3CDB-8EB4C540BF82}"/>
              </a:ext>
            </a:extLst>
          </p:cNvPr>
          <p:cNvSpPr txBox="1"/>
          <p:nvPr/>
        </p:nvSpPr>
        <p:spPr>
          <a:xfrm>
            <a:off x="3790862" y="214410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5" name="TextBox 24">
            <a:extLst>
              <a:ext uri="{FF2B5EF4-FFF2-40B4-BE49-F238E27FC236}">
                <a16:creationId xmlns:a16="http://schemas.microsoft.com/office/drawing/2014/main" id="{6BF30A27-84D2-DEAF-FE9E-D7A2EB7ED3E4}"/>
              </a:ext>
            </a:extLst>
          </p:cNvPr>
          <p:cNvSpPr txBox="1"/>
          <p:nvPr/>
        </p:nvSpPr>
        <p:spPr>
          <a:xfrm>
            <a:off x="3790862" y="2408043"/>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6" name="TextBox 25">
            <a:extLst>
              <a:ext uri="{FF2B5EF4-FFF2-40B4-BE49-F238E27FC236}">
                <a16:creationId xmlns:a16="http://schemas.microsoft.com/office/drawing/2014/main" id="{E8D27B4E-37A8-FD62-1DEA-C2F6CF392D17}"/>
              </a:ext>
            </a:extLst>
          </p:cNvPr>
          <p:cNvSpPr txBox="1"/>
          <p:nvPr/>
        </p:nvSpPr>
        <p:spPr>
          <a:xfrm>
            <a:off x="3078728" y="188016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7" name="TextBox 26">
            <a:extLst>
              <a:ext uri="{FF2B5EF4-FFF2-40B4-BE49-F238E27FC236}">
                <a16:creationId xmlns:a16="http://schemas.microsoft.com/office/drawing/2014/main" id="{F0C8793F-3C61-DF7F-C3EB-9D3997CDFCE0}"/>
              </a:ext>
            </a:extLst>
          </p:cNvPr>
          <p:cNvSpPr txBox="1"/>
          <p:nvPr/>
        </p:nvSpPr>
        <p:spPr>
          <a:xfrm>
            <a:off x="3078728" y="214410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8" name="TextBox 27">
            <a:extLst>
              <a:ext uri="{FF2B5EF4-FFF2-40B4-BE49-F238E27FC236}">
                <a16:creationId xmlns:a16="http://schemas.microsoft.com/office/drawing/2014/main" id="{A40273FC-5442-0596-0FED-811BC827F363}"/>
              </a:ext>
            </a:extLst>
          </p:cNvPr>
          <p:cNvSpPr txBox="1"/>
          <p:nvPr/>
        </p:nvSpPr>
        <p:spPr>
          <a:xfrm>
            <a:off x="3078728" y="2408043"/>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9" name="TextBox 28">
            <a:extLst>
              <a:ext uri="{FF2B5EF4-FFF2-40B4-BE49-F238E27FC236}">
                <a16:creationId xmlns:a16="http://schemas.microsoft.com/office/drawing/2014/main" id="{330CADAC-C669-9587-DF23-F19B960E31F0}"/>
              </a:ext>
            </a:extLst>
          </p:cNvPr>
          <p:cNvSpPr txBox="1"/>
          <p:nvPr/>
        </p:nvSpPr>
        <p:spPr>
          <a:xfrm>
            <a:off x="3013678" y="1137444"/>
            <a:ext cx="1556791" cy="430887"/>
          </a:xfrm>
          <a:prstGeom prst="rect">
            <a:avLst/>
          </a:prstGeom>
          <a:noFill/>
        </p:spPr>
        <p:txBody>
          <a:bodyPr wrap="square" rtlCol="0">
            <a:spAutoFit/>
          </a:bodyPr>
          <a:lstStyle/>
          <a:p>
            <a:pPr algn="ctr"/>
            <a:r>
              <a:rPr lang="en-US" sz="2200" b="1" dirty="0">
                <a:solidFill>
                  <a:schemeClr val="bg1"/>
                </a:solidFill>
              </a:rPr>
              <a:t>AVG: 60%</a:t>
            </a:r>
          </a:p>
        </p:txBody>
      </p:sp>
      <p:sp>
        <p:nvSpPr>
          <p:cNvPr id="455" name="Freeform: Shape 454">
            <a:extLst>
              <a:ext uri="{FF2B5EF4-FFF2-40B4-BE49-F238E27FC236}">
                <a16:creationId xmlns:a16="http://schemas.microsoft.com/office/drawing/2014/main" id="{6611CC9A-3CF8-503D-3A98-0E1BA4FF2449}"/>
              </a:ext>
            </a:extLst>
          </p:cNvPr>
          <p:cNvSpPr/>
          <p:nvPr/>
        </p:nvSpPr>
        <p:spPr>
          <a:xfrm>
            <a:off x="354312" y="1617974"/>
            <a:ext cx="1773936" cy="1325880"/>
          </a:xfrm>
          <a:custGeom>
            <a:avLst/>
            <a:gdLst>
              <a:gd name="connsiteX0" fmla="*/ 885138 w 1773936"/>
              <a:gd name="connsiteY0" fmla="*/ 0 h 1325880"/>
              <a:gd name="connsiteX1" fmla="*/ 1773936 w 1773936"/>
              <a:gd name="connsiteY1" fmla="*/ 0 h 1325880"/>
              <a:gd name="connsiteX2" fmla="*/ 1773936 w 1773936"/>
              <a:gd name="connsiteY2" fmla="*/ 1325880 h 1325880"/>
              <a:gd name="connsiteX3" fmla="*/ 0 w 1773936"/>
              <a:gd name="connsiteY3" fmla="*/ 1325880 h 1325880"/>
              <a:gd name="connsiteX4" fmla="*/ 0 w 1773936"/>
              <a:gd name="connsiteY4" fmla="*/ 263346 h 1325880"/>
              <a:gd name="connsiteX5" fmla="*/ 885138 w 1773936"/>
              <a:gd name="connsiteY5" fmla="*/ 263346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3936" h="1325880">
                <a:moveTo>
                  <a:pt x="885138" y="0"/>
                </a:moveTo>
                <a:lnTo>
                  <a:pt x="1773936" y="0"/>
                </a:lnTo>
                <a:lnTo>
                  <a:pt x="1773936" y="1325880"/>
                </a:lnTo>
                <a:lnTo>
                  <a:pt x="0" y="1325880"/>
                </a:lnTo>
                <a:lnTo>
                  <a:pt x="0" y="263346"/>
                </a:lnTo>
                <a:lnTo>
                  <a:pt x="885138" y="263346"/>
                </a:lnTo>
                <a:close/>
              </a:path>
            </a:pathLst>
          </a:cu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7" name="TextBox 456">
            <a:extLst>
              <a:ext uri="{FF2B5EF4-FFF2-40B4-BE49-F238E27FC236}">
                <a16:creationId xmlns:a16="http://schemas.microsoft.com/office/drawing/2014/main" id="{63817616-85F1-A30F-F32F-FFB6B9191FBA}"/>
              </a:ext>
            </a:extLst>
          </p:cNvPr>
          <p:cNvSpPr txBox="1"/>
          <p:nvPr/>
        </p:nvSpPr>
        <p:spPr>
          <a:xfrm>
            <a:off x="1478611" y="3277835"/>
            <a:ext cx="2120258" cy="264688"/>
          </a:xfrm>
          <a:prstGeom prst="rect">
            <a:avLst/>
          </a:prstGeom>
          <a:noFill/>
        </p:spPr>
        <p:txBody>
          <a:bodyPr wrap="square" rtlCol="0">
            <a:spAutoFit/>
          </a:bodyPr>
          <a:lstStyle/>
          <a:p>
            <a:pPr algn="ctr">
              <a:lnSpc>
                <a:spcPct val="80000"/>
              </a:lnSpc>
            </a:pPr>
            <a:r>
              <a:rPr lang="en-US" sz="1400" dirty="0">
                <a:solidFill>
                  <a:srgbClr val="00B0F0"/>
                </a:solidFill>
                <a:effectLst/>
                <a:cs typeface="Arial" pitchFamily="34" charset="0"/>
              </a:rPr>
              <a:t>(Avg. 60% AMGI)</a:t>
            </a:r>
            <a:endParaRPr lang="en-US" dirty="0">
              <a:solidFill>
                <a:srgbClr val="00B0F0"/>
              </a:solidFill>
              <a:effectLst/>
              <a:cs typeface="Arial" pitchFamily="34" charset="0"/>
            </a:endParaRPr>
          </a:p>
        </p:txBody>
      </p:sp>
      <p:pic>
        <p:nvPicPr>
          <p:cNvPr id="225" name="Picture 224">
            <a:extLst>
              <a:ext uri="{FF2B5EF4-FFF2-40B4-BE49-F238E27FC236}">
                <a16:creationId xmlns:a16="http://schemas.microsoft.com/office/drawing/2014/main" id="{0E3841AB-6468-DF52-B883-AD76E60A7645}"/>
              </a:ext>
            </a:extLst>
          </p:cNvPr>
          <p:cNvPicPr>
            <a:picLocks noChangeAspect="1"/>
          </p:cNvPicPr>
          <p:nvPr/>
        </p:nvPicPr>
        <p:blipFill>
          <a:blip r:embed="rId2"/>
          <a:stretch>
            <a:fillRect/>
          </a:stretch>
        </p:blipFill>
        <p:spPr>
          <a:xfrm>
            <a:off x="468726" y="3609427"/>
            <a:ext cx="1600973" cy="1103776"/>
          </a:xfrm>
          <a:prstGeom prst="rect">
            <a:avLst/>
          </a:prstGeom>
        </p:spPr>
      </p:pic>
      <p:pic>
        <p:nvPicPr>
          <p:cNvPr id="226" name="Picture 225">
            <a:extLst>
              <a:ext uri="{FF2B5EF4-FFF2-40B4-BE49-F238E27FC236}">
                <a16:creationId xmlns:a16="http://schemas.microsoft.com/office/drawing/2014/main" id="{2ADD600E-503F-C069-150D-16FE1C2ED9FB}"/>
              </a:ext>
            </a:extLst>
          </p:cNvPr>
          <p:cNvPicPr>
            <a:picLocks noChangeAspect="1"/>
          </p:cNvPicPr>
          <p:nvPr/>
        </p:nvPicPr>
        <p:blipFill>
          <a:blip r:embed="rId2"/>
          <a:stretch>
            <a:fillRect/>
          </a:stretch>
        </p:blipFill>
        <p:spPr>
          <a:xfrm>
            <a:off x="2989513" y="3609427"/>
            <a:ext cx="1600973" cy="1103776"/>
          </a:xfrm>
          <a:prstGeom prst="rect">
            <a:avLst/>
          </a:prstGeom>
        </p:spPr>
      </p:pic>
      <p:sp>
        <p:nvSpPr>
          <p:cNvPr id="227" name="TextBox 226">
            <a:extLst>
              <a:ext uri="{FF2B5EF4-FFF2-40B4-BE49-F238E27FC236}">
                <a16:creationId xmlns:a16="http://schemas.microsoft.com/office/drawing/2014/main" id="{9864181D-DF1D-7604-FC19-8038A2776A7B}"/>
              </a:ext>
            </a:extLst>
          </p:cNvPr>
          <p:cNvSpPr txBox="1"/>
          <p:nvPr/>
        </p:nvSpPr>
        <p:spPr>
          <a:xfrm>
            <a:off x="295547" y="740308"/>
            <a:ext cx="824265" cy="369332"/>
          </a:xfrm>
          <a:prstGeom prst="rect">
            <a:avLst/>
          </a:prstGeom>
          <a:noFill/>
        </p:spPr>
        <p:txBody>
          <a:bodyPr wrap="none" rtlCol="0">
            <a:spAutoFit/>
          </a:bodyPr>
          <a:lstStyle/>
          <a:p>
            <a:r>
              <a:rPr lang="en-US" b="1" dirty="0" err="1">
                <a:solidFill>
                  <a:schemeClr val="tx1">
                    <a:lumMod val="75000"/>
                    <a:lumOff val="25000"/>
                  </a:schemeClr>
                </a:solidFill>
              </a:rPr>
              <a:t>Bldg</a:t>
            </a:r>
            <a:r>
              <a:rPr lang="en-US" b="1" dirty="0">
                <a:solidFill>
                  <a:schemeClr val="tx1">
                    <a:lumMod val="75000"/>
                    <a:lumOff val="25000"/>
                  </a:schemeClr>
                </a:solidFill>
              </a:rPr>
              <a:t> A</a:t>
            </a:r>
          </a:p>
        </p:txBody>
      </p:sp>
      <p:sp>
        <p:nvSpPr>
          <p:cNvPr id="228" name="TextBox 227">
            <a:extLst>
              <a:ext uri="{FF2B5EF4-FFF2-40B4-BE49-F238E27FC236}">
                <a16:creationId xmlns:a16="http://schemas.microsoft.com/office/drawing/2014/main" id="{8E8DBF15-B6BD-EB19-4BDF-C79FAF095C96}"/>
              </a:ext>
            </a:extLst>
          </p:cNvPr>
          <p:cNvSpPr txBox="1"/>
          <p:nvPr/>
        </p:nvSpPr>
        <p:spPr>
          <a:xfrm>
            <a:off x="3732339" y="740308"/>
            <a:ext cx="824265" cy="369332"/>
          </a:xfrm>
          <a:prstGeom prst="rect">
            <a:avLst/>
          </a:prstGeom>
          <a:noFill/>
        </p:spPr>
        <p:txBody>
          <a:bodyPr wrap="none" rtlCol="0">
            <a:spAutoFit/>
          </a:bodyPr>
          <a:lstStyle/>
          <a:p>
            <a:r>
              <a:rPr lang="en-US" b="1" dirty="0" err="1">
                <a:solidFill>
                  <a:schemeClr val="tx1">
                    <a:lumMod val="75000"/>
                    <a:lumOff val="25000"/>
                  </a:schemeClr>
                </a:solidFill>
              </a:rPr>
              <a:t>Bldg</a:t>
            </a:r>
            <a:r>
              <a:rPr lang="en-US" b="1" dirty="0">
                <a:solidFill>
                  <a:schemeClr val="tx1">
                    <a:lumMod val="75000"/>
                    <a:lumOff val="25000"/>
                  </a:schemeClr>
                </a:solidFill>
              </a:rPr>
              <a:t> B</a:t>
            </a:r>
          </a:p>
        </p:txBody>
      </p:sp>
      <p:sp>
        <p:nvSpPr>
          <p:cNvPr id="229" name="TextBox 228">
            <a:extLst>
              <a:ext uri="{FF2B5EF4-FFF2-40B4-BE49-F238E27FC236}">
                <a16:creationId xmlns:a16="http://schemas.microsoft.com/office/drawing/2014/main" id="{C9FD02F4-CDFD-77EE-E8DF-7DB4E20409A9}"/>
              </a:ext>
            </a:extLst>
          </p:cNvPr>
          <p:cNvSpPr txBox="1"/>
          <p:nvPr/>
        </p:nvSpPr>
        <p:spPr>
          <a:xfrm>
            <a:off x="5403653" y="706442"/>
            <a:ext cx="3463512" cy="4093428"/>
          </a:xfrm>
          <a:prstGeom prst="rect">
            <a:avLst/>
          </a:prstGeom>
          <a:noFill/>
        </p:spPr>
        <p:txBody>
          <a:bodyPr wrap="square" rtlCol="0">
            <a:spAutoFit/>
          </a:bodyPr>
          <a:lstStyle/>
          <a:p>
            <a:r>
              <a:rPr lang="en-US" sz="1700" b="1" u="sng" dirty="0">
                <a:solidFill>
                  <a:schemeClr val="tx1">
                    <a:lumMod val="75000"/>
                    <a:lumOff val="25000"/>
                  </a:schemeClr>
                </a:solidFill>
              </a:rPr>
              <a:t>Scenario #2</a:t>
            </a:r>
          </a:p>
          <a:p>
            <a:pPr>
              <a:spcBef>
                <a:spcPts val="600"/>
              </a:spcBef>
            </a:pPr>
            <a:r>
              <a:rPr lang="en-US" sz="1700" dirty="0">
                <a:solidFill>
                  <a:schemeClr val="accent6"/>
                </a:solidFill>
              </a:rPr>
              <a:t>Assume the units in Building B are smaller than the units in Building A. </a:t>
            </a:r>
            <a:r>
              <a:rPr lang="en-US" sz="1700" dirty="0">
                <a:solidFill>
                  <a:schemeClr val="tx1">
                    <a:lumMod val="75000"/>
                    <a:lumOff val="25000"/>
                  </a:schemeClr>
                </a:solidFill>
              </a:rPr>
              <a:t>Building A has a 50%-AMI designated unit that is unqualified due to a household whose income exceeds the 50% income limit at move-in. To claim credits, a 70%-AMI designated unit within the project must be excluded from the grouping of qualified units. </a:t>
            </a:r>
            <a:r>
              <a:rPr lang="en-US" sz="1700" dirty="0">
                <a:solidFill>
                  <a:schemeClr val="accent6"/>
                </a:solidFill>
              </a:rPr>
              <a:t>Excluding a smaller 70% unit from Building B has a lesser impact on credits because it represents less eligible basis.</a:t>
            </a:r>
          </a:p>
        </p:txBody>
      </p:sp>
      <p:sp>
        <p:nvSpPr>
          <p:cNvPr id="231" name="Freeform: Shape 230">
            <a:extLst>
              <a:ext uri="{FF2B5EF4-FFF2-40B4-BE49-F238E27FC236}">
                <a16:creationId xmlns:a16="http://schemas.microsoft.com/office/drawing/2014/main" id="{4F05C77A-4606-1138-0721-A6C29E630C5F}"/>
              </a:ext>
            </a:extLst>
          </p:cNvPr>
          <p:cNvSpPr/>
          <p:nvPr/>
        </p:nvSpPr>
        <p:spPr>
          <a:xfrm>
            <a:off x="4490661" y="2539475"/>
            <a:ext cx="110661" cy="13467"/>
          </a:xfrm>
          <a:custGeom>
            <a:avLst/>
            <a:gdLst>
              <a:gd name="connsiteX0" fmla="*/ 224333 w 224333"/>
              <a:gd name="connsiteY0" fmla="*/ 27301 h 27301"/>
              <a:gd name="connsiteX1" fmla="*/ 104851 w 224333"/>
              <a:gd name="connsiteY1" fmla="*/ 478 h 27301"/>
              <a:gd name="connsiteX2" fmla="*/ 0 w 224333"/>
              <a:gd name="connsiteY2" fmla="*/ 12670 h 27301"/>
            </a:gdLst>
            <a:ahLst/>
            <a:cxnLst>
              <a:cxn ang="0">
                <a:pos x="connsiteX0" y="connsiteY0"/>
              </a:cxn>
              <a:cxn ang="0">
                <a:pos x="connsiteX1" y="connsiteY1"/>
              </a:cxn>
              <a:cxn ang="0">
                <a:pos x="connsiteX2" y="connsiteY2"/>
              </a:cxn>
            </a:cxnLst>
            <a:rect l="l" t="t" r="r" b="b"/>
            <a:pathLst>
              <a:path w="224333" h="27301">
                <a:moveTo>
                  <a:pt x="224333" y="27301"/>
                </a:moveTo>
                <a:cubicBezTo>
                  <a:pt x="183286" y="15108"/>
                  <a:pt x="142240" y="2916"/>
                  <a:pt x="104851" y="478"/>
                </a:cubicBezTo>
                <a:cubicBezTo>
                  <a:pt x="67462" y="-1960"/>
                  <a:pt x="33731" y="5355"/>
                  <a:pt x="0" y="1267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3DCD78C9-BBD1-9B3F-8A8E-1A1AAB73B47B}"/>
              </a:ext>
            </a:extLst>
          </p:cNvPr>
          <p:cNvGrpSpPr/>
          <p:nvPr/>
        </p:nvGrpSpPr>
        <p:grpSpPr>
          <a:xfrm>
            <a:off x="3790862" y="2408043"/>
            <a:ext cx="719432" cy="271109"/>
            <a:chOff x="3790862" y="2408043"/>
            <a:chExt cx="719432" cy="271109"/>
          </a:xfrm>
        </p:grpSpPr>
        <p:sp>
          <p:nvSpPr>
            <p:cNvPr id="237" name="Tan 70">
              <a:extLst>
                <a:ext uri="{FF2B5EF4-FFF2-40B4-BE49-F238E27FC236}">
                  <a16:creationId xmlns:a16="http://schemas.microsoft.com/office/drawing/2014/main" id="{6DE78674-11B1-0BC5-9462-3B0F230A1301}"/>
                </a:ext>
              </a:extLst>
            </p:cNvPr>
            <p:cNvSpPr/>
            <p:nvPr/>
          </p:nvSpPr>
          <p:spPr>
            <a:xfrm>
              <a:off x="3793286" y="2413760"/>
              <a:ext cx="717008" cy="265392"/>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ight 70">
              <a:extLst>
                <a:ext uri="{FF2B5EF4-FFF2-40B4-BE49-F238E27FC236}">
                  <a16:creationId xmlns:a16="http://schemas.microsoft.com/office/drawing/2014/main" id="{43F9ADAF-2C8B-C7E8-579A-EB34C6641B9A}"/>
                </a:ext>
              </a:extLst>
            </p:cNvPr>
            <p:cNvSpPr txBox="1"/>
            <p:nvPr/>
          </p:nvSpPr>
          <p:spPr>
            <a:xfrm>
              <a:off x="3790862" y="2408043"/>
              <a:ext cx="714559" cy="259024"/>
            </a:xfrm>
            <a:prstGeom prst="rect">
              <a:avLst/>
            </a:prstGeom>
            <a:noFill/>
          </p:spPr>
          <p:txBody>
            <a:bodyPr wrap="square" lIns="0" tIns="0" rIns="0" bIns="0" rtlCol="0" anchor="ctr" anchorCtr="0">
              <a:noAutofit/>
            </a:bodyPr>
            <a:lstStyle/>
            <a:p>
              <a:pPr algn="ct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grpSp>
      <p:grpSp>
        <p:nvGrpSpPr>
          <p:cNvPr id="240" name="Group 239">
            <a:extLst>
              <a:ext uri="{FF2B5EF4-FFF2-40B4-BE49-F238E27FC236}">
                <a16:creationId xmlns:a16="http://schemas.microsoft.com/office/drawing/2014/main" id="{55C4E99E-6786-27B3-E0DA-DA573C2447C1}"/>
              </a:ext>
            </a:extLst>
          </p:cNvPr>
          <p:cNvGrpSpPr/>
          <p:nvPr/>
        </p:nvGrpSpPr>
        <p:grpSpPr>
          <a:xfrm>
            <a:off x="-2423187" y="3242895"/>
            <a:ext cx="2057401" cy="308610"/>
            <a:chOff x="2475871" y="2325708"/>
            <a:chExt cx="1452963" cy="518864"/>
          </a:xfrm>
        </p:grpSpPr>
        <p:sp>
          <p:nvSpPr>
            <p:cNvPr id="241" name="Rectangle 240">
              <a:extLst>
                <a:ext uri="{FF2B5EF4-FFF2-40B4-BE49-F238E27FC236}">
                  <a16:creationId xmlns:a16="http://schemas.microsoft.com/office/drawing/2014/main" id="{1AD85DF4-D4FC-5359-C7DC-C4483AD0064C}"/>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486EA2E1-5F9B-9089-4B26-1A02C17F610B}"/>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3" name="TextBox 242">
            <a:extLst>
              <a:ext uri="{FF2B5EF4-FFF2-40B4-BE49-F238E27FC236}">
                <a16:creationId xmlns:a16="http://schemas.microsoft.com/office/drawing/2014/main" id="{5BF3665F-2B0A-A65A-F4EA-6188B35A8AB3}"/>
              </a:ext>
            </a:extLst>
          </p:cNvPr>
          <p:cNvSpPr txBox="1"/>
          <p:nvPr/>
        </p:nvSpPr>
        <p:spPr>
          <a:xfrm>
            <a:off x="-1617190" y="323560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244" name="TextBox 243">
            <a:extLst>
              <a:ext uri="{FF2B5EF4-FFF2-40B4-BE49-F238E27FC236}">
                <a16:creationId xmlns:a16="http://schemas.microsoft.com/office/drawing/2014/main" id="{79CEADF0-E737-8E44-ADEA-2EF7D4CA2245}"/>
              </a:ext>
            </a:extLst>
          </p:cNvPr>
          <p:cNvSpPr txBox="1"/>
          <p:nvPr/>
        </p:nvSpPr>
        <p:spPr>
          <a:xfrm>
            <a:off x="-1367555" y="2176362"/>
            <a:ext cx="1026941" cy="301204"/>
          </a:xfrm>
          <a:prstGeom prst="rect">
            <a:avLst/>
          </a:prstGeom>
          <a:noFill/>
        </p:spPr>
        <p:txBody>
          <a:bodyPr wrap="square" lIns="0" tIns="0" rIns="0" bIns="0" rtlCol="0" anchor="ctr" anchorCtr="0">
            <a:noAutofit/>
          </a:bodyPr>
          <a:lstStyle/>
          <a:p>
            <a:pPr algn="ct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251" name="Freeform: Shape 250">
            <a:extLst>
              <a:ext uri="{FF2B5EF4-FFF2-40B4-BE49-F238E27FC236}">
                <a16:creationId xmlns:a16="http://schemas.microsoft.com/office/drawing/2014/main" id="{79ACF367-A826-136A-B013-B9BD4CED3322}"/>
              </a:ext>
            </a:extLst>
          </p:cNvPr>
          <p:cNvSpPr/>
          <p:nvPr/>
        </p:nvSpPr>
        <p:spPr>
          <a:xfrm>
            <a:off x="3078727" y="1617973"/>
            <a:ext cx="1434595" cy="1325880"/>
          </a:xfrm>
          <a:custGeom>
            <a:avLst/>
            <a:gdLst>
              <a:gd name="connsiteX0" fmla="*/ 0 w 1434595"/>
              <a:gd name="connsiteY0" fmla="*/ 0 h 1325880"/>
              <a:gd name="connsiteX1" fmla="*/ 1434595 w 1434595"/>
              <a:gd name="connsiteY1" fmla="*/ 0 h 1325880"/>
              <a:gd name="connsiteX2" fmla="*/ 1434595 w 1434595"/>
              <a:gd name="connsiteY2" fmla="*/ 795787 h 1325880"/>
              <a:gd name="connsiteX3" fmla="*/ 714559 w 1434595"/>
              <a:gd name="connsiteY3" fmla="*/ 795787 h 1325880"/>
              <a:gd name="connsiteX4" fmla="*/ 714559 w 1434595"/>
              <a:gd name="connsiteY4" fmla="*/ 1061179 h 1325880"/>
              <a:gd name="connsiteX5" fmla="*/ 1434595 w 1434595"/>
              <a:gd name="connsiteY5" fmla="*/ 1061179 h 1325880"/>
              <a:gd name="connsiteX6" fmla="*/ 1434595 w 1434595"/>
              <a:gd name="connsiteY6" fmla="*/ 1325880 h 1325880"/>
              <a:gd name="connsiteX7" fmla="*/ 0 w 1434595"/>
              <a:gd name="connsiteY7" fmla="*/ 132588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595" h="1325880">
                <a:moveTo>
                  <a:pt x="0" y="0"/>
                </a:moveTo>
                <a:lnTo>
                  <a:pt x="1434595" y="0"/>
                </a:lnTo>
                <a:lnTo>
                  <a:pt x="1434595" y="795787"/>
                </a:lnTo>
                <a:lnTo>
                  <a:pt x="714559" y="795787"/>
                </a:lnTo>
                <a:lnTo>
                  <a:pt x="714559" y="1061179"/>
                </a:lnTo>
                <a:lnTo>
                  <a:pt x="1434595" y="1061179"/>
                </a:lnTo>
                <a:lnTo>
                  <a:pt x="1434595" y="1325880"/>
                </a:lnTo>
                <a:lnTo>
                  <a:pt x="0" y="1325880"/>
                </a:lnTo>
                <a:close/>
              </a:path>
            </a:pathLst>
          </a:cu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2" name="Group 231">
            <a:extLst>
              <a:ext uri="{FF2B5EF4-FFF2-40B4-BE49-F238E27FC236}">
                <a16:creationId xmlns:a16="http://schemas.microsoft.com/office/drawing/2014/main" id="{EB8D8144-578C-4531-68A3-BDC59EE711A2}"/>
              </a:ext>
            </a:extLst>
          </p:cNvPr>
          <p:cNvGrpSpPr/>
          <p:nvPr/>
        </p:nvGrpSpPr>
        <p:grpSpPr>
          <a:xfrm>
            <a:off x="4489701" y="2460139"/>
            <a:ext cx="667433" cy="194755"/>
            <a:chOff x="2850981" y="2169801"/>
            <a:chExt cx="1353030" cy="394810"/>
          </a:xfrm>
        </p:grpSpPr>
        <p:pic>
          <p:nvPicPr>
            <p:cNvPr id="233" name="Picture 232">
              <a:extLst>
                <a:ext uri="{FF2B5EF4-FFF2-40B4-BE49-F238E27FC236}">
                  <a16:creationId xmlns:a16="http://schemas.microsoft.com/office/drawing/2014/main" id="{E10A08F4-E6E6-5E82-34E1-78BA1492A512}"/>
                </a:ext>
              </a:extLst>
            </p:cNvPr>
            <p:cNvPicPr>
              <a:picLocks noChangeAspect="1"/>
            </p:cNvPicPr>
            <p:nvPr/>
          </p:nvPicPr>
          <p:blipFill>
            <a:blip r:embed="rId3"/>
            <a:stretch>
              <a:fillRect/>
            </a:stretch>
          </p:blipFill>
          <p:spPr>
            <a:xfrm>
              <a:off x="2945851" y="2169801"/>
              <a:ext cx="1258160" cy="394810"/>
            </a:xfrm>
            <a:prstGeom prst="rect">
              <a:avLst/>
            </a:prstGeom>
          </p:spPr>
        </p:pic>
        <p:sp>
          <p:nvSpPr>
            <p:cNvPr id="234" name="Freeform: Shape 233">
              <a:extLst>
                <a:ext uri="{FF2B5EF4-FFF2-40B4-BE49-F238E27FC236}">
                  <a16:creationId xmlns:a16="http://schemas.microsoft.com/office/drawing/2014/main" id="{2D992CDA-A44D-142A-362A-7EEBF3A7D457}"/>
                </a:ext>
              </a:extLst>
            </p:cNvPr>
            <p:cNvSpPr/>
            <p:nvPr/>
          </p:nvSpPr>
          <p:spPr>
            <a:xfrm rot="418773" flipV="1">
              <a:off x="2850981" y="2341736"/>
              <a:ext cx="224333" cy="45719"/>
            </a:xfrm>
            <a:custGeom>
              <a:avLst/>
              <a:gdLst>
                <a:gd name="connsiteX0" fmla="*/ 224333 w 224333"/>
                <a:gd name="connsiteY0" fmla="*/ 27301 h 27301"/>
                <a:gd name="connsiteX1" fmla="*/ 104851 w 224333"/>
                <a:gd name="connsiteY1" fmla="*/ 478 h 27301"/>
                <a:gd name="connsiteX2" fmla="*/ 0 w 224333"/>
                <a:gd name="connsiteY2" fmla="*/ 12670 h 27301"/>
              </a:gdLst>
              <a:ahLst/>
              <a:cxnLst>
                <a:cxn ang="0">
                  <a:pos x="connsiteX0" y="connsiteY0"/>
                </a:cxn>
                <a:cxn ang="0">
                  <a:pos x="connsiteX1" y="connsiteY1"/>
                </a:cxn>
                <a:cxn ang="0">
                  <a:pos x="connsiteX2" y="connsiteY2"/>
                </a:cxn>
              </a:cxnLst>
              <a:rect l="l" t="t" r="r" b="b"/>
              <a:pathLst>
                <a:path w="224333" h="27301">
                  <a:moveTo>
                    <a:pt x="224333" y="27301"/>
                  </a:moveTo>
                  <a:cubicBezTo>
                    <a:pt x="183286" y="15108"/>
                    <a:pt x="142240" y="2916"/>
                    <a:pt x="104851" y="478"/>
                  </a:cubicBezTo>
                  <a:cubicBezTo>
                    <a:pt x="67462" y="-1960"/>
                    <a:pt x="33731" y="5355"/>
                    <a:pt x="0" y="1267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TextBox 251">
            <a:extLst>
              <a:ext uri="{FF2B5EF4-FFF2-40B4-BE49-F238E27FC236}">
                <a16:creationId xmlns:a16="http://schemas.microsoft.com/office/drawing/2014/main" id="{E4ECD7FE-AA2D-89BA-8BBF-66D657CE2CC7}"/>
              </a:ext>
            </a:extLst>
          </p:cNvPr>
          <p:cNvSpPr txBox="1"/>
          <p:nvPr/>
        </p:nvSpPr>
        <p:spPr>
          <a:xfrm>
            <a:off x="3001653" y="1173537"/>
            <a:ext cx="1556791" cy="369332"/>
          </a:xfrm>
          <a:prstGeom prst="rect">
            <a:avLst/>
          </a:prstGeom>
          <a:noFill/>
        </p:spPr>
        <p:txBody>
          <a:bodyPr wrap="square" rtlCol="0">
            <a:spAutoFit/>
          </a:bodyPr>
          <a:lstStyle/>
          <a:p>
            <a:pPr algn="ctr"/>
            <a:r>
              <a:rPr lang="en-US" b="1" dirty="0">
                <a:solidFill>
                  <a:srgbClr val="B9E282"/>
                </a:solidFill>
              </a:rPr>
              <a:t>AVG: 58.89%</a:t>
            </a:r>
          </a:p>
        </p:txBody>
      </p:sp>
      <p:sp>
        <p:nvSpPr>
          <p:cNvPr id="253" name="Freeform 107">
            <a:extLst>
              <a:ext uri="{FF2B5EF4-FFF2-40B4-BE49-F238E27FC236}">
                <a16:creationId xmlns:a16="http://schemas.microsoft.com/office/drawing/2014/main" id="{A9463925-6FF3-1F44-4756-3CCB9C5C513D}"/>
              </a:ext>
            </a:extLst>
          </p:cNvPr>
          <p:cNvSpPr/>
          <p:nvPr/>
        </p:nvSpPr>
        <p:spPr>
          <a:xfrm>
            <a:off x="1776922" y="3915152"/>
            <a:ext cx="493819" cy="476085"/>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4" name="Freeform 107">
            <a:extLst>
              <a:ext uri="{FF2B5EF4-FFF2-40B4-BE49-F238E27FC236}">
                <a16:creationId xmlns:a16="http://schemas.microsoft.com/office/drawing/2014/main" id="{82AA8B04-D20B-1EB1-AE26-FE94953D25C6}"/>
              </a:ext>
            </a:extLst>
          </p:cNvPr>
          <p:cNvSpPr/>
          <p:nvPr/>
        </p:nvSpPr>
        <p:spPr>
          <a:xfrm>
            <a:off x="4296891" y="3915152"/>
            <a:ext cx="493819" cy="476085"/>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E47BF7C-526F-2964-8B0F-2BEBB6E879B3}"/>
              </a:ext>
            </a:extLst>
          </p:cNvPr>
          <p:cNvSpPr/>
          <p:nvPr/>
        </p:nvSpPr>
        <p:spPr>
          <a:xfrm>
            <a:off x="354312" y="1617974"/>
            <a:ext cx="1773936" cy="1325880"/>
          </a:xfrm>
          <a:custGeom>
            <a:avLst/>
            <a:gdLst>
              <a:gd name="connsiteX0" fmla="*/ 885138 w 1773936"/>
              <a:gd name="connsiteY0" fmla="*/ 0 h 1325880"/>
              <a:gd name="connsiteX1" fmla="*/ 1773936 w 1773936"/>
              <a:gd name="connsiteY1" fmla="*/ 0 h 1325880"/>
              <a:gd name="connsiteX2" fmla="*/ 1773936 w 1773936"/>
              <a:gd name="connsiteY2" fmla="*/ 1325880 h 1325880"/>
              <a:gd name="connsiteX3" fmla="*/ 0 w 1773936"/>
              <a:gd name="connsiteY3" fmla="*/ 1325880 h 1325880"/>
              <a:gd name="connsiteX4" fmla="*/ 0 w 1773936"/>
              <a:gd name="connsiteY4" fmla="*/ 263346 h 1325880"/>
              <a:gd name="connsiteX5" fmla="*/ 885138 w 1773936"/>
              <a:gd name="connsiteY5" fmla="*/ 263346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3936" h="1325880">
                <a:moveTo>
                  <a:pt x="885138" y="0"/>
                </a:moveTo>
                <a:lnTo>
                  <a:pt x="1773936" y="0"/>
                </a:lnTo>
                <a:lnTo>
                  <a:pt x="1773936" y="1325880"/>
                </a:lnTo>
                <a:lnTo>
                  <a:pt x="0" y="1325880"/>
                </a:lnTo>
                <a:lnTo>
                  <a:pt x="0" y="263346"/>
                </a:lnTo>
                <a:lnTo>
                  <a:pt x="885138" y="263346"/>
                </a:lnTo>
                <a:close/>
              </a:path>
            </a:pathLst>
          </a:custGeom>
          <a:noFill/>
          <a:ln w="31750">
            <a:solidFill>
              <a:srgbClr val="FFFF00"/>
            </a:solidFill>
          </a:ln>
          <a:effectLst>
            <a:glow rad="50800">
              <a:srgbClr val="FFC00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B2800DF1-A770-1DD0-B1F3-3C2DFA80241C}"/>
              </a:ext>
            </a:extLst>
          </p:cNvPr>
          <p:cNvSpPr txBox="1"/>
          <p:nvPr/>
        </p:nvSpPr>
        <p:spPr>
          <a:xfrm>
            <a:off x="3044893" y="3177345"/>
            <a:ext cx="1924052" cy="430887"/>
          </a:xfrm>
          <a:prstGeom prst="rect">
            <a:avLst/>
          </a:prstGeom>
          <a:noFill/>
        </p:spPr>
        <p:txBody>
          <a:bodyPr wrap="square" rtlCol="0">
            <a:spAutoFit/>
          </a:bodyPr>
          <a:lstStyle/>
          <a:p>
            <a:pPr algn="ctr"/>
            <a:r>
              <a:rPr lang="en-US" sz="2200" b="1" dirty="0">
                <a:solidFill>
                  <a:srgbClr val="FFFF00"/>
                </a:solidFill>
                <a:effectLst>
                  <a:glow rad="88900">
                    <a:schemeClr val="tx1">
                      <a:alpha val="50000"/>
                    </a:schemeClr>
                  </a:glow>
                </a:effectLst>
              </a:rPr>
              <a:t>AVG: 60.53%</a:t>
            </a:r>
          </a:p>
        </p:txBody>
      </p:sp>
      <p:sp>
        <p:nvSpPr>
          <p:cNvPr id="224" name="Freeform: Shape 223">
            <a:extLst>
              <a:ext uri="{FF2B5EF4-FFF2-40B4-BE49-F238E27FC236}">
                <a16:creationId xmlns:a16="http://schemas.microsoft.com/office/drawing/2014/main" id="{62FC30C2-DE15-60E6-450D-AA52508D9370}"/>
              </a:ext>
            </a:extLst>
          </p:cNvPr>
          <p:cNvSpPr/>
          <p:nvPr/>
        </p:nvSpPr>
        <p:spPr>
          <a:xfrm>
            <a:off x="1877712" y="3380733"/>
            <a:ext cx="1280160" cy="27432"/>
          </a:xfrm>
          <a:custGeom>
            <a:avLst/>
            <a:gdLst>
              <a:gd name="connsiteX0" fmla="*/ 0 w 1647092"/>
              <a:gd name="connsiteY0" fmla="*/ 35206 h 41155"/>
              <a:gd name="connsiteX1" fmla="*/ 422030 w 1647092"/>
              <a:gd name="connsiteY1" fmla="*/ 37 h 41155"/>
              <a:gd name="connsiteX2" fmla="*/ 826476 w 1647092"/>
              <a:gd name="connsiteY2" fmla="*/ 41068 h 41155"/>
              <a:gd name="connsiteX3" fmla="*/ 1336430 w 1647092"/>
              <a:gd name="connsiteY3" fmla="*/ 11760 h 41155"/>
              <a:gd name="connsiteX4" fmla="*/ 1647092 w 1647092"/>
              <a:gd name="connsiteY4" fmla="*/ 41068 h 41155"/>
              <a:gd name="connsiteX5" fmla="*/ 1647092 w 1647092"/>
              <a:gd name="connsiteY5" fmla="*/ 41068 h 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092" h="41155">
                <a:moveTo>
                  <a:pt x="0" y="35206"/>
                </a:moveTo>
                <a:cubicBezTo>
                  <a:pt x="142142" y="17133"/>
                  <a:pt x="284284" y="-940"/>
                  <a:pt x="422030" y="37"/>
                </a:cubicBezTo>
                <a:cubicBezTo>
                  <a:pt x="559776" y="1014"/>
                  <a:pt x="674076" y="39114"/>
                  <a:pt x="826476" y="41068"/>
                </a:cubicBezTo>
                <a:cubicBezTo>
                  <a:pt x="978876" y="43022"/>
                  <a:pt x="1199661" y="11760"/>
                  <a:pt x="1336430" y="11760"/>
                </a:cubicBezTo>
                <a:cubicBezTo>
                  <a:pt x="1473199" y="11760"/>
                  <a:pt x="1647092" y="41068"/>
                  <a:pt x="1647092" y="41068"/>
                </a:cubicBezTo>
                <a:lnTo>
                  <a:pt x="1647092" y="41068"/>
                </a:lnTo>
              </a:path>
            </a:pathLst>
          </a:custGeom>
          <a:noFill/>
          <a:ln>
            <a:solidFill>
              <a:srgbClr val="FFFF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27AC7E15-BE61-154C-2F85-BDF9C76559F8}"/>
              </a:ext>
            </a:extLst>
          </p:cNvPr>
          <p:cNvSpPr/>
          <p:nvPr/>
        </p:nvSpPr>
        <p:spPr>
          <a:xfrm>
            <a:off x="3078727" y="1617973"/>
            <a:ext cx="1435608" cy="1321286"/>
          </a:xfrm>
          <a:prstGeom prst="rect">
            <a:avLst/>
          </a:prstGeom>
          <a:noFill/>
          <a:ln w="31750">
            <a:solidFill>
              <a:srgbClr val="FFFF00"/>
            </a:solidFill>
          </a:ln>
          <a:effectLst>
            <a:glow rad="50800">
              <a:srgbClr val="FFC00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 name="Freeform 107">
            <a:extLst>
              <a:ext uri="{FF2B5EF4-FFF2-40B4-BE49-F238E27FC236}">
                <a16:creationId xmlns:a16="http://schemas.microsoft.com/office/drawing/2014/main" id="{3676D3DE-E801-7828-B17D-128D2825F76F}"/>
              </a:ext>
            </a:extLst>
          </p:cNvPr>
          <p:cNvSpPr/>
          <p:nvPr/>
        </p:nvSpPr>
        <p:spPr>
          <a:xfrm>
            <a:off x="3209976" y="3228407"/>
            <a:ext cx="300087" cy="289310"/>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w="15875">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5826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0" nodeType="clickEffect">
                                  <p:stCondLst>
                                    <p:cond delay="0"/>
                                  </p:stCondLst>
                                  <p:childTnLst>
                                    <p:animEffect transition="out" filter="wipe(right)">
                                      <p:cBhvr>
                                        <p:cTn id="22" dur="300"/>
                                        <p:tgtEl>
                                          <p:spTgt spid="31"/>
                                        </p:tgtEl>
                                      </p:cBhvr>
                                    </p:animEffect>
                                    <p:set>
                                      <p:cBhvr>
                                        <p:cTn id="23" dur="1" fill="hold">
                                          <p:stCondLst>
                                            <p:cond delay="299"/>
                                          </p:stCondLst>
                                        </p:cTn>
                                        <p:tgtEl>
                                          <p:spTgt spid="31"/>
                                        </p:tgtEl>
                                        <p:attrNameLst>
                                          <p:attrName>style.visibility</p:attrName>
                                        </p:attrNameLst>
                                      </p:cBhvr>
                                      <p:to>
                                        <p:strVal val="hidden"/>
                                      </p:to>
                                    </p:set>
                                  </p:childTnLst>
                                </p:cTn>
                              </p:par>
                            </p:childTnLst>
                          </p:cTn>
                        </p:par>
                        <p:par>
                          <p:cTn id="24" fill="hold">
                            <p:stCondLst>
                              <p:cond delay="300"/>
                            </p:stCondLst>
                            <p:childTnLst>
                              <p:par>
                                <p:cTn id="25" presetID="22" presetClass="exit" presetSubtype="2" fill="hold" grpId="0" nodeType="afterEffect">
                                  <p:stCondLst>
                                    <p:cond delay="0"/>
                                  </p:stCondLst>
                                  <p:childTnLst>
                                    <p:animEffect transition="out" filter="wipe(right)">
                                      <p:cBhvr>
                                        <p:cTn id="26" dur="200"/>
                                        <p:tgtEl>
                                          <p:spTgt spid="224"/>
                                        </p:tgtEl>
                                      </p:cBhvr>
                                    </p:animEffect>
                                    <p:set>
                                      <p:cBhvr>
                                        <p:cTn id="27" dur="1" fill="hold">
                                          <p:stCondLst>
                                            <p:cond delay="199"/>
                                          </p:stCondLst>
                                        </p:cTn>
                                        <p:tgtEl>
                                          <p:spTgt spid="2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5"/>
                                        </p:tgtEl>
                                        <p:attrNameLst>
                                          <p:attrName>style.visibility</p:attrName>
                                        </p:attrNameLst>
                                      </p:cBhvr>
                                      <p:to>
                                        <p:strVal val="visible"/>
                                      </p:to>
                                    </p:set>
                                  </p:childTnLst>
                                </p:cTn>
                              </p:par>
                              <p:par>
                                <p:cTn id="34" presetID="1" presetClass="exit"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230"/>
                                        </p:tgtEl>
                                        <p:attrNameLst>
                                          <p:attrName>style.visibility</p:attrName>
                                        </p:attrNameLst>
                                      </p:cBhvr>
                                      <p:to>
                                        <p:strVal val="hidden"/>
                                      </p:to>
                                    </p:set>
                                  </p:childTnLst>
                                </p:cTn>
                              </p:par>
                            </p:childTnLst>
                          </p:cTn>
                        </p:par>
                        <p:par>
                          <p:cTn id="38" fill="hold">
                            <p:stCondLst>
                              <p:cond delay="0"/>
                            </p:stCondLst>
                            <p:childTnLst>
                              <p:par>
                                <p:cTn id="39" presetID="22" presetClass="entr" presetSubtype="8"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wipe(left)">
                                      <p:cBhvr>
                                        <p:cTn id="41" dur="500"/>
                                        <p:tgtEl>
                                          <p:spTgt spid="23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2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childTnLst>
                                </p:cTn>
                              </p:par>
                              <p:par>
                                <p:cTn id="48" presetID="22" presetClass="entr" presetSubtype="8" fill="hold" grpId="0" nodeType="withEffect">
                                  <p:stCondLst>
                                    <p:cond delay="0"/>
                                  </p:stCondLst>
                                  <p:childTnLst>
                                    <p:set>
                                      <p:cBhvr>
                                        <p:cTn id="49" dur="1" fill="hold">
                                          <p:stCondLst>
                                            <p:cond delay="0"/>
                                          </p:stCondLst>
                                        </p:cTn>
                                        <p:tgtEl>
                                          <p:spTgt spid="253"/>
                                        </p:tgtEl>
                                        <p:attrNameLst>
                                          <p:attrName>style.visibility</p:attrName>
                                        </p:attrNameLst>
                                      </p:cBhvr>
                                      <p:to>
                                        <p:strVal val="visible"/>
                                      </p:to>
                                    </p:set>
                                    <p:animEffect transition="in" filter="wipe(left)">
                                      <p:cBhvr>
                                        <p:cTn id="50" dur="500"/>
                                        <p:tgtEl>
                                          <p:spTgt spid="25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4"/>
                                        </p:tgtEl>
                                        <p:attrNameLst>
                                          <p:attrName>style.visibility</p:attrName>
                                        </p:attrNameLst>
                                      </p:cBhvr>
                                      <p:to>
                                        <p:strVal val="visible"/>
                                      </p:to>
                                    </p:set>
                                    <p:animEffect transition="in" filter="wipe(left)">
                                      <p:cBhvr>
                                        <p:cTn id="53"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55" grpId="0" animBg="1"/>
      <p:bldP spid="229" grpId="0" uiExpand="1" build="p"/>
      <p:bldP spid="231" grpId="0" animBg="1"/>
      <p:bldP spid="251" grpId="0" animBg="1"/>
      <p:bldP spid="252" grpId="0"/>
      <p:bldP spid="253" grpId="0" animBg="1"/>
      <p:bldP spid="254" grpId="0" animBg="1"/>
      <p:bldP spid="30" grpId="0" animBg="1"/>
      <p:bldP spid="31" grpId="0"/>
      <p:bldP spid="224" grpId="0" animBg="1"/>
      <p:bldP spid="230" grpId="0" animBg="1"/>
      <p:bldP spid="2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21" name="TextBox 20">
            <a:extLst>
              <a:ext uri="{FF2B5EF4-FFF2-40B4-BE49-F238E27FC236}">
                <a16:creationId xmlns:a16="http://schemas.microsoft.com/office/drawing/2014/main" id="{EE680894-4814-36C0-EAE8-93BB98412B55}"/>
              </a:ext>
            </a:extLst>
          </p:cNvPr>
          <p:cNvSpPr txBox="1"/>
          <p:nvPr/>
        </p:nvSpPr>
        <p:spPr>
          <a:xfrm>
            <a:off x="1528578" y="721831"/>
            <a:ext cx="1991635" cy="338554"/>
          </a:xfrm>
          <a:prstGeom prst="rect">
            <a:avLst/>
          </a:prstGeom>
          <a:noFill/>
        </p:spPr>
        <p:txBody>
          <a:bodyPr wrap="none" rtlCol="0">
            <a:spAutoFit/>
          </a:bodyPr>
          <a:lstStyle/>
          <a:p>
            <a:pPr algn="ctr"/>
            <a:r>
              <a:rPr lang="en-US" sz="1600" dirty="0">
                <a:solidFill>
                  <a:schemeClr val="tx1">
                    <a:lumMod val="75000"/>
                    <a:lumOff val="25000"/>
                  </a:schemeClr>
                </a:solidFill>
              </a:rPr>
              <a:t>Multibuilding Project</a:t>
            </a:r>
          </a:p>
        </p:txBody>
      </p:sp>
      <p:sp>
        <p:nvSpPr>
          <p:cNvPr id="475" name="Rectangle 474">
            <a:extLst>
              <a:ext uri="{FF2B5EF4-FFF2-40B4-BE49-F238E27FC236}">
                <a16:creationId xmlns:a16="http://schemas.microsoft.com/office/drawing/2014/main" id="{87E17A82-C1C5-039A-5B02-6E0C7C42C8B7}"/>
              </a:ext>
            </a:extLst>
          </p:cNvPr>
          <p:cNvSpPr/>
          <p:nvPr/>
        </p:nvSpPr>
        <p:spPr>
          <a:xfrm>
            <a:off x="356307" y="1616951"/>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a:extLst>
              <a:ext uri="{FF2B5EF4-FFF2-40B4-BE49-F238E27FC236}">
                <a16:creationId xmlns:a16="http://schemas.microsoft.com/office/drawing/2014/main" id="{5C126F76-B93C-A198-DF9E-5250814EFC7F}"/>
              </a:ext>
            </a:extLst>
          </p:cNvPr>
          <p:cNvSpPr/>
          <p:nvPr/>
        </p:nvSpPr>
        <p:spPr>
          <a:xfrm>
            <a:off x="356307" y="1616953"/>
            <a:ext cx="886156" cy="265392"/>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0C11FD19-061F-E9CE-B55E-F0F1CBE01286}"/>
              </a:ext>
            </a:extLst>
          </p:cNvPr>
          <p:cNvSpPr/>
          <p:nvPr/>
        </p:nvSpPr>
        <p:spPr>
          <a:xfrm>
            <a:off x="1239437" y="1616952"/>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extBox 476">
            <a:extLst>
              <a:ext uri="{FF2B5EF4-FFF2-40B4-BE49-F238E27FC236}">
                <a16:creationId xmlns:a16="http://schemas.microsoft.com/office/drawing/2014/main" id="{379A44ED-AE67-1F9D-7DA0-A00180CA83EB}"/>
              </a:ext>
            </a:extLst>
          </p:cNvPr>
          <p:cNvSpPr txBox="1"/>
          <p:nvPr/>
        </p:nvSpPr>
        <p:spPr>
          <a:xfrm>
            <a:off x="356308" y="1615597"/>
            <a:ext cx="883130" cy="259024"/>
          </a:xfrm>
          <a:prstGeom prst="rect">
            <a:avLst/>
          </a:prstGeom>
          <a:noFill/>
        </p:spPr>
        <p:txBody>
          <a:bodyPr wrap="square" lIns="0" tIns="0" rIns="0" bIns="0" rtlCol="0" anchor="ctr" anchorCtr="0">
            <a:noAutofit/>
          </a:bodyPr>
          <a:lstStyle/>
          <a:p>
            <a:pPr algn="ct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sz="14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478" name="Group 477">
            <a:extLst>
              <a:ext uri="{FF2B5EF4-FFF2-40B4-BE49-F238E27FC236}">
                <a16:creationId xmlns:a16="http://schemas.microsoft.com/office/drawing/2014/main" id="{D00572F0-938C-1485-6785-30DC67614FBA}"/>
              </a:ext>
            </a:extLst>
          </p:cNvPr>
          <p:cNvGrpSpPr/>
          <p:nvPr/>
        </p:nvGrpSpPr>
        <p:grpSpPr>
          <a:xfrm>
            <a:off x="356307" y="1882345"/>
            <a:ext cx="1769286" cy="265393"/>
            <a:chOff x="2475871" y="2325708"/>
            <a:chExt cx="1452963" cy="518864"/>
          </a:xfrm>
        </p:grpSpPr>
        <p:sp>
          <p:nvSpPr>
            <p:cNvPr id="499" name="Rectangle 498">
              <a:extLst>
                <a:ext uri="{FF2B5EF4-FFF2-40B4-BE49-F238E27FC236}">
                  <a16:creationId xmlns:a16="http://schemas.microsoft.com/office/drawing/2014/main" id="{A5138047-06B0-4C54-9D0E-D7CB92CB3BF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73931B85-C2DF-D0D5-71B1-5299E44A6A8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B4988E0A-92BB-0F13-6A82-EED2C8C6D473}"/>
              </a:ext>
            </a:extLst>
          </p:cNvPr>
          <p:cNvGrpSpPr/>
          <p:nvPr/>
        </p:nvGrpSpPr>
        <p:grpSpPr>
          <a:xfrm>
            <a:off x="356307" y="2147738"/>
            <a:ext cx="1769286" cy="265393"/>
            <a:chOff x="2475871" y="2325708"/>
            <a:chExt cx="1452963" cy="518864"/>
          </a:xfrm>
        </p:grpSpPr>
        <p:sp>
          <p:nvSpPr>
            <p:cNvPr id="497" name="Rectangle 496">
              <a:extLst>
                <a:ext uri="{FF2B5EF4-FFF2-40B4-BE49-F238E27FC236}">
                  <a16:creationId xmlns:a16="http://schemas.microsoft.com/office/drawing/2014/main" id="{22B1A08F-5A89-C3ED-F079-F56F1939FAC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a:extLst>
                <a:ext uri="{FF2B5EF4-FFF2-40B4-BE49-F238E27FC236}">
                  <a16:creationId xmlns:a16="http://schemas.microsoft.com/office/drawing/2014/main" id="{5251F224-791E-6AD1-6273-85338813A58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 name="Rectangle 494">
            <a:extLst>
              <a:ext uri="{FF2B5EF4-FFF2-40B4-BE49-F238E27FC236}">
                <a16:creationId xmlns:a16="http://schemas.microsoft.com/office/drawing/2014/main" id="{A438BC92-021F-D4D4-6F18-AD26CAC345D7}"/>
              </a:ext>
            </a:extLst>
          </p:cNvPr>
          <p:cNvSpPr/>
          <p:nvPr/>
        </p:nvSpPr>
        <p:spPr>
          <a:xfrm>
            <a:off x="356307" y="2413131"/>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8952EAFD-7753-F2A1-A012-C4A1548DFB64}"/>
              </a:ext>
            </a:extLst>
          </p:cNvPr>
          <p:cNvSpPr/>
          <p:nvPr/>
        </p:nvSpPr>
        <p:spPr>
          <a:xfrm>
            <a:off x="1239437" y="2413130"/>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480">
            <a:extLst>
              <a:ext uri="{FF2B5EF4-FFF2-40B4-BE49-F238E27FC236}">
                <a16:creationId xmlns:a16="http://schemas.microsoft.com/office/drawing/2014/main" id="{30A22C6C-F8B6-46B4-04AB-A676FAAD5024}"/>
              </a:ext>
            </a:extLst>
          </p:cNvPr>
          <p:cNvGrpSpPr/>
          <p:nvPr/>
        </p:nvGrpSpPr>
        <p:grpSpPr>
          <a:xfrm>
            <a:off x="356307" y="2678522"/>
            <a:ext cx="1769286" cy="265393"/>
            <a:chOff x="2475871" y="2325708"/>
            <a:chExt cx="1452963" cy="518864"/>
          </a:xfrm>
        </p:grpSpPr>
        <p:sp>
          <p:nvSpPr>
            <p:cNvPr id="493" name="Rectangle 492">
              <a:extLst>
                <a:ext uri="{FF2B5EF4-FFF2-40B4-BE49-F238E27FC236}">
                  <a16:creationId xmlns:a16="http://schemas.microsoft.com/office/drawing/2014/main" id="{3A58A7C4-BB47-0833-43BA-6D628E796F2F}"/>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a:extLst>
                <a:ext uri="{FF2B5EF4-FFF2-40B4-BE49-F238E27FC236}">
                  <a16:creationId xmlns:a16="http://schemas.microsoft.com/office/drawing/2014/main" id="{66377C13-1CD8-CDD1-4077-6F14B1BFB642}"/>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Trapezoid 481">
            <a:extLst>
              <a:ext uri="{FF2B5EF4-FFF2-40B4-BE49-F238E27FC236}">
                <a16:creationId xmlns:a16="http://schemas.microsoft.com/office/drawing/2014/main" id="{411E1008-1E1F-C2A9-A762-B952612CDE55}"/>
              </a:ext>
            </a:extLst>
          </p:cNvPr>
          <p:cNvSpPr/>
          <p:nvPr/>
        </p:nvSpPr>
        <p:spPr>
          <a:xfrm>
            <a:off x="257199" y="1064783"/>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483" name="TextBox 482">
            <a:extLst>
              <a:ext uri="{FF2B5EF4-FFF2-40B4-BE49-F238E27FC236}">
                <a16:creationId xmlns:a16="http://schemas.microsoft.com/office/drawing/2014/main" id="{A710278B-EA27-FF99-E00C-9FD65AAEB04B}"/>
              </a:ext>
            </a:extLst>
          </p:cNvPr>
          <p:cNvSpPr txBox="1"/>
          <p:nvPr/>
        </p:nvSpPr>
        <p:spPr>
          <a:xfrm>
            <a:off x="356308"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4" name="TextBox 483">
            <a:extLst>
              <a:ext uri="{FF2B5EF4-FFF2-40B4-BE49-F238E27FC236}">
                <a16:creationId xmlns:a16="http://schemas.microsoft.com/office/drawing/2014/main" id="{17750BA7-D161-4B66-53C9-3FC60A624504}"/>
              </a:ext>
            </a:extLst>
          </p:cNvPr>
          <p:cNvSpPr txBox="1"/>
          <p:nvPr/>
        </p:nvSpPr>
        <p:spPr>
          <a:xfrm>
            <a:off x="1236440"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5" name="TextBox 484">
            <a:extLst>
              <a:ext uri="{FF2B5EF4-FFF2-40B4-BE49-F238E27FC236}">
                <a16:creationId xmlns:a16="http://schemas.microsoft.com/office/drawing/2014/main" id="{BDAFEE92-23D2-B5CF-5393-70E2F78639A9}"/>
              </a:ext>
            </a:extLst>
          </p:cNvPr>
          <p:cNvSpPr txBox="1"/>
          <p:nvPr/>
        </p:nvSpPr>
        <p:spPr>
          <a:xfrm>
            <a:off x="1236440" y="161559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6" name="TextBox 485">
            <a:extLst>
              <a:ext uri="{FF2B5EF4-FFF2-40B4-BE49-F238E27FC236}">
                <a16:creationId xmlns:a16="http://schemas.microsoft.com/office/drawing/2014/main" id="{44C99298-394B-962A-27CC-789001D605EF}"/>
              </a:ext>
            </a:extLst>
          </p:cNvPr>
          <p:cNvSpPr txBox="1"/>
          <p:nvPr/>
        </p:nvSpPr>
        <p:spPr>
          <a:xfrm>
            <a:off x="1236440"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7" name="TextBox 486">
            <a:extLst>
              <a:ext uri="{FF2B5EF4-FFF2-40B4-BE49-F238E27FC236}">
                <a16:creationId xmlns:a16="http://schemas.microsoft.com/office/drawing/2014/main" id="{57B97043-2D4C-7663-4279-081FA3D61673}"/>
              </a:ext>
            </a:extLst>
          </p:cNvPr>
          <p:cNvSpPr txBox="1"/>
          <p:nvPr/>
        </p:nvSpPr>
        <p:spPr>
          <a:xfrm>
            <a:off x="1236440"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8" name="TextBox 487">
            <a:extLst>
              <a:ext uri="{FF2B5EF4-FFF2-40B4-BE49-F238E27FC236}">
                <a16:creationId xmlns:a16="http://schemas.microsoft.com/office/drawing/2014/main" id="{537CC5D8-6641-9103-97D6-767E344474C7}"/>
              </a:ext>
            </a:extLst>
          </p:cNvPr>
          <p:cNvSpPr txBox="1"/>
          <p:nvPr/>
        </p:nvSpPr>
        <p:spPr>
          <a:xfrm>
            <a:off x="1236440"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9" name="TextBox 488">
            <a:extLst>
              <a:ext uri="{FF2B5EF4-FFF2-40B4-BE49-F238E27FC236}">
                <a16:creationId xmlns:a16="http://schemas.microsoft.com/office/drawing/2014/main" id="{98A4B56E-84B6-F467-9E50-B53649CF7C79}"/>
              </a:ext>
            </a:extLst>
          </p:cNvPr>
          <p:cNvSpPr txBox="1"/>
          <p:nvPr/>
        </p:nvSpPr>
        <p:spPr>
          <a:xfrm>
            <a:off x="356308"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0" name="TextBox 489">
            <a:extLst>
              <a:ext uri="{FF2B5EF4-FFF2-40B4-BE49-F238E27FC236}">
                <a16:creationId xmlns:a16="http://schemas.microsoft.com/office/drawing/2014/main" id="{125F016C-65D7-4B18-2428-1B36916F6A79}"/>
              </a:ext>
            </a:extLst>
          </p:cNvPr>
          <p:cNvSpPr txBox="1"/>
          <p:nvPr/>
        </p:nvSpPr>
        <p:spPr>
          <a:xfrm>
            <a:off x="356308"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1" name="TextBox 490">
            <a:extLst>
              <a:ext uri="{FF2B5EF4-FFF2-40B4-BE49-F238E27FC236}">
                <a16:creationId xmlns:a16="http://schemas.microsoft.com/office/drawing/2014/main" id="{6F316335-4D92-8628-1FB1-8FBD258A41D7}"/>
              </a:ext>
            </a:extLst>
          </p:cNvPr>
          <p:cNvSpPr txBox="1"/>
          <p:nvPr/>
        </p:nvSpPr>
        <p:spPr>
          <a:xfrm>
            <a:off x="356308"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2" name="TextBox 491">
            <a:extLst>
              <a:ext uri="{FF2B5EF4-FFF2-40B4-BE49-F238E27FC236}">
                <a16:creationId xmlns:a16="http://schemas.microsoft.com/office/drawing/2014/main" id="{B0204D09-2EF5-5021-2633-7A8F143C46A3}"/>
              </a:ext>
            </a:extLst>
          </p:cNvPr>
          <p:cNvSpPr txBox="1"/>
          <p:nvPr/>
        </p:nvSpPr>
        <p:spPr>
          <a:xfrm>
            <a:off x="275912" y="1136814"/>
            <a:ext cx="1924052" cy="430887"/>
          </a:xfrm>
          <a:prstGeom prst="rect">
            <a:avLst/>
          </a:prstGeom>
          <a:noFill/>
        </p:spPr>
        <p:txBody>
          <a:bodyPr wrap="square" rtlCol="0">
            <a:spAutoFit/>
          </a:bodyPr>
          <a:lstStyle/>
          <a:p>
            <a:pPr algn="ctr"/>
            <a:r>
              <a:rPr lang="en-US" sz="2200" b="1" dirty="0">
                <a:solidFill>
                  <a:srgbClr val="FF6600"/>
                </a:solidFill>
              </a:rPr>
              <a:t>AVG: 61.11%</a:t>
            </a:r>
          </a:p>
        </p:txBody>
      </p:sp>
      <p:grpSp>
        <p:nvGrpSpPr>
          <p:cNvPr id="472" name="Group 23">
            <a:extLst>
              <a:ext uri="{FF2B5EF4-FFF2-40B4-BE49-F238E27FC236}">
                <a16:creationId xmlns:a16="http://schemas.microsoft.com/office/drawing/2014/main" id="{C880E65F-268B-549D-CD96-A8B32AC1DD4F}"/>
              </a:ext>
            </a:extLst>
          </p:cNvPr>
          <p:cNvGrpSpPr>
            <a:grpSpLocks/>
          </p:cNvGrpSpPr>
          <p:nvPr/>
        </p:nvGrpSpPr>
        <p:grpSpPr bwMode="auto">
          <a:xfrm>
            <a:off x="377476" y="1645679"/>
            <a:ext cx="833933" cy="211996"/>
            <a:chOff x="808" y="2880"/>
            <a:chExt cx="1632" cy="1152"/>
          </a:xfrm>
        </p:grpSpPr>
        <p:sp>
          <p:nvSpPr>
            <p:cNvPr id="473" name="Freeform 24">
              <a:extLst>
                <a:ext uri="{FF2B5EF4-FFF2-40B4-BE49-F238E27FC236}">
                  <a16:creationId xmlns:a16="http://schemas.microsoft.com/office/drawing/2014/main" id="{1392CBAB-1CFB-8321-4451-AD76BBD2B0C8}"/>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474" name="Freeform 25">
              <a:extLst>
                <a:ext uri="{FF2B5EF4-FFF2-40B4-BE49-F238E27FC236}">
                  <a16:creationId xmlns:a16="http://schemas.microsoft.com/office/drawing/2014/main" id="{17AC6781-EA18-CC96-4417-3599FD0A6972}"/>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Building Applicable Fraction</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423186" y="324131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sp>
        <p:nvSpPr>
          <p:cNvPr id="117" name="Rectangle 116">
            <a:extLst>
              <a:ext uri="{FF2B5EF4-FFF2-40B4-BE49-F238E27FC236}">
                <a16:creationId xmlns:a16="http://schemas.microsoft.com/office/drawing/2014/main" id="{09776571-277A-C6FF-92B9-3E14DCE2C49A}"/>
              </a:ext>
            </a:extLst>
          </p:cNvPr>
          <p:cNvSpPr/>
          <p:nvPr/>
        </p:nvSpPr>
        <p:spPr>
          <a:xfrm>
            <a:off x="-2423187" y="3551506"/>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DF526A7A-9963-06F8-7F71-D6B1F90C6CD0}"/>
              </a:ext>
            </a:extLst>
          </p:cNvPr>
          <p:cNvSpPr/>
          <p:nvPr/>
        </p:nvSpPr>
        <p:spPr>
          <a:xfrm>
            <a:off x="-1396246" y="3551505"/>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722894" y="191301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3187364" y="221752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grpSp>
        <p:nvGrpSpPr>
          <p:cNvPr id="449" name="Group 448">
            <a:extLst>
              <a:ext uri="{FF2B5EF4-FFF2-40B4-BE49-F238E27FC236}">
                <a16:creationId xmlns:a16="http://schemas.microsoft.com/office/drawing/2014/main" id="{6C19D74D-F3BD-E78E-C332-D0942EF1FD1F}"/>
              </a:ext>
            </a:extLst>
          </p:cNvPr>
          <p:cNvGrpSpPr/>
          <p:nvPr/>
        </p:nvGrpSpPr>
        <p:grpSpPr>
          <a:xfrm>
            <a:off x="-2531995" y="5094502"/>
            <a:ext cx="1004494" cy="246518"/>
            <a:chOff x="-2417353" y="3276300"/>
            <a:chExt cx="1004494" cy="246518"/>
          </a:xfrm>
        </p:grpSpPr>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nvGrpSpPr>
          <p:cNvPr id="161" name="Group 160">
            <a:extLst>
              <a:ext uri="{FF2B5EF4-FFF2-40B4-BE49-F238E27FC236}">
                <a16:creationId xmlns:a16="http://schemas.microsoft.com/office/drawing/2014/main" id="{0797EB33-12D9-0DC1-5F8B-E14A340D8A10}"/>
              </a:ext>
            </a:extLst>
          </p:cNvPr>
          <p:cNvGrpSpPr/>
          <p:nvPr/>
        </p:nvGrpSpPr>
        <p:grpSpPr>
          <a:xfrm>
            <a:off x="-2588880" y="-1320466"/>
            <a:ext cx="1930620" cy="1843904"/>
            <a:chOff x="3454584" y="2026292"/>
            <a:chExt cx="2287899" cy="2185135"/>
          </a:xfrm>
        </p:grpSpPr>
        <p:sp>
          <p:nvSpPr>
            <p:cNvPr id="128" name="Rectangle 127">
              <a:extLst>
                <a:ext uri="{FF2B5EF4-FFF2-40B4-BE49-F238E27FC236}">
                  <a16:creationId xmlns:a16="http://schemas.microsoft.com/office/drawing/2014/main" id="{2965382B-9162-C9EA-4E3D-4458BD66074F}"/>
                </a:ext>
              </a:extLst>
            </p:cNvPr>
            <p:cNvSpPr/>
            <p:nvPr/>
          </p:nvSpPr>
          <p:spPr>
            <a:xfrm>
              <a:off x="3569831" y="2668377"/>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E9C52D9-4F43-1D27-3F39-7EA0F8ACA125}"/>
                </a:ext>
              </a:extLst>
            </p:cNvPr>
            <p:cNvSpPr/>
            <p:nvPr/>
          </p:nvSpPr>
          <p:spPr>
            <a:xfrm>
              <a:off x="3569831" y="2668379"/>
              <a:ext cx="1030460" cy="308609"/>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DDDD007-9249-4464-FC72-9F7AB6E9A831}"/>
                </a:ext>
              </a:extLst>
            </p:cNvPr>
            <p:cNvSpPr/>
            <p:nvPr/>
          </p:nvSpPr>
          <p:spPr>
            <a:xfrm>
              <a:off x="4596772" y="2668378"/>
              <a:ext cx="1030460" cy="308609"/>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80981F5-BAFD-7DB5-1A1D-BC286F946DF3}"/>
                </a:ext>
              </a:extLst>
            </p:cNvPr>
            <p:cNvSpPr txBox="1"/>
            <p:nvPr/>
          </p:nvSpPr>
          <p:spPr>
            <a:xfrm>
              <a:off x="3569832" y="2666802"/>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134" name="Group 133">
              <a:extLst>
                <a:ext uri="{FF2B5EF4-FFF2-40B4-BE49-F238E27FC236}">
                  <a16:creationId xmlns:a16="http://schemas.microsoft.com/office/drawing/2014/main" id="{E2459E07-448C-DAF0-2E07-9D9AB052949F}"/>
                </a:ext>
              </a:extLst>
            </p:cNvPr>
            <p:cNvGrpSpPr/>
            <p:nvPr/>
          </p:nvGrpSpPr>
          <p:grpSpPr>
            <a:xfrm>
              <a:off x="3569831" y="2976988"/>
              <a:ext cx="2057401" cy="308610"/>
              <a:chOff x="2475871" y="2325708"/>
              <a:chExt cx="1452963" cy="518864"/>
            </a:xfrm>
          </p:grpSpPr>
          <p:sp>
            <p:nvSpPr>
              <p:cNvPr id="159" name="Rectangle 158">
                <a:extLst>
                  <a:ext uri="{FF2B5EF4-FFF2-40B4-BE49-F238E27FC236}">
                    <a16:creationId xmlns:a16="http://schemas.microsoft.com/office/drawing/2014/main" id="{8448870E-3350-FB4D-568A-72272EE90ED2}"/>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CD60761-D207-D59E-DC54-72009003846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65701F98-18C1-61D6-1E79-2343827CB89B}"/>
                </a:ext>
              </a:extLst>
            </p:cNvPr>
            <p:cNvGrpSpPr/>
            <p:nvPr/>
          </p:nvGrpSpPr>
          <p:grpSpPr>
            <a:xfrm>
              <a:off x="3569831" y="3285598"/>
              <a:ext cx="2057401" cy="308610"/>
              <a:chOff x="2475871" y="2325708"/>
              <a:chExt cx="1452963" cy="518864"/>
            </a:xfrm>
          </p:grpSpPr>
          <p:sp>
            <p:nvSpPr>
              <p:cNvPr id="157" name="Rectangle 156">
                <a:extLst>
                  <a:ext uri="{FF2B5EF4-FFF2-40B4-BE49-F238E27FC236}">
                    <a16:creationId xmlns:a16="http://schemas.microsoft.com/office/drawing/2014/main" id="{5DDA9A2D-6DC3-AF3C-171F-42BB04E745E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B8B56A47-64D4-1BC4-84AD-3E11979D3D16}"/>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7AAD16B-01C1-EA6F-6DE0-96C9CBB14F08}"/>
                </a:ext>
              </a:extLst>
            </p:cNvPr>
            <p:cNvGrpSpPr/>
            <p:nvPr/>
          </p:nvGrpSpPr>
          <p:grpSpPr>
            <a:xfrm>
              <a:off x="3569831" y="3594208"/>
              <a:ext cx="2057401" cy="308610"/>
              <a:chOff x="2475871" y="2325708"/>
              <a:chExt cx="1452963" cy="518864"/>
            </a:xfrm>
          </p:grpSpPr>
          <p:sp>
            <p:nvSpPr>
              <p:cNvPr id="155" name="Rectangle 154">
                <a:extLst>
                  <a:ext uri="{FF2B5EF4-FFF2-40B4-BE49-F238E27FC236}">
                    <a16:creationId xmlns:a16="http://schemas.microsoft.com/office/drawing/2014/main" id="{982B804F-785B-979B-1064-0BBC8C5F88D6}"/>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0C2CE5-00FB-168D-A931-289C89D24B3E}"/>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B0947C10-B59B-057C-AE3D-919357A22A1A}"/>
                </a:ext>
              </a:extLst>
            </p:cNvPr>
            <p:cNvGrpSpPr/>
            <p:nvPr/>
          </p:nvGrpSpPr>
          <p:grpSpPr>
            <a:xfrm>
              <a:off x="3569831" y="3902817"/>
              <a:ext cx="2057401" cy="308610"/>
              <a:chOff x="2475871" y="2325708"/>
              <a:chExt cx="1452963" cy="518864"/>
            </a:xfrm>
          </p:grpSpPr>
          <p:sp>
            <p:nvSpPr>
              <p:cNvPr id="153" name="Rectangle 152">
                <a:extLst>
                  <a:ext uri="{FF2B5EF4-FFF2-40B4-BE49-F238E27FC236}">
                    <a16:creationId xmlns:a16="http://schemas.microsoft.com/office/drawing/2014/main" id="{6E5EBF68-B322-5475-2383-E549CF9DD52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E15F7B90-689E-CE07-BD0C-4D8CCE8F20D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Trapezoid 138">
              <a:extLst>
                <a:ext uri="{FF2B5EF4-FFF2-40B4-BE49-F238E27FC236}">
                  <a16:creationId xmlns:a16="http://schemas.microsoft.com/office/drawing/2014/main" id="{C0D4B95C-07A3-EB45-D043-BF6509E4FFF6}"/>
                </a:ext>
              </a:extLst>
            </p:cNvPr>
            <p:cNvSpPr/>
            <p:nvPr/>
          </p:nvSpPr>
          <p:spPr>
            <a:xfrm>
              <a:off x="3454584" y="2026292"/>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40" name="TextBox 139">
              <a:extLst>
                <a:ext uri="{FF2B5EF4-FFF2-40B4-BE49-F238E27FC236}">
                  <a16:creationId xmlns:a16="http://schemas.microsoft.com/office/drawing/2014/main" id="{DC5CE2F9-681B-9CA7-E1BE-492D52AC2D16}"/>
                </a:ext>
              </a:extLst>
            </p:cNvPr>
            <p:cNvSpPr txBox="1"/>
            <p:nvPr/>
          </p:nvSpPr>
          <p:spPr>
            <a:xfrm>
              <a:off x="3569832"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1" name="TextBox 140">
              <a:extLst>
                <a:ext uri="{FF2B5EF4-FFF2-40B4-BE49-F238E27FC236}">
                  <a16:creationId xmlns:a16="http://schemas.microsoft.com/office/drawing/2014/main" id="{3763A682-1E58-8E56-555D-692A9052D8B8}"/>
                </a:ext>
              </a:extLst>
            </p:cNvPr>
            <p:cNvSpPr txBox="1"/>
            <p:nvPr/>
          </p:nvSpPr>
          <p:spPr>
            <a:xfrm>
              <a:off x="4593287"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2" name="TextBox 141">
              <a:extLst>
                <a:ext uri="{FF2B5EF4-FFF2-40B4-BE49-F238E27FC236}">
                  <a16:creationId xmlns:a16="http://schemas.microsoft.com/office/drawing/2014/main" id="{8A40ED98-B130-8A0B-EEFA-C82F10532522}"/>
                </a:ext>
              </a:extLst>
            </p:cNvPr>
            <p:cNvSpPr txBox="1"/>
            <p:nvPr/>
          </p:nvSpPr>
          <p:spPr>
            <a:xfrm>
              <a:off x="4593287" y="2666802"/>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43" name="TextBox 142">
              <a:extLst>
                <a:ext uri="{FF2B5EF4-FFF2-40B4-BE49-F238E27FC236}">
                  <a16:creationId xmlns:a16="http://schemas.microsoft.com/office/drawing/2014/main" id="{E9D7FA45-166B-CF10-6B15-03CD79AF05AD}"/>
                </a:ext>
              </a:extLst>
            </p:cNvPr>
            <p:cNvSpPr txBox="1"/>
            <p:nvPr/>
          </p:nvSpPr>
          <p:spPr>
            <a:xfrm>
              <a:off x="4593287"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4" name="TextBox 143">
              <a:extLst>
                <a:ext uri="{FF2B5EF4-FFF2-40B4-BE49-F238E27FC236}">
                  <a16:creationId xmlns:a16="http://schemas.microsoft.com/office/drawing/2014/main" id="{719734D4-C405-15BC-376F-D7D85D3588D1}"/>
                </a:ext>
              </a:extLst>
            </p:cNvPr>
            <p:cNvSpPr txBox="1"/>
            <p:nvPr/>
          </p:nvSpPr>
          <p:spPr>
            <a:xfrm>
              <a:off x="4593287"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5" name="TextBox 144">
              <a:extLst>
                <a:ext uri="{FF2B5EF4-FFF2-40B4-BE49-F238E27FC236}">
                  <a16:creationId xmlns:a16="http://schemas.microsoft.com/office/drawing/2014/main" id="{728F19F6-96AF-85E5-C9FF-0403A7156336}"/>
                </a:ext>
              </a:extLst>
            </p:cNvPr>
            <p:cNvSpPr txBox="1"/>
            <p:nvPr/>
          </p:nvSpPr>
          <p:spPr>
            <a:xfrm>
              <a:off x="4593287"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6" name="TextBox 145">
              <a:extLst>
                <a:ext uri="{FF2B5EF4-FFF2-40B4-BE49-F238E27FC236}">
                  <a16:creationId xmlns:a16="http://schemas.microsoft.com/office/drawing/2014/main" id="{8DAFA299-E617-A547-515C-2BE0454DEDD0}"/>
                </a:ext>
              </a:extLst>
            </p:cNvPr>
            <p:cNvSpPr txBox="1"/>
            <p:nvPr/>
          </p:nvSpPr>
          <p:spPr>
            <a:xfrm>
              <a:off x="3569832"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7" name="TextBox 146">
              <a:extLst>
                <a:ext uri="{FF2B5EF4-FFF2-40B4-BE49-F238E27FC236}">
                  <a16:creationId xmlns:a16="http://schemas.microsoft.com/office/drawing/2014/main" id="{B0C9CC83-B402-3764-0175-C695392BB28C}"/>
                </a:ext>
              </a:extLst>
            </p:cNvPr>
            <p:cNvSpPr txBox="1"/>
            <p:nvPr/>
          </p:nvSpPr>
          <p:spPr>
            <a:xfrm>
              <a:off x="3569832"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8" name="TextBox 147">
              <a:extLst>
                <a:ext uri="{FF2B5EF4-FFF2-40B4-BE49-F238E27FC236}">
                  <a16:creationId xmlns:a16="http://schemas.microsoft.com/office/drawing/2014/main" id="{D641C3CB-A432-D92A-FE41-0EA5866A353E}"/>
                </a:ext>
              </a:extLst>
            </p:cNvPr>
            <p:cNvSpPr txBox="1"/>
            <p:nvPr/>
          </p:nvSpPr>
          <p:spPr>
            <a:xfrm>
              <a:off x="3569832"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9" name="TextBox 148">
              <a:extLst>
                <a:ext uri="{FF2B5EF4-FFF2-40B4-BE49-F238E27FC236}">
                  <a16:creationId xmlns:a16="http://schemas.microsoft.com/office/drawing/2014/main" id="{9070F1EB-035D-EF2F-D32C-E9EA833EA89A}"/>
                </a:ext>
              </a:extLst>
            </p:cNvPr>
            <p:cNvSpPr txBox="1"/>
            <p:nvPr/>
          </p:nvSpPr>
          <p:spPr>
            <a:xfrm>
              <a:off x="3476344" y="2110053"/>
              <a:ext cx="2237370" cy="507831"/>
            </a:xfrm>
            <a:prstGeom prst="rect">
              <a:avLst/>
            </a:prstGeom>
            <a:noFill/>
          </p:spPr>
          <p:txBody>
            <a:bodyPr wrap="square" rtlCol="0">
              <a:spAutoFit/>
            </a:bodyPr>
            <a:lstStyle/>
            <a:p>
              <a:pPr algn="ctr"/>
              <a:r>
                <a:rPr lang="en-US" sz="2700" b="1" dirty="0">
                  <a:solidFill>
                    <a:schemeClr val="bg1"/>
                  </a:solidFill>
                </a:rPr>
                <a:t>AVG: 60%</a:t>
              </a:r>
            </a:p>
          </p:txBody>
        </p:sp>
        <p:grpSp>
          <p:nvGrpSpPr>
            <p:cNvPr id="150" name="Group 23">
              <a:extLst>
                <a:ext uri="{FF2B5EF4-FFF2-40B4-BE49-F238E27FC236}">
                  <a16:creationId xmlns:a16="http://schemas.microsoft.com/office/drawing/2014/main" id="{4FB37180-1FA3-2128-0B20-88AD0E3CC6F7}"/>
                </a:ext>
              </a:extLst>
            </p:cNvPr>
            <p:cNvGrpSpPr>
              <a:grpSpLocks/>
            </p:cNvGrpSpPr>
            <p:nvPr/>
          </p:nvGrpSpPr>
          <p:grpSpPr bwMode="auto">
            <a:xfrm>
              <a:off x="3575665" y="2701783"/>
              <a:ext cx="1004494" cy="246518"/>
              <a:chOff x="808" y="2880"/>
              <a:chExt cx="1632" cy="1152"/>
            </a:xfrm>
          </p:grpSpPr>
          <p:sp>
            <p:nvSpPr>
              <p:cNvPr id="151" name="Freeform 24">
                <a:extLst>
                  <a:ext uri="{FF2B5EF4-FFF2-40B4-BE49-F238E27FC236}">
                    <a16:creationId xmlns:a16="http://schemas.microsoft.com/office/drawing/2014/main" id="{E86B83D7-583E-8171-8C7C-8C03943A24AB}"/>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152" name="Freeform 25">
                <a:extLst>
                  <a:ext uri="{FF2B5EF4-FFF2-40B4-BE49-F238E27FC236}">
                    <a16:creationId xmlns:a16="http://schemas.microsoft.com/office/drawing/2014/main" id="{039526D1-4CAF-1309-82FE-49D2F1A6A226}"/>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sp>
        <p:nvSpPr>
          <p:cNvPr id="245" name="TextBox 244">
            <a:extLst>
              <a:ext uri="{FF2B5EF4-FFF2-40B4-BE49-F238E27FC236}">
                <a16:creationId xmlns:a16="http://schemas.microsoft.com/office/drawing/2014/main" id="{CECA520C-3567-27A1-B9B4-9FA4971E0BD7}"/>
              </a:ext>
            </a:extLst>
          </p:cNvPr>
          <p:cNvSpPr txBox="1"/>
          <p:nvPr/>
        </p:nvSpPr>
        <p:spPr>
          <a:xfrm>
            <a:off x="989628" y="3016848"/>
            <a:ext cx="3098224" cy="289310"/>
          </a:xfrm>
          <a:prstGeom prst="rect">
            <a:avLst/>
          </a:prstGeom>
          <a:noFill/>
        </p:spPr>
        <p:txBody>
          <a:bodyPr wrap="square" rtlCol="0">
            <a:spAutoFit/>
          </a:bodyPr>
          <a:lstStyle/>
          <a:p>
            <a:pPr algn="ctr">
              <a:lnSpc>
                <a:spcPct val="80000"/>
              </a:lnSpc>
            </a:pPr>
            <a:r>
              <a:rPr lang="en-US" sz="1600" b="1" dirty="0">
                <a:solidFill>
                  <a:srgbClr val="00B0F0"/>
                </a:solidFill>
                <a:effectLst/>
                <a:cs typeface="Arial" pitchFamily="34" charset="0"/>
              </a:rPr>
              <a:t>“Grouping of Qualified Units”</a:t>
            </a:r>
            <a:endParaRPr lang="en-US" sz="2000" b="1" dirty="0">
              <a:solidFill>
                <a:srgbClr val="00B0F0"/>
              </a:solidFill>
              <a:effectLst/>
              <a:cs typeface="Arial" pitchFamily="34" charset="0"/>
            </a:endParaRPr>
          </a:p>
        </p:txBody>
      </p:sp>
      <p:sp>
        <p:nvSpPr>
          <p:cNvPr id="2" name="Rectangle 1">
            <a:extLst>
              <a:ext uri="{FF2B5EF4-FFF2-40B4-BE49-F238E27FC236}">
                <a16:creationId xmlns:a16="http://schemas.microsoft.com/office/drawing/2014/main" id="{5574BC0C-0800-5F32-334F-F32FD009A7DF}"/>
              </a:ext>
            </a:extLst>
          </p:cNvPr>
          <p:cNvSpPr/>
          <p:nvPr/>
        </p:nvSpPr>
        <p:spPr>
          <a:xfrm>
            <a:off x="3078727" y="1617581"/>
            <a:ext cx="1431567"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5CFBD4-1C43-DE23-9F5C-40592A78FCF8}"/>
              </a:ext>
            </a:extLst>
          </p:cNvPr>
          <p:cNvSpPr/>
          <p:nvPr/>
        </p:nvSpPr>
        <p:spPr>
          <a:xfrm>
            <a:off x="3793287" y="2679152"/>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0C3D498-7657-58EE-7F78-D729B469497E}"/>
              </a:ext>
            </a:extLst>
          </p:cNvPr>
          <p:cNvSpPr/>
          <p:nvPr/>
        </p:nvSpPr>
        <p:spPr>
          <a:xfrm>
            <a:off x="3078727" y="1617583"/>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39EAF7-67D1-27A0-9322-707FB62CF3E0}"/>
              </a:ext>
            </a:extLst>
          </p:cNvPr>
          <p:cNvSpPr/>
          <p:nvPr/>
        </p:nvSpPr>
        <p:spPr>
          <a:xfrm>
            <a:off x="3793287" y="1617582"/>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C805A4-3032-9D71-0EA6-DEC6C5330627}"/>
              </a:ext>
            </a:extLst>
          </p:cNvPr>
          <p:cNvSpPr txBox="1"/>
          <p:nvPr/>
        </p:nvSpPr>
        <p:spPr>
          <a:xfrm>
            <a:off x="3078728" y="1616227"/>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6" name="Group 5">
            <a:extLst>
              <a:ext uri="{FF2B5EF4-FFF2-40B4-BE49-F238E27FC236}">
                <a16:creationId xmlns:a16="http://schemas.microsoft.com/office/drawing/2014/main" id="{72D2DC80-8B93-258C-4253-F69BB3686E87}"/>
              </a:ext>
            </a:extLst>
          </p:cNvPr>
          <p:cNvGrpSpPr/>
          <p:nvPr/>
        </p:nvGrpSpPr>
        <p:grpSpPr>
          <a:xfrm>
            <a:off x="3078727" y="1882975"/>
            <a:ext cx="1431567" cy="265393"/>
            <a:chOff x="2475871" y="2325708"/>
            <a:chExt cx="1452963" cy="518864"/>
          </a:xfrm>
        </p:grpSpPr>
        <p:sp>
          <p:nvSpPr>
            <p:cNvPr id="7" name="Rectangle 6">
              <a:extLst>
                <a:ext uri="{FF2B5EF4-FFF2-40B4-BE49-F238E27FC236}">
                  <a16:creationId xmlns:a16="http://schemas.microsoft.com/office/drawing/2014/main" id="{5303EC47-AB1D-7FB7-21A3-3C4F45DA4061}"/>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1D729C-029C-6788-ED4E-22D7884BB41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F600A58-7CA6-C974-D397-8D58722B9907}"/>
              </a:ext>
            </a:extLst>
          </p:cNvPr>
          <p:cNvGrpSpPr/>
          <p:nvPr/>
        </p:nvGrpSpPr>
        <p:grpSpPr>
          <a:xfrm>
            <a:off x="3078727" y="2148368"/>
            <a:ext cx="1431567" cy="265393"/>
            <a:chOff x="2475871" y="2325708"/>
            <a:chExt cx="1452963" cy="518864"/>
          </a:xfrm>
        </p:grpSpPr>
        <p:sp>
          <p:nvSpPr>
            <p:cNvPr id="10" name="Rectangle 9">
              <a:extLst>
                <a:ext uri="{FF2B5EF4-FFF2-40B4-BE49-F238E27FC236}">
                  <a16:creationId xmlns:a16="http://schemas.microsoft.com/office/drawing/2014/main" id="{F6F4131B-C30B-5E4B-0C8D-EA7F7EC72DCB}"/>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DB9030-0E85-6CAC-A850-4581B7F5154C}"/>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B59C29-F2E6-E145-8C4F-998E48E9069A}"/>
              </a:ext>
            </a:extLst>
          </p:cNvPr>
          <p:cNvSpPr/>
          <p:nvPr/>
        </p:nvSpPr>
        <p:spPr>
          <a:xfrm>
            <a:off x="3078727" y="2413761"/>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9BADF8-3989-1AF9-6F30-BC9308089053}"/>
              </a:ext>
            </a:extLst>
          </p:cNvPr>
          <p:cNvSpPr/>
          <p:nvPr/>
        </p:nvSpPr>
        <p:spPr>
          <a:xfrm>
            <a:off x="3793286" y="2413760"/>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49BDF9-3534-25E9-9815-B8245AE7D1CD}"/>
              </a:ext>
            </a:extLst>
          </p:cNvPr>
          <p:cNvSpPr/>
          <p:nvPr/>
        </p:nvSpPr>
        <p:spPr>
          <a:xfrm>
            <a:off x="3078727" y="2679153"/>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FB9FE6FD-1D72-F15E-6BE4-3C0444403589}"/>
              </a:ext>
            </a:extLst>
          </p:cNvPr>
          <p:cNvSpPr/>
          <p:nvPr/>
        </p:nvSpPr>
        <p:spPr>
          <a:xfrm>
            <a:off x="2998537" y="1065413"/>
            <a:ext cx="1591950"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9" name="TextBox 18">
            <a:extLst>
              <a:ext uri="{FF2B5EF4-FFF2-40B4-BE49-F238E27FC236}">
                <a16:creationId xmlns:a16="http://schemas.microsoft.com/office/drawing/2014/main" id="{F5DF5F79-20C3-B4A8-8861-82AA905A8F9A}"/>
              </a:ext>
            </a:extLst>
          </p:cNvPr>
          <p:cNvSpPr txBox="1"/>
          <p:nvPr/>
        </p:nvSpPr>
        <p:spPr>
          <a:xfrm>
            <a:off x="3078728" y="2671982"/>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0" name="TextBox 19">
            <a:extLst>
              <a:ext uri="{FF2B5EF4-FFF2-40B4-BE49-F238E27FC236}">
                <a16:creationId xmlns:a16="http://schemas.microsoft.com/office/drawing/2014/main" id="{9ABE2360-8124-37F7-BD89-7B87796D22C7}"/>
              </a:ext>
            </a:extLst>
          </p:cNvPr>
          <p:cNvSpPr txBox="1"/>
          <p:nvPr/>
        </p:nvSpPr>
        <p:spPr>
          <a:xfrm>
            <a:off x="3790862" y="2671982"/>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2" name="TextBox 21">
            <a:extLst>
              <a:ext uri="{FF2B5EF4-FFF2-40B4-BE49-F238E27FC236}">
                <a16:creationId xmlns:a16="http://schemas.microsoft.com/office/drawing/2014/main" id="{3605803B-3891-4179-1705-108FBE488008}"/>
              </a:ext>
            </a:extLst>
          </p:cNvPr>
          <p:cNvSpPr txBox="1"/>
          <p:nvPr/>
        </p:nvSpPr>
        <p:spPr>
          <a:xfrm>
            <a:off x="3790862" y="1616227"/>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 name="TextBox 22">
            <a:extLst>
              <a:ext uri="{FF2B5EF4-FFF2-40B4-BE49-F238E27FC236}">
                <a16:creationId xmlns:a16="http://schemas.microsoft.com/office/drawing/2014/main" id="{AF34E088-7105-C10B-5BB1-9D1CBB6E9970}"/>
              </a:ext>
            </a:extLst>
          </p:cNvPr>
          <p:cNvSpPr txBox="1"/>
          <p:nvPr/>
        </p:nvSpPr>
        <p:spPr>
          <a:xfrm>
            <a:off x="3790862" y="188016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4" name="TextBox 23">
            <a:extLst>
              <a:ext uri="{FF2B5EF4-FFF2-40B4-BE49-F238E27FC236}">
                <a16:creationId xmlns:a16="http://schemas.microsoft.com/office/drawing/2014/main" id="{93C1D265-9AFE-AAD4-3CDB-8EB4C540BF82}"/>
              </a:ext>
            </a:extLst>
          </p:cNvPr>
          <p:cNvSpPr txBox="1"/>
          <p:nvPr/>
        </p:nvSpPr>
        <p:spPr>
          <a:xfrm>
            <a:off x="3790862" y="214410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5" name="TextBox 24">
            <a:extLst>
              <a:ext uri="{FF2B5EF4-FFF2-40B4-BE49-F238E27FC236}">
                <a16:creationId xmlns:a16="http://schemas.microsoft.com/office/drawing/2014/main" id="{6BF30A27-84D2-DEAF-FE9E-D7A2EB7ED3E4}"/>
              </a:ext>
            </a:extLst>
          </p:cNvPr>
          <p:cNvSpPr txBox="1"/>
          <p:nvPr/>
        </p:nvSpPr>
        <p:spPr>
          <a:xfrm>
            <a:off x="3790862" y="2408043"/>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6" name="TextBox 25">
            <a:extLst>
              <a:ext uri="{FF2B5EF4-FFF2-40B4-BE49-F238E27FC236}">
                <a16:creationId xmlns:a16="http://schemas.microsoft.com/office/drawing/2014/main" id="{E8D27B4E-37A8-FD62-1DEA-C2F6CF392D17}"/>
              </a:ext>
            </a:extLst>
          </p:cNvPr>
          <p:cNvSpPr txBox="1"/>
          <p:nvPr/>
        </p:nvSpPr>
        <p:spPr>
          <a:xfrm>
            <a:off x="3078728" y="188016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7" name="TextBox 26">
            <a:extLst>
              <a:ext uri="{FF2B5EF4-FFF2-40B4-BE49-F238E27FC236}">
                <a16:creationId xmlns:a16="http://schemas.microsoft.com/office/drawing/2014/main" id="{F0C8793F-3C61-DF7F-C3EB-9D3997CDFCE0}"/>
              </a:ext>
            </a:extLst>
          </p:cNvPr>
          <p:cNvSpPr txBox="1"/>
          <p:nvPr/>
        </p:nvSpPr>
        <p:spPr>
          <a:xfrm>
            <a:off x="3078728" y="214410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8" name="TextBox 27">
            <a:extLst>
              <a:ext uri="{FF2B5EF4-FFF2-40B4-BE49-F238E27FC236}">
                <a16:creationId xmlns:a16="http://schemas.microsoft.com/office/drawing/2014/main" id="{A40273FC-5442-0596-0FED-811BC827F363}"/>
              </a:ext>
            </a:extLst>
          </p:cNvPr>
          <p:cNvSpPr txBox="1"/>
          <p:nvPr/>
        </p:nvSpPr>
        <p:spPr>
          <a:xfrm>
            <a:off x="3078728" y="2408043"/>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9" name="TextBox 28">
            <a:extLst>
              <a:ext uri="{FF2B5EF4-FFF2-40B4-BE49-F238E27FC236}">
                <a16:creationId xmlns:a16="http://schemas.microsoft.com/office/drawing/2014/main" id="{330CADAC-C669-9587-DF23-F19B960E31F0}"/>
              </a:ext>
            </a:extLst>
          </p:cNvPr>
          <p:cNvSpPr txBox="1"/>
          <p:nvPr/>
        </p:nvSpPr>
        <p:spPr>
          <a:xfrm>
            <a:off x="3013678" y="1137444"/>
            <a:ext cx="1556791" cy="430887"/>
          </a:xfrm>
          <a:prstGeom prst="rect">
            <a:avLst/>
          </a:prstGeom>
          <a:noFill/>
        </p:spPr>
        <p:txBody>
          <a:bodyPr wrap="square" rtlCol="0">
            <a:spAutoFit/>
          </a:bodyPr>
          <a:lstStyle/>
          <a:p>
            <a:pPr algn="ctr"/>
            <a:r>
              <a:rPr lang="en-US" sz="2200" b="1" dirty="0">
                <a:solidFill>
                  <a:schemeClr val="bg1"/>
                </a:solidFill>
              </a:rPr>
              <a:t>AVG: 60%</a:t>
            </a:r>
          </a:p>
        </p:txBody>
      </p:sp>
      <p:sp>
        <p:nvSpPr>
          <p:cNvPr id="457" name="TextBox 456">
            <a:extLst>
              <a:ext uri="{FF2B5EF4-FFF2-40B4-BE49-F238E27FC236}">
                <a16:creationId xmlns:a16="http://schemas.microsoft.com/office/drawing/2014/main" id="{63817616-85F1-A30F-F32F-FFB6B9191FBA}"/>
              </a:ext>
            </a:extLst>
          </p:cNvPr>
          <p:cNvSpPr txBox="1"/>
          <p:nvPr/>
        </p:nvSpPr>
        <p:spPr>
          <a:xfrm>
            <a:off x="1478611" y="3277835"/>
            <a:ext cx="2120258" cy="264688"/>
          </a:xfrm>
          <a:prstGeom prst="rect">
            <a:avLst/>
          </a:prstGeom>
          <a:noFill/>
        </p:spPr>
        <p:txBody>
          <a:bodyPr wrap="square" rtlCol="0">
            <a:spAutoFit/>
          </a:bodyPr>
          <a:lstStyle/>
          <a:p>
            <a:pPr algn="ctr">
              <a:lnSpc>
                <a:spcPct val="80000"/>
              </a:lnSpc>
            </a:pPr>
            <a:r>
              <a:rPr lang="en-US" sz="1400" dirty="0">
                <a:solidFill>
                  <a:srgbClr val="00B0F0"/>
                </a:solidFill>
                <a:effectLst/>
                <a:cs typeface="Arial" pitchFamily="34" charset="0"/>
              </a:rPr>
              <a:t>(Avg. 60% AMGI)</a:t>
            </a:r>
            <a:endParaRPr lang="en-US" dirty="0">
              <a:solidFill>
                <a:srgbClr val="00B0F0"/>
              </a:solidFill>
              <a:effectLst/>
              <a:cs typeface="Arial" pitchFamily="34" charset="0"/>
            </a:endParaRPr>
          </a:p>
        </p:txBody>
      </p:sp>
      <p:pic>
        <p:nvPicPr>
          <p:cNvPr id="225" name="Picture 224">
            <a:extLst>
              <a:ext uri="{FF2B5EF4-FFF2-40B4-BE49-F238E27FC236}">
                <a16:creationId xmlns:a16="http://schemas.microsoft.com/office/drawing/2014/main" id="{0E3841AB-6468-DF52-B883-AD76E60A7645}"/>
              </a:ext>
            </a:extLst>
          </p:cNvPr>
          <p:cNvPicPr>
            <a:picLocks noChangeAspect="1"/>
          </p:cNvPicPr>
          <p:nvPr/>
        </p:nvPicPr>
        <p:blipFill>
          <a:blip r:embed="rId2"/>
          <a:stretch>
            <a:fillRect/>
          </a:stretch>
        </p:blipFill>
        <p:spPr>
          <a:xfrm>
            <a:off x="468726" y="3609427"/>
            <a:ext cx="1600973" cy="1103776"/>
          </a:xfrm>
          <a:prstGeom prst="rect">
            <a:avLst/>
          </a:prstGeom>
        </p:spPr>
      </p:pic>
      <p:pic>
        <p:nvPicPr>
          <p:cNvPr id="226" name="Picture 225">
            <a:extLst>
              <a:ext uri="{FF2B5EF4-FFF2-40B4-BE49-F238E27FC236}">
                <a16:creationId xmlns:a16="http://schemas.microsoft.com/office/drawing/2014/main" id="{2ADD600E-503F-C069-150D-16FE1C2ED9FB}"/>
              </a:ext>
            </a:extLst>
          </p:cNvPr>
          <p:cNvPicPr>
            <a:picLocks noChangeAspect="1"/>
          </p:cNvPicPr>
          <p:nvPr/>
        </p:nvPicPr>
        <p:blipFill>
          <a:blip r:embed="rId2"/>
          <a:stretch>
            <a:fillRect/>
          </a:stretch>
        </p:blipFill>
        <p:spPr>
          <a:xfrm>
            <a:off x="2989513" y="3609427"/>
            <a:ext cx="1600973" cy="1103776"/>
          </a:xfrm>
          <a:prstGeom prst="rect">
            <a:avLst/>
          </a:prstGeom>
        </p:spPr>
      </p:pic>
      <p:sp>
        <p:nvSpPr>
          <p:cNvPr id="227" name="TextBox 226">
            <a:extLst>
              <a:ext uri="{FF2B5EF4-FFF2-40B4-BE49-F238E27FC236}">
                <a16:creationId xmlns:a16="http://schemas.microsoft.com/office/drawing/2014/main" id="{9864181D-DF1D-7604-FC19-8038A2776A7B}"/>
              </a:ext>
            </a:extLst>
          </p:cNvPr>
          <p:cNvSpPr txBox="1"/>
          <p:nvPr/>
        </p:nvSpPr>
        <p:spPr>
          <a:xfrm>
            <a:off x="295547" y="740308"/>
            <a:ext cx="824265" cy="369332"/>
          </a:xfrm>
          <a:prstGeom prst="rect">
            <a:avLst/>
          </a:prstGeom>
          <a:noFill/>
        </p:spPr>
        <p:txBody>
          <a:bodyPr wrap="none" rtlCol="0">
            <a:spAutoFit/>
          </a:bodyPr>
          <a:lstStyle/>
          <a:p>
            <a:r>
              <a:rPr lang="en-US" b="1" dirty="0" err="1">
                <a:solidFill>
                  <a:schemeClr val="tx1">
                    <a:lumMod val="75000"/>
                    <a:lumOff val="25000"/>
                  </a:schemeClr>
                </a:solidFill>
              </a:rPr>
              <a:t>Bldg</a:t>
            </a:r>
            <a:r>
              <a:rPr lang="en-US" b="1" dirty="0">
                <a:solidFill>
                  <a:schemeClr val="tx1">
                    <a:lumMod val="75000"/>
                    <a:lumOff val="25000"/>
                  </a:schemeClr>
                </a:solidFill>
              </a:rPr>
              <a:t> A</a:t>
            </a:r>
          </a:p>
        </p:txBody>
      </p:sp>
      <p:sp>
        <p:nvSpPr>
          <p:cNvPr id="228" name="TextBox 227">
            <a:extLst>
              <a:ext uri="{FF2B5EF4-FFF2-40B4-BE49-F238E27FC236}">
                <a16:creationId xmlns:a16="http://schemas.microsoft.com/office/drawing/2014/main" id="{8E8DBF15-B6BD-EB19-4BDF-C79FAF095C96}"/>
              </a:ext>
            </a:extLst>
          </p:cNvPr>
          <p:cNvSpPr txBox="1"/>
          <p:nvPr/>
        </p:nvSpPr>
        <p:spPr>
          <a:xfrm>
            <a:off x="3732339" y="740308"/>
            <a:ext cx="824265" cy="369332"/>
          </a:xfrm>
          <a:prstGeom prst="rect">
            <a:avLst/>
          </a:prstGeom>
          <a:noFill/>
        </p:spPr>
        <p:txBody>
          <a:bodyPr wrap="none" rtlCol="0">
            <a:spAutoFit/>
          </a:bodyPr>
          <a:lstStyle/>
          <a:p>
            <a:r>
              <a:rPr lang="en-US" b="1" dirty="0" err="1">
                <a:solidFill>
                  <a:schemeClr val="tx1">
                    <a:lumMod val="75000"/>
                    <a:lumOff val="25000"/>
                  </a:schemeClr>
                </a:solidFill>
              </a:rPr>
              <a:t>Bldg</a:t>
            </a:r>
            <a:r>
              <a:rPr lang="en-US" b="1" dirty="0">
                <a:solidFill>
                  <a:schemeClr val="tx1">
                    <a:lumMod val="75000"/>
                    <a:lumOff val="25000"/>
                  </a:schemeClr>
                </a:solidFill>
              </a:rPr>
              <a:t> B</a:t>
            </a:r>
          </a:p>
        </p:txBody>
      </p:sp>
      <p:sp>
        <p:nvSpPr>
          <p:cNvPr id="229" name="TextBox 228">
            <a:extLst>
              <a:ext uri="{FF2B5EF4-FFF2-40B4-BE49-F238E27FC236}">
                <a16:creationId xmlns:a16="http://schemas.microsoft.com/office/drawing/2014/main" id="{C9FD02F4-CDFD-77EE-E8DF-7DB4E20409A9}"/>
              </a:ext>
            </a:extLst>
          </p:cNvPr>
          <p:cNvSpPr txBox="1"/>
          <p:nvPr/>
        </p:nvSpPr>
        <p:spPr>
          <a:xfrm>
            <a:off x="5403653" y="706442"/>
            <a:ext cx="3559967" cy="3831818"/>
          </a:xfrm>
          <a:prstGeom prst="rect">
            <a:avLst/>
          </a:prstGeom>
          <a:noFill/>
        </p:spPr>
        <p:txBody>
          <a:bodyPr wrap="square" rtlCol="0">
            <a:spAutoFit/>
          </a:bodyPr>
          <a:lstStyle/>
          <a:p>
            <a:r>
              <a:rPr lang="en-US" sz="1700" b="1" u="sng" dirty="0">
                <a:solidFill>
                  <a:schemeClr val="tx1">
                    <a:lumMod val="75000"/>
                    <a:lumOff val="25000"/>
                  </a:schemeClr>
                </a:solidFill>
              </a:rPr>
              <a:t>Scenario #3 – </a:t>
            </a:r>
            <a:r>
              <a:rPr lang="en-US" sz="1700" b="1" u="sng" dirty="0">
                <a:solidFill>
                  <a:schemeClr val="accent6"/>
                </a:solidFill>
              </a:rPr>
              <a:t>NOT SO FAST!</a:t>
            </a:r>
          </a:p>
          <a:p>
            <a:pPr>
              <a:spcBef>
                <a:spcPts val="600"/>
              </a:spcBef>
            </a:pPr>
            <a:r>
              <a:rPr lang="en-US" sz="1700" dirty="0">
                <a:solidFill>
                  <a:schemeClr val="tx1">
                    <a:lumMod val="75000"/>
                    <a:lumOff val="25000"/>
                  </a:schemeClr>
                </a:solidFill>
              </a:rPr>
              <a:t>Rather than excluding a 70% unit when the 50% unit in Building A is found to be unqualified, might ownership redesignate another unit that has a </a:t>
            </a:r>
            <a:r>
              <a:rPr lang="en-US" sz="1700" dirty="0">
                <a:solidFill>
                  <a:schemeClr val="accent6"/>
                </a:solidFill>
              </a:rPr>
              <a:t>household whose income is at least 10% lower than the designation of the unit they are occupying?</a:t>
            </a:r>
            <a:r>
              <a:rPr lang="en-US" sz="1700" dirty="0">
                <a:solidFill>
                  <a:schemeClr val="tx1">
                    <a:lumMod val="75000"/>
                    <a:lumOff val="25000"/>
                  </a:schemeClr>
                </a:solidFill>
              </a:rPr>
              <a:t> In other words, convert any other 50% unit to a 40% unit or a 70% unit to a 60% unit to avoid excluding an otherwise qualified unit from the group of qualified units.</a:t>
            </a:r>
            <a:endParaRPr lang="en-US" sz="1700" dirty="0">
              <a:solidFill>
                <a:schemeClr val="accent6"/>
              </a:solidFill>
            </a:endParaRPr>
          </a:p>
        </p:txBody>
      </p:sp>
      <p:sp>
        <p:nvSpPr>
          <p:cNvPr id="231" name="Freeform: Shape 230">
            <a:extLst>
              <a:ext uri="{FF2B5EF4-FFF2-40B4-BE49-F238E27FC236}">
                <a16:creationId xmlns:a16="http://schemas.microsoft.com/office/drawing/2014/main" id="{4F05C77A-4606-1138-0721-A6C29E630C5F}"/>
              </a:ext>
            </a:extLst>
          </p:cNvPr>
          <p:cNvSpPr/>
          <p:nvPr/>
        </p:nvSpPr>
        <p:spPr>
          <a:xfrm>
            <a:off x="4490661" y="2539475"/>
            <a:ext cx="110661" cy="13467"/>
          </a:xfrm>
          <a:custGeom>
            <a:avLst/>
            <a:gdLst>
              <a:gd name="connsiteX0" fmla="*/ 224333 w 224333"/>
              <a:gd name="connsiteY0" fmla="*/ 27301 h 27301"/>
              <a:gd name="connsiteX1" fmla="*/ 104851 w 224333"/>
              <a:gd name="connsiteY1" fmla="*/ 478 h 27301"/>
              <a:gd name="connsiteX2" fmla="*/ 0 w 224333"/>
              <a:gd name="connsiteY2" fmla="*/ 12670 h 27301"/>
            </a:gdLst>
            <a:ahLst/>
            <a:cxnLst>
              <a:cxn ang="0">
                <a:pos x="connsiteX0" y="connsiteY0"/>
              </a:cxn>
              <a:cxn ang="0">
                <a:pos x="connsiteX1" y="connsiteY1"/>
              </a:cxn>
              <a:cxn ang="0">
                <a:pos x="connsiteX2" y="connsiteY2"/>
              </a:cxn>
            </a:cxnLst>
            <a:rect l="l" t="t" r="r" b="b"/>
            <a:pathLst>
              <a:path w="224333" h="27301">
                <a:moveTo>
                  <a:pt x="224333" y="27301"/>
                </a:moveTo>
                <a:cubicBezTo>
                  <a:pt x="183286" y="15108"/>
                  <a:pt x="142240" y="2916"/>
                  <a:pt x="104851" y="478"/>
                </a:cubicBezTo>
                <a:cubicBezTo>
                  <a:pt x="67462" y="-1960"/>
                  <a:pt x="33731" y="5355"/>
                  <a:pt x="0" y="1267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3DCD78C9-BBD1-9B3F-8A8E-1A1AAB73B47B}"/>
              </a:ext>
            </a:extLst>
          </p:cNvPr>
          <p:cNvGrpSpPr/>
          <p:nvPr/>
        </p:nvGrpSpPr>
        <p:grpSpPr>
          <a:xfrm>
            <a:off x="3790862" y="2408043"/>
            <a:ext cx="719432" cy="271109"/>
            <a:chOff x="3790862" y="2408043"/>
            <a:chExt cx="719432" cy="271109"/>
          </a:xfrm>
        </p:grpSpPr>
        <p:sp>
          <p:nvSpPr>
            <p:cNvPr id="237" name="Tan 70">
              <a:extLst>
                <a:ext uri="{FF2B5EF4-FFF2-40B4-BE49-F238E27FC236}">
                  <a16:creationId xmlns:a16="http://schemas.microsoft.com/office/drawing/2014/main" id="{6DE78674-11B1-0BC5-9462-3B0F230A1301}"/>
                </a:ext>
              </a:extLst>
            </p:cNvPr>
            <p:cNvSpPr/>
            <p:nvPr/>
          </p:nvSpPr>
          <p:spPr>
            <a:xfrm>
              <a:off x="3793286" y="2413760"/>
              <a:ext cx="717008" cy="265392"/>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ight 70">
              <a:extLst>
                <a:ext uri="{FF2B5EF4-FFF2-40B4-BE49-F238E27FC236}">
                  <a16:creationId xmlns:a16="http://schemas.microsoft.com/office/drawing/2014/main" id="{43F9ADAF-2C8B-C7E8-579A-EB34C6641B9A}"/>
                </a:ext>
              </a:extLst>
            </p:cNvPr>
            <p:cNvSpPr txBox="1"/>
            <p:nvPr/>
          </p:nvSpPr>
          <p:spPr>
            <a:xfrm>
              <a:off x="3790862" y="2408043"/>
              <a:ext cx="714559" cy="259024"/>
            </a:xfrm>
            <a:prstGeom prst="rect">
              <a:avLst/>
            </a:prstGeom>
            <a:noFill/>
          </p:spPr>
          <p:txBody>
            <a:bodyPr wrap="square" lIns="0" tIns="0" rIns="0" bIns="0" rtlCol="0" anchor="ctr" anchorCtr="0">
              <a:noAutofit/>
            </a:bodyPr>
            <a:lstStyle/>
            <a:p>
              <a:pPr algn="ct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grpSp>
      <p:grpSp>
        <p:nvGrpSpPr>
          <p:cNvPr id="240" name="Group 239">
            <a:extLst>
              <a:ext uri="{FF2B5EF4-FFF2-40B4-BE49-F238E27FC236}">
                <a16:creationId xmlns:a16="http://schemas.microsoft.com/office/drawing/2014/main" id="{55C4E99E-6786-27B3-E0DA-DA573C2447C1}"/>
              </a:ext>
            </a:extLst>
          </p:cNvPr>
          <p:cNvGrpSpPr/>
          <p:nvPr/>
        </p:nvGrpSpPr>
        <p:grpSpPr>
          <a:xfrm>
            <a:off x="-2423187" y="3242895"/>
            <a:ext cx="2057401" cy="308610"/>
            <a:chOff x="2475871" y="2325708"/>
            <a:chExt cx="1452963" cy="518864"/>
          </a:xfrm>
        </p:grpSpPr>
        <p:sp>
          <p:nvSpPr>
            <p:cNvPr id="241" name="Rectangle 240">
              <a:extLst>
                <a:ext uri="{FF2B5EF4-FFF2-40B4-BE49-F238E27FC236}">
                  <a16:creationId xmlns:a16="http://schemas.microsoft.com/office/drawing/2014/main" id="{1AD85DF4-D4FC-5359-C7DC-C4483AD0064C}"/>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486EA2E1-5F9B-9089-4B26-1A02C17F610B}"/>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3" name="TextBox 242">
            <a:extLst>
              <a:ext uri="{FF2B5EF4-FFF2-40B4-BE49-F238E27FC236}">
                <a16:creationId xmlns:a16="http://schemas.microsoft.com/office/drawing/2014/main" id="{5BF3665F-2B0A-A65A-F4EA-6188B35A8AB3}"/>
              </a:ext>
            </a:extLst>
          </p:cNvPr>
          <p:cNvSpPr txBox="1"/>
          <p:nvPr/>
        </p:nvSpPr>
        <p:spPr>
          <a:xfrm>
            <a:off x="-1617190" y="323560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244" name="TextBox 243">
            <a:extLst>
              <a:ext uri="{FF2B5EF4-FFF2-40B4-BE49-F238E27FC236}">
                <a16:creationId xmlns:a16="http://schemas.microsoft.com/office/drawing/2014/main" id="{79CEADF0-E737-8E44-ADEA-2EF7D4CA2245}"/>
              </a:ext>
            </a:extLst>
          </p:cNvPr>
          <p:cNvSpPr txBox="1"/>
          <p:nvPr/>
        </p:nvSpPr>
        <p:spPr>
          <a:xfrm>
            <a:off x="-1367555" y="2176362"/>
            <a:ext cx="1026941" cy="301204"/>
          </a:xfrm>
          <a:prstGeom prst="rect">
            <a:avLst/>
          </a:prstGeom>
          <a:noFill/>
        </p:spPr>
        <p:txBody>
          <a:bodyPr wrap="square" lIns="0" tIns="0" rIns="0" bIns="0" rtlCol="0" anchor="ctr" anchorCtr="0">
            <a:noAutofit/>
          </a:bodyPr>
          <a:lstStyle/>
          <a:p>
            <a:pPr algn="ct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251" name="Freeform: Shape 250">
            <a:extLst>
              <a:ext uri="{FF2B5EF4-FFF2-40B4-BE49-F238E27FC236}">
                <a16:creationId xmlns:a16="http://schemas.microsoft.com/office/drawing/2014/main" id="{79ACF367-A826-136A-B013-B9BD4CED3322}"/>
              </a:ext>
            </a:extLst>
          </p:cNvPr>
          <p:cNvSpPr/>
          <p:nvPr/>
        </p:nvSpPr>
        <p:spPr>
          <a:xfrm>
            <a:off x="-3196610" y="2997368"/>
            <a:ext cx="1434595" cy="1325880"/>
          </a:xfrm>
          <a:custGeom>
            <a:avLst/>
            <a:gdLst>
              <a:gd name="connsiteX0" fmla="*/ 0 w 1434595"/>
              <a:gd name="connsiteY0" fmla="*/ 0 h 1325880"/>
              <a:gd name="connsiteX1" fmla="*/ 1434595 w 1434595"/>
              <a:gd name="connsiteY1" fmla="*/ 0 h 1325880"/>
              <a:gd name="connsiteX2" fmla="*/ 1434595 w 1434595"/>
              <a:gd name="connsiteY2" fmla="*/ 795787 h 1325880"/>
              <a:gd name="connsiteX3" fmla="*/ 714559 w 1434595"/>
              <a:gd name="connsiteY3" fmla="*/ 795787 h 1325880"/>
              <a:gd name="connsiteX4" fmla="*/ 714559 w 1434595"/>
              <a:gd name="connsiteY4" fmla="*/ 1061179 h 1325880"/>
              <a:gd name="connsiteX5" fmla="*/ 1434595 w 1434595"/>
              <a:gd name="connsiteY5" fmla="*/ 1061179 h 1325880"/>
              <a:gd name="connsiteX6" fmla="*/ 1434595 w 1434595"/>
              <a:gd name="connsiteY6" fmla="*/ 1325880 h 1325880"/>
              <a:gd name="connsiteX7" fmla="*/ 0 w 1434595"/>
              <a:gd name="connsiteY7" fmla="*/ 132588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595" h="1325880">
                <a:moveTo>
                  <a:pt x="0" y="0"/>
                </a:moveTo>
                <a:lnTo>
                  <a:pt x="1434595" y="0"/>
                </a:lnTo>
                <a:lnTo>
                  <a:pt x="1434595" y="795787"/>
                </a:lnTo>
                <a:lnTo>
                  <a:pt x="714559" y="795787"/>
                </a:lnTo>
                <a:lnTo>
                  <a:pt x="714559" y="1061179"/>
                </a:lnTo>
                <a:lnTo>
                  <a:pt x="1434595" y="1061179"/>
                </a:lnTo>
                <a:lnTo>
                  <a:pt x="1434595" y="1325880"/>
                </a:lnTo>
                <a:lnTo>
                  <a:pt x="0" y="1325880"/>
                </a:lnTo>
                <a:close/>
              </a:path>
            </a:pathLst>
          </a:cu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2" name="Group 231">
            <a:extLst>
              <a:ext uri="{FF2B5EF4-FFF2-40B4-BE49-F238E27FC236}">
                <a16:creationId xmlns:a16="http://schemas.microsoft.com/office/drawing/2014/main" id="{EB8D8144-578C-4531-68A3-BDC59EE711A2}"/>
              </a:ext>
            </a:extLst>
          </p:cNvPr>
          <p:cNvGrpSpPr/>
          <p:nvPr/>
        </p:nvGrpSpPr>
        <p:grpSpPr>
          <a:xfrm>
            <a:off x="4489701" y="2460139"/>
            <a:ext cx="667433" cy="194755"/>
            <a:chOff x="2850981" y="2169801"/>
            <a:chExt cx="1353030" cy="394810"/>
          </a:xfrm>
        </p:grpSpPr>
        <p:pic>
          <p:nvPicPr>
            <p:cNvPr id="233" name="Picture 232">
              <a:extLst>
                <a:ext uri="{FF2B5EF4-FFF2-40B4-BE49-F238E27FC236}">
                  <a16:creationId xmlns:a16="http://schemas.microsoft.com/office/drawing/2014/main" id="{E10A08F4-E6E6-5E82-34E1-78BA1492A512}"/>
                </a:ext>
              </a:extLst>
            </p:cNvPr>
            <p:cNvPicPr>
              <a:picLocks noChangeAspect="1"/>
            </p:cNvPicPr>
            <p:nvPr/>
          </p:nvPicPr>
          <p:blipFill>
            <a:blip r:embed="rId3"/>
            <a:stretch>
              <a:fillRect/>
            </a:stretch>
          </p:blipFill>
          <p:spPr>
            <a:xfrm>
              <a:off x="2945851" y="2169801"/>
              <a:ext cx="1258160" cy="394810"/>
            </a:xfrm>
            <a:prstGeom prst="rect">
              <a:avLst/>
            </a:prstGeom>
          </p:spPr>
        </p:pic>
        <p:sp>
          <p:nvSpPr>
            <p:cNvPr id="234" name="Freeform: Shape 233">
              <a:extLst>
                <a:ext uri="{FF2B5EF4-FFF2-40B4-BE49-F238E27FC236}">
                  <a16:creationId xmlns:a16="http://schemas.microsoft.com/office/drawing/2014/main" id="{2D992CDA-A44D-142A-362A-7EEBF3A7D457}"/>
                </a:ext>
              </a:extLst>
            </p:cNvPr>
            <p:cNvSpPr/>
            <p:nvPr/>
          </p:nvSpPr>
          <p:spPr>
            <a:xfrm rot="418773" flipV="1">
              <a:off x="2850981" y="2341736"/>
              <a:ext cx="224333" cy="45719"/>
            </a:xfrm>
            <a:custGeom>
              <a:avLst/>
              <a:gdLst>
                <a:gd name="connsiteX0" fmla="*/ 224333 w 224333"/>
                <a:gd name="connsiteY0" fmla="*/ 27301 h 27301"/>
                <a:gd name="connsiteX1" fmla="*/ 104851 w 224333"/>
                <a:gd name="connsiteY1" fmla="*/ 478 h 27301"/>
                <a:gd name="connsiteX2" fmla="*/ 0 w 224333"/>
                <a:gd name="connsiteY2" fmla="*/ 12670 h 27301"/>
              </a:gdLst>
              <a:ahLst/>
              <a:cxnLst>
                <a:cxn ang="0">
                  <a:pos x="connsiteX0" y="connsiteY0"/>
                </a:cxn>
                <a:cxn ang="0">
                  <a:pos x="connsiteX1" y="connsiteY1"/>
                </a:cxn>
                <a:cxn ang="0">
                  <a:pos x="connsiteX2" y="connsiteY2"/>
                </a:cxn>
              </a:cxnLst>
              <a:rect l="l" t="t" r="r" b="b"/>
              <a:pathLst>
                <a:path w="224333" h="27301">
                  <a:moveTo>
                    <a:pt x="224333" y="27301"/>
                  </a:moveTo>
                  <a:cubicBezTo>
                    <a:pt x="183286" y="15108"/>
                    <a:pt x="142240" y="2916"/>
                    <a:pt x="104851" y="478"/>
                  </a:cubicBezTo>
                  <a:cubicBezTo>
                    <a:pt x="67462" y="-1960"/>
                    <a:pt x="33731" y="5355"/>
                    <a:pt x="0" y="1267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TextBox 251">
            <a:extLst>
              <a:ext uri="{FF2B5EF4-FFF2-40B4-BE49-F238E27FC236}">
                <a16:creationId xmlns:a16="http://schemas.microsoft.com/office/drawing/2014/main" id="{E4ECD7FE-AA2D-89BA-8BBF-66D657CE2CC7}"/>
              </a:ext>
            </a:extLst>
          </p:cNvPr>
          <p:cNvSpPr txBox="1"/>
          <p:nvPr/>
        </p:nvSpPr>
        <p:spPr>
          <a:xfrm>
            <a:off x="3001653" y="1173537"/>
            <a:ext cx="1556791" cy="369332"/>
          </a:xfrm>
          <a:prstGeom prst="rect">
            <a:avLst/>
          </a:prstGeom>
          <a:noFill/>
        </p:spPr>
        <p:txBody>
          <a:bodyPr wrap="square" rtlCol="0">
            <a:spAutoFit/>
          </a:bodyPr>
          <a:lstStyle/>
          <a:p>
            <a:pPr algn="ctr"/>
            <a:r>
              <a:rPr lang="en-US" b="1" dirty="0">
                <a:solidFill>
                  <a:srgbClr val="B9E282"/>
                </a:solidFill>
              </a:rPr>
              <a:t>AVG: 58.89%</a:t>
            </a:r>
          </a:p>
        </p:txBody>
      </p:sp>
      <p:sp>
        <p:nvSpPr>
          <p:cNvPr id="253" name="Freeform 107">
            <a:extLst>
              <a:ext uri="{FF2B5EF4-FFF2-40B4-BE49-F238E27FC236}">
                <a16:creationId xmlns:a16="http://schemas.microsoft.com/office/drawing/2014/main" id="{A9463925-6FF3-1F44-4756-3CCB9C5C513D}"/>
              </a:ext>
            </a:extLst>
          </p:cNvPr>
          <p:cNvSpPr/>
          <p:nvPr/>
        </p:nvSpPr>
        <p:spPr>
          <a:xfrm>
            <a:off x="1776922" y="3915152"/>
            <a:ext cx="493819" cy="476085"/>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218D639D-577E-6398-67E3-81CDA348966D}"/>
              </a:ext>
            </a:extLst>
          </p:cNvPr>
          <p:cNvSpPr txBox="1"/>
          <p:nvPr/>
        </p:nvSpPr>
        <p:spPr>
          <a:xfrm>
            <a:off x="3044893" y="3177345"/>
            <a:ext cx="1924052" cy="430887"/>
          </a:xfrm>
          <a:prstGeom prst="rect">
            <a:avLst/>
          </a:prstGeom>
          <a:noFill/>
        </p:spPr>
        <p:txBody>
          <a:bodyPr wrap="square" rtlCol="0">
            <a:spAutoFit/>
          </a:bodyPr>
          <a:lstStyle/>
          <a:p>
            <a:pPr algn="ctr"/>
            <a:r>
              <a:rPr lang="en-US" sz="2200" b="1" dirty="0">
                <a:solidFill>
                  <a:srgbClr val="FFFF00"/>
                </a:solidFill>
                <a:effectLst>
                  <a:glow rad="88900">
                    <a:schemeClr val="tx1">
                      <a:alpha val="50000"/>
                    </a:schemeClr>
                  </a:glow>
                </a:effectLst>
              </a:rPr>
              <a:t>AVG: 60.53%</a:t>
            </a:r>
          </a:p>
        </p:txBody>
      </p:sp>
      <p:sp>
        <p:nvSpPr>
          <p:cNvPr id="30" name="Freeform: Shape 29">
            <a:extLst>
              <a:ext uri="{FF2B5EF4-FFF2-40B4-BE49-F238E27FC236}">
                <a16:creationId xmlns:a16="http://schemas.microsoft.com/office/drawing/2014/main" id="{22B8B2A4-2BCB-F57A-D560-034775C7D310}"/>
              </a:ext>
            </a:extLst>
          </p:cNvPr>
          <p:cNvSpPr/>
          <p:nvPr/>
        </p:nvSpPr>
        <p:spPr>
          <a:xfrm>
            <a:off x="1877712" y="3380733"/>
            <a:ext cx="1280160" cy="27432"/>
          </a:xfrm>
          <a:custGeom>
            <a:avLst/>
            <a:gdLst>
              <a:gd name="connsiteX0" fmla="*/ 0 w 1647092"/>
              <a:gd name="connsiteY0" fmla="*/ 35206 h 41155"/>
              <a:gd name="connsiteX1" fmla="*/ 422030 w 1647092"/>
              <a:gd name="connsiteY1" fmla="*/ 37 h 41155"/>
              <a:gd name="connsiteX2" fmla="*/ 826476 w 1647092"/>
              <a:gd name="connsiteY2" fmla="*/ 41068 h 41155"/>
              <a:gd name="connsiteX3" fmla="*/ 1336430 w 1647092"/>
              <a:gd name="connsiteY3" fmla="*/ 11760 h 41155"/>
              <a:gd name="connsiteX4" fmla="*/ 1647092 w 1647092"/>
              <a:gd name="connsiteY4" fmla="*/ 41068 h 41155"/>
              <a:gd name="connsiteX5" fmla="*/ 1647092 w 1647092"/>
              <a:gd name="connsiteY5" fmla="*/ 41068 h 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092" h="41155">
                <a:moveTo>
                  <a:pt x="0" y="35206"/>
                </a:moveTo>
                <a:cubicBezTo>
                  <a:pt x="142142" y="17133"/>
                  <a:pt x="284284" y="-940"/>
                  <a:pt x="422030" y="37"/>
                </a:cubicBezTo>
                <a:cubicBezTo>
                  <a:pt x="559776" y="1014"/>
                  <a:pt x="674076" y="39114"/>
                  <a:pt x="826476" y="41068"/>
                </a:cubicBezTo>
                <a:cubicBezTo>
                  <a:pt x="978876" y="43022"/>
                  <a:pt x="1199661" y="11760"/>
                  <a:pt x="1336430" y="11760"/>
                </a:cubicBezTo>
                <a:cubicBezTo>
                  <a:pt x="1473199" y="11760"/>
                  <a:pt x="1647092" y="41068"/>
                  <a:pt x="1647092" y="41068"/>
                </a:cubicBezTo>
                <a:lnTo>
                  <a:pt x="1647092" y="41068"/>
                </a:lnTo>
              </a:path>
            </a:pathLst>
          </a:custGeom>
          <a:noFill/>
          <a:ln>
            <a:solidFill>
              <a:srgbClr val="FFFF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E4CCEAD-9C42-6FEE-F133-7D9EF4949122}"/>
              </a:ext>
            </a:extLst>
          </p:cNvPr>
          <p:cNvSpPr/>
          <p:nvPr/>
        </p:nvSpPr>
        <p:spPr>
          <a:xfrm>
            <a:off x="3078727" y="1617973"/>
            <a:ext cx="1435608" cy="1321286"/>
          </a:xfrm>
          <a:prstGeom prst="rect">
            <a:avLst/>
          </a:prstGeom>
          <a:noFill/>
          <a:ln w="31750">
            <a:solidFill>
              <a:srgbClr val="FFFF00"/>
            </a:solidFill>
          </a:ln>
          <a:effectLst>
            <a:glow rad="50800">
              <a:srgbClr val="FFC00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4" name="Rounded Rectangle 241">
            <a:extLst>
              <a:ext uri="{FF2B5EF4-FFF2-40B4-BE49-F238E27FC236}">
                <a16:creationId xmlns:a16="http://schemas.microsoft.com/office/drawing/2014/main" id="{81C84221-C348-D5E6-D8E0-8F8C7D30E8AE}"/>
              </a:ext>
            </a:extLst>
          </p:cNvPr>
          <p:cNvSpPr/>
          <p:nvPr/>
        </p:nvSpPr>
        <p:spPr>
          <a:xfrm>
            <a:off x="-577404" y="5341020"/>
            <a:ext cx="1745901" cy="1137428"/>
          </a:xfrm>
          <a:prstGeom prst="roundRect">
            <a:avLst>
              <a:gd name="adj" fmla="val 3462"/>
            </a:avLst>
          </a:prstGeom>
          <a:solidFill>
            <a:schemeClr val="bg1"/>
          </a:solidFill>
          <a:ln w="889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w="24765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5C14A3B0-E72F-2ACB-9B2E-4295437FB8EE}"/>
              </a:ext>
            </a:extLst>
          </p:cNvPr>
          <p:cNvSpPr txBox="1"/>
          <p:nvPr/>
        </p:nvSpPr>
        <p:spPr>
          <a:xfrm>
            <a:off x="-474106" y="5995658"/>
            <a:ext cx="620696"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10</a:t>
            </a:r>
          </a:p>
        </p:txBody>
      </p:sp>
      <p:cxnSp>
        <p:nvCxnSpPr>
          <p:cNvPr id="235" name="Straight Connector 234">
            <a:extLst>
              <a:ext uri="{FF2B5EF4-FFF2-40B4-BE49-F238E27FC236}">
                <a16:creationId xmlns:a16="http://schemas.microsoft.com/office/drawing/2014/main" id="{4BEC3489-CB5C-036C-F3C6-B909E3504964}"/>
              </a:ext>
            </a:extLst>
          </p:cNvPr>
          <p:cNvCxnSpPr/>
          <p:nvPr/>
        </p:nvCxnSpPr>
        <p:spPr>
          <a:xfrm>
            <a:off x="-392358" y="6041272"/>
            <a:ext cx="457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3ADC64B1-F1C2-C97B-5485-0E7C1E124220}"/>
              </a:ext>
            </a:extLst>
          </p:cNvPr>
          <p:cNvSpPr txBox="1"/>
          <p:nvPr/>
        </p:nvSpPr>
        <p:spPr>
          <a:xfrm>
            <a:off x="64842" y="5856606"/>
            <a:ext cx="304800" cy="369332"/>
          </a:xfrm>
          <a:prstGeom prst="rect">
            <a:avLst/>
          </a:prstGeom>
          <a:noFill/>
        </p:spPr>
        <p:txBody>
          <a:bodyPr wrap="square" rtlCol="0">
            <a:spAutoFit/>
          </a:bodyPr>
          <a:lstStyle/>
          <a:p>
            <a:pPr algn="ctr"/>
            <a:r>
              <a:rPr lang="en-US" dirty="0">
                <a:latin typeface="Franklin Gothic Medium" panose="020B0603020102020204" pitchFamily="34" charset="0"/>
                <a:cs typeface="Arial" pitchFamily="34" charset="0"/>
              </a:rPr>
              <a:t>=</a:t>
            </a:r>
            <a:endParaRPr lang="en-US" sz="1400" dirty="0">
              <a:latin typeface="Franklin Gothic Medium" panose="020B0603020102020204" pitchFamily="34" charset="0"/>
              <a:cs typeface="Arial" pitchFamily="34" charset="0"/>
            </a:endParaRPr>
          </a:p>
        </p:txBody>
      </p:sp>
      <p:sp>
        <p:nvSpPr>
          <p:cNvPr id="248" name="TextBox 247">
            <a:extLst>
              <a:ext uri="{FF2B5EF4-FFF2-40B4-BE49-F238E27FC236}">
                <a16:creationId xmlns:a16="http://schemas.microsoft.com/office/drawing/2014/main" id="{9C5A2E68-95BE-1F77-3DE3-47290042847F}"/>
              </a:ext>
            </a:extLst>
          </p:cNvPr>
          <p:cNvSpPr txBox="1"/>
          <p:nvPr/>
        </p:nvSpPr>
        <p:spPr>
          <a:xfrm>
            <a:off x="-577404" y="5393310"/>
            <a:ext cx="1745901" cy="307777"/>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Applicable Fraction</a:t>
            </a:r>
            <a:endParaRPr lang="en-US" sz="1100" b="1" dirty="0">
              <a:solidFill>
                <a:schemeClr val="tx1">
                  <a:lumMod val="95000"/>
                  <a:lumOff val="5000"/>
                </a:schemeClr>
              </a:solidFill>
              <a:latin typeface="Franklin Gothic Medium" panose="020B0603020102020204" pitchFamily="34" charset="0"/>
              <a:cs typeface="Arial" pitchFamily="34" charset="0"/>
            </a:endParaRPr>
          </a:p>
        </p:txBody>
      </p:sp>
      <p:sp>
        <p:nvSpPr>
          <p:cNvPr id="249" name="TextBox 248">
            <a:extLst>
              <a:ext uri="{FF2B5EF4-FFF2-40B4-BE49-F238E27FC236}">
                <a16:creationId xmlns:a16="http://schemas.microsoft.com/office/drawing/2014/main" id="{7E632B4F-6683-5806-5483-9C5B6A4B4437}"/>
              </a:ext>
            </a:extLst>
          </p:cNvPr>
          <p:cNvSpPr txBox="1"/>
          <p:nvPr/>
        </p:nvSpPr>
        <p:spPr>
          <a:xfrm>
            <a:off x="-387266" y="5653651"/>
            <a:ext cx="457200"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8</a:t>
            </a:r>
          </a:p>
        </p:txBody>
      </p:sp>
      <p:sp>
        <p:nvSpPr>
          <p:cNvPr id="250" name="TextBox 249">
            <a:extLst>
              <a:ext uri="{FF2B5EF4-FFF2-40B4-BE49-F238E27FC236}">
                <a16:creationId xmlns:a16="http://schemas.microsoft.com/office/drawing/2014/main" id="{07BE8978-0B78-24A0-0BD6-0C0B07BE387C}"/>
              </a:ext>
            </a:extLst>
          </p:cNvPr>
          <p:cNvSpPr txBox="1"/>
          <p:nvPr/>
        </p:nvSpPr>
        <p:spPr>
          <a:xfrm>
            <a:off x="273420" y="5810466"/>
            <a:ext cx="777576" cy="461665"/>
          </a:xfrm>
          <a:prstGeom prst="rect">
            <a:avLst/>
          </a:prstGeom>
          <a:noFill/>
        </p:spPr>
        <p:txBody>
          <a:bodyPr wrap="square" rtlCol="0">
            <a:spAutoFit/>
          </a:bodyPr>
          <a:lstStyle/>
          <a:p>
            <a:r>
              <a:rPr lang="en-US" sz="2400" dirty="0">
                <a:cs typeface="Arial" pitchFamily="34" charset="0"/>
              </a:rPr>
              <a:t>80%</a:t>
            </a:r>
            <a:endParaRPr lang="en-US" dirty="0">
              <a:latin typeface="Franklin Gothic Medium" panose="020B0603020102020204" pitchFamily="34" charset="0"/>
              <a:cs typeface="Arial" pitchFamily="34" charset="0"/>
            </a:endParaRPr>
          </a:p>
        </p:txBody>
      </p:sp>
      <p:sp>
        <p:nvSpPr>
          <p:cNvPr id="255" name="TextBox 254">
            <a:extLst>
              <a:ext uri="{FF2B5EF4-FFF2-40B4-BE49-F238E27FC236}">
                <a16:creationId xmlns:a16="http://schemas.microsoft.com/office/drawing/2014/main" id="{F02E1BF2-A2AD-1361-0141-E350524EE417}"/>
              </a:ext>
            </a:extLst>
          </p:cNvPr>
          <p:cNvSpPr txBox="1"/>
          <p:nvPr/>
        </p:nvSpPr>
        <p:spPr>
          <a:xfrm>
            <a:off x="2301151" y="5869094"/>
            <a:ext cx="1219062" cy="461665"/>
          </a:xfrm>
          <a:prstGeom prst="rect">
            <a:avLst/>
          </a:prstGeom>
          <a:noFill/>
        </p:spPr>
        <p:txBody>
          <a:bodyPr wrap="square" rtlCol="0">
            <a:spAutoFit/>
          </a:bodyPr>
          <a:lstStyle/>
          <a:p>
            <a:r>
              <a:rPr lang="en-US" sz="2400" dirty="0">
                <a:cs typeface="Arial" pitchFamily="34" charset="0"/>
              </a:rPr>
              <a:t>100%</a:t>
            </a:r>
            <a:endParaRPr lang="en-US" dirty="0">
              <a:latin typeface="Franklin Gothic Medium" panose="020B0603020102020204" pitchFamily="34" charset="0"/>
              <a:cs typeface="Arial" pitchFamily="34" charset="0"/>
            </a:endParaRPr>
          </a:p>
        </p:txBody>
      </p:sp>
      <p:sp>
        <p:nvSpPr>
          <p:cNvPr id="450" name="Freeform: Shape 449">
            <a:extLst>
              <a:ext uri="{FF2B5EF4-FFF2-40B4-BE49-F238E27FC236}">
                <a16:creationId xmlns:a16="http://schemas.microsoft.com/office/drawing/2014/main" id="{2F8838A4-CFF9-4B98-F908-626105E90001}"/>
              </a:ext>
            </a:extLst>
          </p:cNvPr>
          <p:cNvSpPr/>
          <p:nvPr/>
        </p:nvSpPr>
        <p:spPr>
          <a:xfrm>
            <a:off x="4568700" y="2379622"/>
            <a:ext cx="661927" cy="346640"/>
          </a:xfrm>
          <a:custGeom>
            <a:avLst/>
            <a:gdLst>
              <a:gd name="connsiteX0" fmla="*/ 0 w 1393546"/>
              <a:gd name="connsiteY0" fmla="*/ 512064 h 570586"/>
              <a:gd name="connsiteX1" fmla="*/ 7315 w 1393546"/>
              <a:gd name="connsiteY1" fmla="*/ 490119 h 570586"/>
              <a:gd name="connsiteX2" fmla="*/ 51206 w 1393546"/>
              <a:gd name="connsiteY2" fmla="*/ 358445 h 570586"/>
              <a:gd name="connsiteX3" fmla="*/ 87782 w 1393546"/>
              <a:gd name="connsiteY3" fmla="*/ 288951 h 570586"/>
              <a:gd name="connsiteX4" fmla="*/ 120701 w 1393546"/>
              <a:gd name="connsiteY4" fmla="*/ 171908 h 570586"/>
              <a:gd name="connsiteX5" fmla="*/ 138989 w 1393546"/>
              <a:gd name="connsiteY5" fmla="*/ 128016 h 570586"/>
              <a:gd name="connsiteX6" fmla="*/ 171907 w 1393546"/>
              <a:gd name="connsiteY6" fmla="*/ 29261 h 570586"/>
              <a:gd name="connsiteX7" fmla="*/ 179222 w 1393546"/>
              <a:gd name="connsiteY7" fmla="*/ 7316 h 570586"/>
              <a:gd name="connsiteX8" fmla="*/ 190195 w 1393546"/>
              <a:gd name="connsiteY8" fmla="*/ 179223 h 570586"/>
              <a:gd name="connsiteX9" fmla="*/ 204826 w 1393546"/>
              <a:gd name="connsiteY9" fmla="*/ 329184 h 570586"/>
              <a:gd name="connsiteX10" fmla="*/ 212141 w 1393546"/>
              <a:gd name="connsiteY10" fmla="*/ 365760 h 570586"/>
              <a:gd name="connsiteX11" fmla="*/ 248717 w 1393546"/>
              <a:gd name="connsiteY11" fmla="*/ 482804 h 570586"/>
              <a:gd name="connsiteX12" fmla="*/ 259690 w 1393546"/>
              <a:gd name="connsiteY12" fmla="*/ 504749 h 570586"/>
              <a:gd name="connsiteX13" fmla="*/ 281635 w 1393546"/>
              <a:gd name="connsiteY13" fmla="*/ 537668 h 570586"/>
              <a:gd name="connsiteX14" fmla="*/ 296266 w 1393546"/>
              <a:gd name="connsiteY14" fmla="*/ 409652 h 570586"/>
              <a:gd name="connsiteX15" fmla="*/ 329184 w 1393546"/>
              <a:gd name="connsiteY15" fmla="*/ 296266 h 570586"/>
              <a:gd name="connsiteX16" fmla="*/ 358445 w 1393546"/>
              <a:gd name="connsiteY16" fmla="*/ 219456 h 570586"/>
              <a:gd name="connsiteX17" fmla="*/ 395021 w 1393546"/>
              <a:gd name="connsiteY17" fmla="*/ 109728 h 570586"/>
              <a:gd name="connsiteX18" fmla="*/ 424282 w 1393546"/>
              <a:gd name="connsiteY18" fmla="*/ 43892 h 570586"/>
              <a:gd name="connsiteX19" fmla="*/ 438912 w 1393546"/>
              <a:gd name="connsiteY19" fmla="*/ 329184 h 570586"/>
              <a:gd name="connsiteX20" fmla="*/ 449885 w 1393546"/>
              <a:gd name="connsiteY20" fmla="*/ 449885 h 570586"/>
              <a:gd name="connsiteX21" fmla="*/ 460858 w 1393546"/>
              <a:gd name="connsiteY21" fmla="*/ 482804 h 570586"/>
              <a:gd name="connsiteX22" fmla="*/ 482803 w 1393546"/>
              <a:gd name="connsiteY22" fmla="*/ 534010 h 570586"/>
              <a:gd name="connsiteX23" fmla="*/ 501091 w 1393546"/>
              <a:gd name="connsiteY23" fmla="*/ 493776 h 570586"/>
              <a:gd name="connsiteX24" fmla="*/ 552298 w 1393546"/>
              <a:gd name="connsiteY24" fmla="*/ 373076 h 570586"/>
              <a:gd name="connsiteX25" fmla="*/ 592531 w 1393546"/>
              <a:gd name="connsiteY25" fmla="*/ 241402 h 570586"/>
              <a:gd name="connsiteX26" fmla="*/ 636422 w 1393546"/>
              <a:gd name="connsiteY26" fmla="*/ 153620 h 570586"/>
              <a:gd name="connsiteX27" fmla="*/ 735178 w 1393546"/>
              <a:gd name="connsiteY27" fmla="*/ 36576 h 570586"/>
              <a:gd name="connsiteX28" fmla="*/ 746150 w 1393546"/>
              <a:gd name="connsiteY28" fmla="*/ 18288 h 570586"/>
              <a:gd name="connsiteX29" fmla="*/ 757123 w 1393546"/>
              <a:gd name="connsiteY29" fmla="*/ 515722 h 570586"/>
              <a:gd name="connsiteX30" fmla="*/ 771754 w 1393546"/>
              <a:gd name="connsiteY30" fmla="*/ 544983 h 570586"/>
              <a:gd name="connsiteX31" fmla="*/ 929030 w 1393546"/>
              <a:gd name="connsiteY31" fmla="*/ 109728 h 570586"/>
              <a:gd name="connsiteX32" fmla="*/ 972922 w 1393546"/>
              <a:gd name="connsiteY32" fmla="*/ 36576 h 570586"/>
              <a:gd name="connsiteX33" fmla="*/ 991210 w 1393546"/>
              <a:gd name="connsiteY33" fmla="*/ 537668 h 570586"/>
              <a:gd name="connsiteX34" fmla="*/ 1002182 w 1393546"/>
              <a:gd name="connsiteY34" fmla="*/ 555956 h 570586"/>
              <a:gd name="connsiteX35" fmla="*/ 1009498 w 1393546"/>
              <a:gd name="connsiteY35" fmla="*/ 570586 h 570586"/>
              <a:gd name="connsiteX36" fmla="*/ 1035101 w 1393546"/>
              <a:gd name="connsiteY36" fmla="*/ 435255 h 570586"/>
              <a:gd name="connsiteX37" fmla="*/ 1265530 w 1393546"/>
              <a:gd name="connsiteY37" fmla="*/ 54864 h 570586"/>
              <a:gd name="connsiteX38" fmla="*/ 1287475 w 1393546"/>
              <a:gd name="connsiteY38" fmla="*/ 25604 h 570586"/>
              <a:gd name="connsiteX39" fmla="*/ 1393546 w 1393546"/>
              <a:gd name="connsiteY39" fmla="*/ 0 h 570586"/>
              <a:gd name="connsiteX0" fmla="*/ 0 w 1393546"/>
              <a:gd name="connsiteY0" fmla="*/ 512064 h 570586"/>
              <a:gd name="connsiteX1" fmla="*/ 7315 w 1393546"/>
              <a:gd name="connsiteY1" fmla="*/ 490119 h 570586"/>
              <a:gd name="connsiteX2" fmla="*/ 51206 w 1393546"/>
              <a:gd name="connsiteY2" fmla="*/ 358445 h 570586"/>
              <a:gd name="connsiteX3" fmla="*/ 87782 w 1393546"/>
              <a:gd name="connsiteY3" fmla="*/ 288951 h 570586"/>
              <a:gd name="connsiteX4" fmla="*/ 120701 w 1393546"/>
              <a:gd name="connsiteY4" fmla="*/ 171908 h 570586"/>
              <a:gd name="connsiteX5" fmla="*/ 138989 w 1393546"/>
              <a:gd name="connsiteY5" fmla="*/ 128016 h 570586"/>
              <a:gd name="connsiteX6" fmla="*/ 171907 w 1393546"/>
              <a:gd name="connsiteY6" fmla="*/ 29261 h 570586"/>
              <a:gd name="connsiteX7" fmla="*/ 179222 w 1393546"/>
              <a:gd name="connsiteY7" fmla="*/ 7316 h 570586"/>
              <a:gd name="connsiteX8" fmla="*/ 190195 w 1393546"/>
              <a:gd name="connsiteY8" fmla="*/ 179223 h 570586"/>
              <a:gd name="connsiteX9" fmla="*/ 204826 w 1393546"/>
              <a:gd name="connsiteY9" fmla="*/ 329184 h 570586"/>
              <a:gd name="connsiteX10" fmla="*/ 212141 w 1393546"/>
              <a:gd name="connsiteY10" fmla="*/ 365760 h 570586"/>
              <a:gd name="connsiteX11" fmla="*/ 248717 w 1393546"/>
              <a:gd name="connsiteY11" fmla="*/ 482804 h 570586"/>
              <a:gd name="connsiteX12" fmla="*/ 259690 w 1393546"/>
              <a:gd name="connsiteY12" fmla="*/ 504749 h 570586"/>
              <a:gd name="connsiteX13" fmla="*/ 281635 w 1393546"/>
              <a:gd name="connsiteY13" fmla="*/ 537668 h 570586"/>
              <a:gd name="connsiteX14" fmla="*/ 296266 w 1393546"/>
              <a:gd name="connsiteY14" fmla="*/ 409652 h 570586"/>
              <a:gd name="connsiteX15" fmla="*/ 329184 w 1393546"/>
              <a:gd name="connsiteY15" fmla="*/ 296266 h 570586"/>
              <a:gd name="connsiteX16" fmla="*/ 358445 w 1393546"/>
              <a:gd name="connsiteY16" fmla="*/ 219456 h 570586"/>
              <a:gd name="connsiteX17" fmla="*/ 395021 w 1393546"/>
              <a:gd name="connsiteY17" fmla="*/ 109728 h 570586"/>
              <a:gd name="connsiteX18" fmla="*/ 424282 w 1393546"/>
              <a:gd name="connsiteY18" fmla="*/ 43892 h 570586"/>
              <a:gd name="connsiteX19" fmla="*/ 438912 w 1393546"/>
              <a:gd name="connsiteY19" fmla="*/ 329184 h 570586"/>
              <a:gd name="connsiteX20" fmla="*/ 449885 w 1393546"/>
              <a:gd name="connsiteY20" fmla="*/ 449885 h 570586"/>
              <a:gd name="connsiteX21" fmla="*/ 460858 w 1393546"/>
              <a:gd name="connsiteY21" fmla="*/ 482804 h 570586"/>
              <a:gd name="connsiteX22" fmla="*/ 482803 w 1393546"/>
              <a:gd name="connsiteY22" fmla="*/ 534010 h 570586"/>
              <a:gd name="connsiteX23" fmla="*/ 501091 w 1393546"/>
              <a:gd name="connsiteY23" fmla="*/ 493776 h 570586"/>
              <a:gd name="connsiteX24" fmla="*/ 552298 w 1393546"/>
              <a:gd name="connsiteY24" fmla="*/ 373076 h 570586"/>
              <a:gd name="connsiteX25" fmla="*/ 592531 w 1393546"/>
              <a:gd name="connsiteY25" fmla="*/ 241402 h 570586"/>
              <a:gd name="connsiteX26" fmla="*/ 636422 w 1393546"/>
              <a:gd name="connsiteY26" fmla="*/ 153620 h 570586"/>
              <a:gd name="connsiteX27" fmla="*/ 735178 w 1393546"/>
              <a:gd name="connsiteY27" fmla="*/ 36576 h 570586"/>
              <a:gd name="connsiteX28" fmla="*/ 746150 w 1393546"/>
              <a:gd name="connsiteY28" fmla="*/ 18288 h 570586"/>
              <a:gd name="connsiteX29" fmla="*/ 757123 w 1393546"/>
              <a:gd name="connsiteY29" fmla="*/ 515722 h 570586"/>
              <a:gd name="connsiteX30" fmla="*/ 771754 w 1393546"/>
              <a:gd name="connsiteY30" fmla="*/ 544983 h 570586"/>
              <a:gd name="connsiteX31" fmla="*/ 929030 w 1393546"/>
              <a:gd name="connsiteY31" fmla="*/ 109728 h 570586"/>
              <a:gd name="connsiteX32" fmla="*/ 972922 w 1393546"/>
              <a:gd name="connsiteY32" fmla="*/ 36576 h 570586"/>
              <a:gd name="connsiteX33" fmla="*/ 991210 w 1393546"/>
              <a:gd name="connsiteY33" fmla="*/ 537668 h 570586"/>
              <a:gd name="connsiteX34" fmla="*/ 1002182 w 1393546"/>
              <a:gd name="connsiteY34" fmla="*/ 555956 h 570586"/>
              <a:gd name="connsiteX35" fmla="*/ 1009498 w 1393546"/>
              <a:gd name="connsiteY35" fmla="*/ 570586 h 570586"/>
              <a:gd name="connsiteX36" fmla="*/ 1035101 w 1393546"/>
              <a:gd name="connsiteY36" fmla="*/ 435255 h 570586"/>
              <a:gd name="connsiteX37" fmla="*/ 1182403 w 1393546"/>
              <a:gd name="connsiteY37" fmla="*/ 157550 h 570586"/>
              <a:gd name="connsiteX38" fmla="*/ 1287475 w 1393546"/>
              <a:gd name="connsiteY38" fmla="*/ 25604 h 570586"/>
              <a:gd name="connsiteX39" fmla="*/ 1393546 w 1393546"/>
              <a:gd name="connsiteY39" fmla="*/ 0 h 570586"/>
              <a:gd name="connsiteX0" fmla="*/ 0 w 1393546"/>
              <a:gd name="connsiteY0" fmla="*/ 512064 h 570586"/>
              <a:gd name="connsiteX1" fmla="*/ 7315 w 1393546"/>
              <a:gd name="connsiteY1" fmla="*/ 490119 h 570586"/>
              <a:gd name="connsiteX2" fmla="*/ 51206 w 1393546"/>
              <a:gd name="connsiteY2" fmla="*/ 358445 h 570586"/>
              <a:gd name="connsiteX3" fmla="*/ 87782 w 1393546"/>
              <a:gd name="connsiteY3" fmla="*/ 288951 h 570586"/>
              <a:gd name="connsiteX4" fmla="*/ 120701 w 1393546"/>
              <a:gd name="connsiteY4" fmla="*/ 171908 h 570586"/>
              <a:gd name="connsiteX5" fmla="*/ 138989 w 1393546"/>
              <a:gd name="connsiteY5" fmla="*/ 128016 h 570586"/>
              <a:gd name="connsiteX6" fmla="*/ 171907 w 1393546"/>
              <a:gd name="connsiteY6" fmla="*/ 29261 h 570586"/>
              <a:gd name="connsiteX7" fmla="*/ 179222 w 1393546"/>
              <a:gd name="connsiteY7" fmla="*/ 7316 h 570586"/>
              <a:gd name="connsiteX8" fmla="*/ 190195 w 1393546"/>
              <a:gd name="connsiteY8" fmla="*/ 179223 h 570586"/>
              <a:gd name="connsiteX9" fmla="*/ 204826 w 1393546"/>
              <a:gd name="connsiteY9" fmla="*/ 329184 h 570586"/>
              <a:gd name="connsiteX10" fmla="*/ 212141 w 1393546"/>
              <a:gd name="connsiteY10" fmla="*/ 365760 h 570586"/>
              <a:gd name="connsiteX11" fmla="*/ 248717 w 1393546"/>
              <a:gd name="connsiteY11" fmla="*/ 482804 h 570586"/>
              <a:gd name="connsiteX12" fmla="*/ 259690 w 1393546"/>
              <a:gd name="connsiteY12" fmla="*/ 504749 h 570586"/>
              <a:gd name="connsiteX13" fmla="*/ 281635 w 1393546"/>
              <a:gd name="connsiteY13" fmla="*/ 537668 h 570586"/>
              <a:gd name="connsiteX14" fmla="*/ 296266 w 1393546"/>
              <a:gd name="connsiteY14" fmla="*/ 409652 h 570586"/>
              <a:gd name="connsiteX15" fmla="*/ 329184 w 1393546"/>
              <a:gd name="connsiteY15" fmla="*/ 296266 h 570586"/>
              <a:gd name="connsiteX16" fmla="*/ 358445 w 1393546"/>
              <a:gd name="connsiteY16" fmla="*/ 219456 h 570586"/>
              <a:gd name="connsiteX17" fmla="*/ 395021 w 1393546"/>
              <a:gd name="connsiteY17" fmla="*/ 109728 h 570586"/>
              <a:gd name="connsiteX18" fmla="*/ 424282 w 1393546"/>
              <a:gd name="connsiteY18" fmla="*/ 43892 h 570586"/>
              <a:gd name="connsiteX19" fmla="*/ 438912 w 1393546"/>
              <a:gd name="connsiteY19" fmla="*/ 329184 h 570586"/>
              <a:gd name="connsiteX20" fmla="*/ 449885 w 1393546"/>
              <a:gd name="connsiteY20" fmla="*/ 449885 h 570586"/>
              <a:gd name="connsiteX21" fmla="*/ 460858 w 1393546"/>
              <a:gd name="connsiteY21" fmla="*/ 482804 h 570586"/>
              <a:gd name="connsiteX22" fmla="*/ 482803 w 1393546"/>
              <a:gd name="connsiteY22" fmla="*/ 534010 h 570586"/>
              <a:gd name="connsiteX23" fmla="*/ 501091 w 1393546"/>
              <a:gd name="connsiteY23" fmla="*/ 493776 h 570586"/>
              <a:gd name="connsiteX24" fmla="*/ 552298 w 1393546"/>
              <a:gd name="connsiteY24" fmla="*/ 373076 h 570586"/>
              <a:gd name="connsiteX25" fmla="*/ 592531 w 1393546"/>
              <a:gd name="connsiteY25" fmla="*/ 241402 h 570586"/>
              <a:gd name="connsiteX26" fmla="*/ 636422 w 1393546"/>
              <a:gd name="connsiteY26" fmla="*/ 153620 h 570586"/>
              <a:gd name="connsiteX27" fmla="*/ 735178 w 1393546"/>
              <a:gd name="connsiteY27" fmla="*/ 36576 h 570586"/>
              <a:gd name="connsiteX28" fmla="*/ 746150 w 1393546"/>
              <a:gd name="connsiteY28" fmla="*/ 18288 h 570586"/>
              <a:gd name="connsiteX29" fmla="*/ 757123 w 1393546"/>
              <a:gd name="connsiteY29" fmla="*/ 515722 h 570586"/>
              <a:gd name="connsiteX30" fmla="*/ 771754 w 1393546"/>
              <a:gd name="connsiteY30" fmla="*/ 544983 h 570586"/>
              <a:gd name="connsiteX31" fmla="*/ 929030 w 1393546"/>
              <a:gd name="connsiteY31" fmla="*/ 109728 h 570586"/>
              <a:gd name="connsiteX32" fmla="*/ 972922 w 1393546"/>
              <a:gd name="connsiteY32" fmla="*/ 36576 h 570586"/>
              <a:gd name="connsiteX33" fmla="*/ 991210 w 1393546"/>
              <a:gd name="connsiteY33" fmla="*/ 537668 h 570586"/>
              <a:gd name="connsiteX34" fmla="*/ 1002182 w 1393546"/>
              <a:gd name="connsiteY34" fmla="*/ 555956 h 570586"/>
              <a:gd name="connsiteX35" fmla="*/ 1009498 w 1393546"/>
              <a:gd name="connsiteY35" fmla="*/ 570586 h 570586"/>
              <a:gd name="connsiteX36" fmla="*/ 1035101 w 1393546"/>
              <a:gd name="connsiteY36" fmla="*/ 435255 h 570586"/>
              <a:gd name="connsiteX37" fmla="*/ 1182403 w 1393546"/>
              <a:gd name="connsiteY37" fmla="*/ 157550 h 570586"/>
              <a:gd name="connsiteX38" fmla="*/ 1263026 w 1393546"/>
              <a:gd name="connsiteY38" fmla="*/ 74502 h 570586"/>
              <a:gd name="connsiteX39" fmla="*/ 1393546 w 1393546"/>
              <a:gd name="connsiteY39" fmla="*/ 0 h 570586"/>
              <a:gd name="connsiteX0" fmla="*/ 0 w 1393546"/>
              <a:gd name="connsiteY0" fmla="*/ 512064 h 570586"/>
              <a:gd name="connsiteX1" fmla="*/ 7315 w 1393546"/>
              <a:gd name="connsiteY1" fmla="*/ 490119 h 570586"/>
              <a:gd name="connsiteX2" fmla="*/ 51206 w 1393546"/>
              <a:gd name="connsiteY2" fmla="*/ 358445 h 570586"/>
              <a:gd name="connsiteX3" fmla="*/ 87782 w 1393546"/>
              <a:gd name="connsiteY3" fmla="*/ 288951 h 570586"/>
              <a:gd name="connsiteX4" fmla="*/ 120701 w 1393546"/>
              <a:gd name="connsiteY4" fmla="*/ 171908 h 570586"/>
              <a:gd name="connsiteX5" fmla="*/ 138989 w 1393546"/>
              <a:gd name="connsiteY5" fmla="*/ 128016 h 570586"/>
              <a:gd name="connsiteX6" fmla="*/ 171907 w 1393546"/>
              <a:gd name="connsiteY6" fmla="*/ 29261 h 570586"/>
              <a:gd name="connsiteX7" fmla="*/ 179222 w 1393546"/>
              <a:gd name="connsiteY7" fmla="*/ 7316 h 570586"/>
              <a:gd name="connsiteX8" fmla="*/ 190195 w 1393546"/>
              <a:gd name="connsiteY8" fmla="*/ 179223 h 570586"/>
              <a:gd name="connsiteX9" fmla="*/ 204826 w 1393546"/>
              <a:gd name="connsiteY9" fmla="*/ 329184 h 570586"/>
              <a:gd name="connsiteX10" fmla="*/ 212141 w 1393546"/>
              <a:gd name="connsiteY10" fmla="*/ 365760 h 570586"/>
              <a:gd name="connsiteX11" fmla="*/ 248717 w 1393546"/>
              <a:gd name="connsiteY11" fmla="*/ 482804 h 570586"/>
              <a:gd name="connsiteX12" fmla="*/ 259690 w 1393546"/>
              <a:gd name="connsiteY12" fmla="*/ 504749 h 570586"/>
              <a:gd name="connsiteX13" fmla="*/ 281635 w 1393546"/>
              <a:gd name="connsiteY13" fmla="*/ 537668 h 570586"/>
              <a:gd name="connsiteX14" fmla="*/ 296266 w 1393546"/>
              <a:gd name="connsiteY14" fmla="*/ 409652 h 570586"/>
              <a:gd name="connsiteX15" fmla="*/ 329184 w 1393546"/>
              <a:gd name="connsiteY15" fmla="*/ 296266 h 570586"/>
              <a:gd name="connsiteX16" fmla="*/ 358445 w 1393546"/>
              <a:gd name="connsiteY16" fmla="*/ 219456 h 570586"/>
              <a:gd name="connsiteX17" fmla="*/ 395021 w 1393546"/>
              <a:gd name="connsiteY17" fmla="*/ 109728 h 570586"/>
              <a:gd name="connsiteX18" fmla="*/ 424282 w 1393546"/>
              <a:gd name="connsiteY18" fmla="*/ 43892 h 570586"/>
              <a:gd name="connsiteX19" fmla="*/ 438912 w 1393546"/>
              <a:gd name="connsiteY19" fmla="*/ 329184 h 570586"/>
              <a:gd name="connsiteX20" fmla="*/ 449885 w 1393546"/>
              <a:gd name="connsiteY20" fmla="*/ 449885 h 570586"/>
              <a:gd name="connsiteX21" fmla="*/ 460858 w 1393546"/>
              <a:gd name="connsiteY21" fmla="*/ 482804 h 570586"/>
              <a:gd name="connsiteX22" fmla="*/ 482803 w 1393546"/>
              <a:gd name="connsiteY22" fmla="*/ 534010 h 570586"/>
              <a:gd name="connsiteX23" fmla="*/ 501091 w 1393546"/>
              <a:gd name="connsiteY23" fmla="*/ 493776 h 570586"/>
              <a:gd name="connsiteX24" fmla="*/ 552298 w 1393546"/>
              <a:gd name="connsiteY24" fmla="*/ 373076 h 570586"/>
              <a:gd name="connsiteX25" fmla="*/ 592531 w 1393546"/>
              <a:gd name="connsiteY25" fmla="*/ 241402 h 570586"/>
              <a:gd name="connsiteX26" fmla="*/ 636422 w 1393546"/>
              <a:gd name="connsiteY26" fmla="*/ 153620 h 570586"/>
              <a:gd name="connsiteX27" fmla="*/ 735178 w 1393546"/>
              <a:gd name="connsiteY27" fmla="*/ 36576 h 570586"/>
              <a:gd name="connsiteX28" fmla="*/ 746150 w 1393546"/>
              <a:gd name="connsiteY28" fmla="*/ 18288 h 570586"/>
              <a:gd name="connsiteX29" fmla="*/ 757123 w 1393546"/>
              <a:gd name="connsiteY29" fmla="*/ 515722 h 570586"/>
              <a:gd name="connsiteX30" fmla="*/ 771754 w 1393546"/>
              <a:gd name="connsiteY30" fmla="*/ 544983 h 570586"/>
              <a:gd name="connsiteX31" fmla="*/ 929030 w 1393546"/>
              <a:gd name="connsiteY31" fmla="*/ 109728 h 570586"/>
              <a:gd name="connsiteX32" fmla="*/ 972922 w 1393546"/>
              <a:gd name="connsiteY32" fmla="*/ 36576 h 570586"/>
              <a:gd name="connsiteX33" fmla="*/ 991210 w 1393546"/>
              <a:gd name="connsiteY33" fmla="*/ 537668 h 570586"/>
              <a:gd name="connsiteX34" fmla="*/ 1002182 w 1393546"/>
              <a:gd name="connsiteY34" fmla="*/ 555956 h 570586"/>
              <a:gd name="connsiteX35" fmla="*/ 1009498 w 1393546"/>
              <a:gd name="connsiteY35" fmla="*/ 570586 h 570586"/>
              <a:gd name="connsiteX36" fmla="*/ 1035101 w 1393546"/>
              <a:gd name="connsiteY36" fmla="*/ 435255 h 570586"/>
              <a:gd name="connsiteX37" fmla="*/ 1182403 w 1393546"/>
              <a:gd name="connsiteY37" fmla="*/ 157550 h 570586"/>
              <a:gd name="connsiteX38" fmla="*/ 1263026 w 1393546"/>
              <a:gd name="connsiteY38" fmla="*/ 74502 h 570586"/>
              <a:gd name="connsiteX39" fmla="*/ 1393546 w 1393546"/>
              <a:gd name="connsiteY39" fmla="*/ 0 h 570586"/>
              <a:gd name="connsiteX0" fmla="*/ 0 w 1393546"/>
              <a:gd name="connsiteY0" fmla="*/ 512064 h 570586"/>
              <a:gd name="connsiteX1" fmla="*/ 7315 w 1393546"/>
              <a:gd name="connsiteY1" fmla="*/ 490119 h 570586"/>
              <a:gd name="connsiteX2" fmla="*/ 51206 w 1393546"/>
              <a:gd name="connsiteY2" fmla="*/ 358445 h 570586"/>
              <a:gd name="connsiteX3" fmla="*/ 87782 w 1393546"/>
              <a:gd name="connsiteY3" fmla="*/ 288951 h 570586"/>
              <a:gd name="connsiteX4" fmla="*/ 120701 w 1393546"/>
              <a:gd name="connsiteY4" fmla="*/ 171908 h 570586"/>
              <a:gd name="connsiteX5" fmla="*/ 138989 w 1393546"/>
              <a:gd name="connsiteY5" fmla="*/ 128016 h 570586"/>
              <a:gd name="connsiteX6" fmla="*/ 171907 w 1393546"/>
              <a:gd name="connsiteY6" fmla="*/ 29261 h 570586"/>
              <a:gd name="connsiteX7" fmla="*/ 179222 w 1393546"/>
              <a:gd name="connsiteY7" fmla="*/ 7316 h 570586"/>
              <a:gd name="connsiteX8" fmla="*/ 190195 w 1393546"/>
              <a:gd name="connsiteY8" fmla="*/ 179223 h 570586"/>
              <a:gd name="connsiteX9" fmla="*/ 204826 w 1393546"/>
              <a:gd name="connsiteY9" fmla="*/ 329184 h 570586"/>
              <a:gd name="connsiteX10" fmla="*/ 212141 w 1393546"/>
              <a:gd name="connsiteY10" fmla="*/ 365760 h 570586"/>
              <a:gd name="connsiteX11" fmla="*/ 248717 w 1393546"/>
              <a:gd name="connsiteY11" fmla="*/ 482804 h 570586"/>
              <a:gd name="connsiteX12" fmla="*/ 259690 w 1393546"/>
              <a:gd name="connsiteY12" fmla="*/ 504749 h 570586"/>
              <a:gd name="connsiteX13" fmla="*/ 281635 w 1393546"/>
              <a:gd name="connsiteY13" fmla="*/ 537668 h 570586"/>
              <a:gd name="connsiteX14" fmla="*/ 296266 w 1393546"/>
              <a:gd name="connsiteY14" fmla="*/ 409652 h 570586"/>
              <a:gd name="connsiteX15" fmla="*/ 329184 w 1393546"/>
              <a:gd name="connsiteY15" fmla="*/ 296266 h 570586"/>
              <a:gd name="connsiteX16" fmla="*/ 358445 w 1393546"/>
              <a:gd name="connsiteY16" fmla="*/ 219456 h 570586"/>
              <a:gd name="connsiteX17" fmla="*/ 395021 w 1393546"/>
              <a:gd name="connsiteY17" fmla="*/ 109728 h 570586"/>
              <a:gd name="connsiteX18" fmla="*/ 424282 w 1393546"/>
              <a:gd name="connsiteY18" fmla="*/ 43892 h 570586"/>
              <a:gd name="connsiteX19" fmla="*/ 438912 w 1393546"/>
              <a:gd name="connsiteY19" fmla="*/ 329184 h 570586"/>
              <a:gd name="connsiteX20" fmla="*/ 449885 w 1393546"/>
              <a:gd name="connsiteY20" fmla="*/ 449885 h 570586"/>
              <a:gd name="connsiteX21" fmla="*/ 460858 w 1393546"/>
              <a:gd name="connsiteY21" fmla="*/ 482804 h 570586"/>
              <a:gd name="connsiteX22" fmla="*/ 482803 w 1393546"/>
              <a:gd name="connsiteY22" fmla="*/ 534010 h 570586"/>
              <a:gd name="connsiteX23" fmla="*/ 501091 w 1393546"/>
              <a:gd name="connsiteY23" fmla="*/ 493776 h 570586"/>
              <a:gd name="connsiteX24" fmla="*/ 552298 w 1393546"/>
              <a:gd name="connsiteY24" fmla="*/ 373076 h 570586"/>
              <a:gd name="connsiteX25" fmla="*/ 592531 w 1393546"/>
              <a:gd name="connsiteY25" fmla="*/ 241402 h 570586"/>
              <a:gd name="connsiteX26" fmla="*/ 636422 w 1393546"/>
              <a:gd name="connsiteY26" fmla="*/ 153620 h 570586"/>
              <a:gd name="connsiteX27" fmla="*/ 735178 w 1393546"/>
              <a:gd name="connsiteY27" fmla="*/ 36576 h 570586"/>
              <a:gd name="connsiteX28" fmla="*/ 746150 w 1393546"/>
              <a:gd name="connsiteY28" fmla="*/ 18288 h 570586"/>
              <a:gd name="connsiteX29" fmla="*/ 757123 w 1393546"/>
              <a:gd name="connsiteY29" fmla="*/ 515722 h 570586"/>
              <a:gd name="connsiteX30" fmla="*/ 771754 w 1393546"/>
              <a:gd name="connsiteY30" fmla="*/ 544983 h 570586"/>
              <a:gd name="connsiteX31" fmla="*/ 929030 w 1393546"/>
              <a:gd name="connsiteY31" fmla="*/ 109728 h 570586"/>
              <a:gd name="connsiteX32" fmla="*/ 972922 w 1393546"/>
              <a:gd name="connsiteY32" fmla="*/ 36576 h 570586"/>
              <a:gd name="connsiteX33" fmla="*/ 991210 w 1393546"/>
              <a:gd name="connsiteY33" fmla="*/ 537668 h 570586"/>
              <a:gd name="connsiteX34" fmla="*/ 1002182 w 1393546"/>
              <a:gd name="connsiteY34" fmla="*/ 555956 h 570586"/>
              <a:gd name="connsiteX35" fmla="*/ 1009498 w 1393546"/>
              <a:gd name="connsiteY35" fmla="*/ 570586 h 570586"/>
              <a:gd name="connsiteX36" fmla="*/ 1035101 w 1393546"/>
              <a:gd name="connsiteY36" fmla="*/ 435255 h 570586"/>
              <a:gd name="connsiteX37" fmla="*/ 1133505 w 1393546"/>
              <a:gd name="connsiteY37" fmla="*/ 235787 h 570586"/>
              <a:gd name="connsiteX38" fmla="*/ 1263026 w 1393546"/>
              <a:gd name="connsiteY38" fmla="*/ 74502 h 570586"/>
              <a:gd name="connsiteX39" fmla="*/ 1393546 w 1393546"/>
              <a:gd name="connsiteY39" fmla="*/ 0 h 570586"/>
              <a:gd name="connsiteX0" fmla="*/ 0 w 1393546"/>
              <a:gd name="connsiteY0" fmla="*/ 512064 h 570586"/>
              <a:gd name="connsiteX1" fmla="*/ 7315 w 1393546"/>
              <a:gd name="connsiteY1" fmla="*/ 490119 h 570586"/>
              <a:gd name="connsiteX2" fmla="*/ 51206 w 1393546"/>
              <a:gd name="connsiteY2" fmla="*/ 358445 h 570586"/>
              <a:gd name="connsiteX3" fmla="*/ 87782 w 1393546"/>
              <a:gd name="connsiteY3" fmla="*/ 288951 h 570586"/>
              <a:gd name="connsiteX4" fmla="*/ 120701 w 1393546"/>
              <a:gd name="connsiteY4" fmla="*/ 171908 h 570586"/>
              <a:gd name="connsiteX5" fmla="*/ 138989 w 1393546"/>
              <a:gd name="connsiteY5" fmla="*/ 128016 h 570586"/>
              <a:gd name="connsiteX6" fmla="*/ 171907 w 1393546"/>
              <a:gd name="connsiteY6" fmla="*/ 29261 h 570586"/>
              <a:gd name="connsiteX7" fmla="*/ 179222 w 1393546"/>
              <a:gd name="connsiteY7" fmla="*/ 7316 h 570586"/>
              <a:gd name="connsiteX8" fmla="*/ 190195 w 1393546"/>
              <a:gd name="connsiteY8" fmla="*/ 179223 h 570586"/>
              <a:gd name="connsiteX9" fmla="*/ 204826 w 1393546"/>
              <a:gd name="connsiteY9" fmla="*/ 329184 h 570586"/>
              <a:gd name="connsiteX10" fmla="*/ 212141 w 1393546"/>
              <a:gd name="connsiteY10" fmla="*/ 365760 h 570586"/>
              <a:gd name="connsiteX11" fmla="*/ 248717 w 1393546"/>
              <a:gd name="connsiteY11" fmla="*/ 482804 h 570586"/>
              <a:gd name="connsiteX12" fmla="*/ 259690 w 1393546"/>
              <a:gd name="connsiteY12" fmla="*/ 504749 h 570586"/>
              <a:gd name="connsiteX13" fmla="*/ 281635 w 1393546"/>
              <a:gd name="connsiteY13" fmla="*/ 537668 h 570586"/>
              <a:gd name="connsiteX14" fmla="*/ 296266 w 1393546"/>
              <a:gd name="connsiteY14" fmla="*/ 409652 h 570586"/>
              <a:gd name="connsiteX15" fmla="*/ 329184 w 1393546"/>
              <a:gd name="connsiteY15" fmla="*/ 296266 h 570586"/>
              <a:gd name="connsiteX16" fmla="*/ 358445 w 1393546"/>
              <a:gd name="connsiteY16" fmla="*/ 219456 h 570586"/>
              <a:gd name="connsiteX17" fmla="*/ 395021 w 1393546"/>
              <a:gd name="connsiteY17" fmla="*/ 109728 h 570586"/>
              <a:gd name="connsiteX18" fmla="*/ 424282 w 1393546"/>
              <a:gd name="connsiteY18" fmla="*/ 43892 h 570586"/>
              <a:gd name="connsiteX19" fmla="*/ 438912 w 1393546"/>
              <a:gd name="connsiteY19" fmla="*/ 329184 h 570586"/>
              <a:gd name="connsiteX20" fmla="*/ 449885 w 1393546"/>
              <a:gd name="connsiteY20" fmla="*/ 449885 h 570586"/>
              <a:gd name="connsiteX21" fmla="*/ 460858 w 1393546"/>
              <a:gd name="connsiteY21" fmla="*/ 482804 h 570586"/>
              <a:gd name="connsiteX22" fmla="*/ 482803 w 1393546"/>
              <a:gd name="connsiteY22" fmla="*/ 534010 h 570586"/>
              <a:gd name="connsiteX23" fmla="*/ 501091 w 1393546"/>
              <a:gd name="connsiteY23" fmla="*/ 493776 h 570586"/>
              <a:gd name="connsiteX24" fmla="*/ 552298 w 1393546"/>
              <a:gd name="connsiteY24" fmla="*/ 373076 h 570586"/>
              <a:gd name="connsiteX25" fmla="*/ 592531 w 1393546"/>
              <a:gd name="connsiteY25" fmla="*/ 241402 h 570586"/>
              <a:gd name="connsiteX26" fmla="*/ 636422 w 1393546"/>
              <a:gd name="connsiteY26" fmla="*/ 153620 h 570586"/>
              <a:gd name="connsiteX27" fmla="*/ 735178 w 1393546"/>
              <a:gd name="connsiteY27" fmla="*/ 36576 h 570586"/>
              <a:gd name="connsiteX28" fmla="*/ 746150 w 1393546"/>
              <a:gd name="connsiteY28" fmla="*/ 18288 h 570586"/>
              <a:gd name="connsiteX29" fmla="*/ 757123 w 1393546"/>
              <a:gd name="connsiteY29" fmla="*/ 515722 h 570586"/>
              <a:gd name="connsiteX30" fmla="*/ 771754 w 1393546"/>
              <a:gd name="connsiteY30" fmla="*/ 544983 h 570586"/>
              <a:gd name="connsiteX31" fmla="*/ 929030 w 1393546"/>
              <a:gd name="connsiteY31" fmla="*/ 109728 h 570586"/>
              <a:gd name="connsiteX32" fmla="*/ 972922 w 1393546"/>
              <a:gd name="connsiteY32" fmla="*/ 36576 h 570586"/>
              <a:gd name="connsiteX33" fmla="*/ 991210 w 1393546"/>
              <a:gd name="connsiteY33" fmla="*/ 537668 h 570586"/>
              <a:gd name="connsiteX34" fmla="*/ 1002182 w 1393546"/>
              <a:gd name="connsiteY34" fmla="*/ 555956 h 570586"/>
              <a:gd name="connsiteX35" fmla="*/ 1009498 w 1393546"/>
              <a:gd name="connsiteY35" fmla="*/ 570586 h 570586"/>
              <a:gd name="connsiteX36" fmla="*/ 1035101 w 1393546"/>
              <a:gd name="connsiteY36" fmla="*/ 435255 h 570586"/>
              <a:gd name="connsiteX37" fmla="*/ 1133505 w 1393546"/>
              <a:gd name="connsiteY37" fmla="*/ 235787 h 570586"/>
              <a:gd name="connsiteX38" fmla="*/ 1219018 w 1393546"/>
              <a:gd name="connsiteY38" fmla="*/ 113620 h 570586"/>
              <a:gd name="connsiteX39" fmla="*/ 1393546 w 1393546"/>
              <a:gd name="connsiteY39" fmla="*/ 0 h 57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3546" h="570586">
                <a:moveTo>
                  <a:pt x="0" y="512064"/>
                </a:moveTo>
                <a:cubicBezTo>
                  <a:pt x="2438" y="504749"/>
                  <a:pt x="5047" y="497489"/>
                  <a:pt x="7315" y="490119"/>
                </a:cubicBezTo>
                <a:cubicBezTo>
                  <a:pt x="20416" y="447543"/>
                  <a:pt x="32461" y="399451"/>
                  <a:pt x="51206" y="358445"/>
                </a:cubicBezTo>
                <a:cubicBezTo>
                  <a:pt x="62089" y="334637"/>
                  <a:pt x="77216" y="312901"/>
                  <a:pt x="87782" y="288951"/>
                </a:cubicBezTo>
                <a:cubicBezTo>
                  <a:pt x="112145" y="233728"/>
                  <a:pt x="102381" y="230937"/>
                  <a:pt x="120701" y="171908"/>
                </a:cubicBezTo>
                <a:cubicBezTo>
                  <a:pt x="125399" y="156770"/>
                  <a:pt x="133634" y="142934"/>
                  <a:pt x="138989" y="128016"/>
                </a:cubicBezTo>
                <a:cubicBezTo>
                  <a:pt x="150712" y="95358"/>
                  <a:pt x="160934" y="62179"/>
                  <a:pt x="171907" y="29261"/>
                </a:cubicBezTo>
                <a:lnTo>
                  <a:pt x="179222" y="7316"/>
                </a:lnTo>
                <a:cubicBezTo>
                  <a:pt x="182880" y="64618"/>
                  <a:pt x="185791" y="121973"/>
                  <a:pt x="190195" y="179223"/>
                </a:cubicBezTo>
                <a:cubicBezTo>
                  <a:pt x="195251" y="244957"/>
                  <a:pt x="195440" y="270521"/>
                  <a:pt x="204826" y="329184"/>
                </a:cubicBezTo>
                <a:cubicBezTo>
                  <a:pt x="206790" y="341461"/>
                  <a:pt x="209126" y="353698"/>
                  <a:pt x="212141" y="365760"/>
                </a:cubicBezTo>
                <a:cubicBezTo>
                  <a:pt x="225999" y="421193"/>
                  <a:pt x="229212" y="438222"/>
                  <a:pt x="248717" y="482804"/>
                </a:cubicBezTo>
                <a:cubicBezTo>
                  <a:pt x="251995" y="490297"/>
                  <a:pt x="255482" y="497736"/>
                  <a:pt x="259690" y="504749"/>
                </a:cubicBezTo>
                <a:cubicBezTo>
                  <a:pt x="266475" y="516057"/>
                  <a:pt x="281635" y="537668"/>
                  <a:pt x="281635" y="537668"/>
                </a:cubicBezTo>
                <a:cubicBezTo>
                  <a:pt x="285237" y="483646"/>
                  <a:pt x="284856" y="466701"/>
                  <a:pt x="296266" y="409652"/>
                </a:cubicBezTo>
                <a:cubicBezTo>
                  <a:pt x="300975" y="386109"/>
                  <a:pt x="321650" y="317709"/>
                  <a:pt x="329184" y="296266"/>
                </a:cubicBezTo>
                <a:cubicBezTo>
                  <a:pt x="338266" y="270417"/>
                  <a:pt x="349326" y="245292"/>
                  <a:pt x="358445" y="219456"/>
                </a:cubicBezTo>
                <a:cubicBezTo>
                  <a:pt x="371277" y="183099"/>
                  <a:pt x="378865" y="144734"/>
                  <a:pt x="395021" y="109728"/>
                </a:cubicBezTo>
                <a:cubicBezTo>
                  <a:pt x="419717" y="56219"/>
                  <a:pt x="410482" y="78387"/>
                  <a:pt x="424282" y="43892"/>
                </a:cubicBezTo>
                <a:cubicBezTo>
                  <a:pt x="443954" y="171763"/>
                  <a:pt x="429613" y="65722"/>
                  <a:pt x="438912" y="329184"/>
                </a:cubicBezTo>
                <a:cubicBezTo>
                  <a:pt x="440345" y="369778"/>
                  <a:pt x="440845" y="410110"/>
                  <a:pt x="449885" y="449885"/>
                </a:cubicBezTo>
                <a:cubicBezTo>
                  <a:pt x="452448" y="461164"/>
                  <a:pt x="457375" y="471774"/>
                  <a:pt x="460858" y="482804"/>
                </a:cubicBezTo>
                <a:cubicBezTo>
                  <a:pt x="474739" y="526762"/>
                  <a:pt x="463638" y="508458"/>
                  <a:pt x="482803" y="534010"/>
                </a:cubicBezTo>
                <a:cubicBezTo>
                  <a:pt x="497373" y="512154"/>
                  <a:pt x="485075" y="532403"/>
                  <a:pt x="501091" y="493776"/>
                </a:cubicBezTo>
                <a:cubicBezTo>
                  <a:pt x="517831" y="453405"/>
                  <a:pt x="537410" y="414166"/>
                  <a:pt x="552298" y="373076"/>
                </a:cubicBezTo>
                <a:cubicBezTo>
                  <a:pt x="567932" y="329926"/>
                  <a:pt x="576104" y="284256"/>
                  <a:pt x="592531" y="241402"/>
                </a:cubicBezTo>
                <a:cubicBezTo>
                  <a:pt x="604241" y="210855"/>
                  <a:pt x="617726" y="180466"/>
                  <a:pt x="636422" y="153620"/>
                </a:cubicBezTo>
                <a:cubicBezTo>
                  <a:pt x="665595" y="111731"/>
                  <a:pt x="708916" y="80349"/>
                  <a:pt x="735178" y="36576"/>
                </a:cubicBezTo>
                <a:lnTo>
                  <a:pt x="746150" y="18288"/>
                </a:lnTo>
                <a:cubicBezTo>
                  <a:pt x="749808" y="184099"/>
                  <a:pt x="752453" y="349936"/>
                  <a:pt x="757123" y="515722"/>
                </a:cubicBezTo>
                <a:cubicBezTo>
                  <a:pt x="757794" y="539531"/>
                  <a:pt x="756809" y="535020"/>
                  <a:pt x="771754" y="544983"/>
                </a:cubicBezTo>
                <a:cubicBezTo>
                  <a:pt x="815697" y="397171"/>
                  <a:pt x="856155" y="247378"/>
                  <a:pt x="929030" y="109728"/>
                </a:cubicBezTo>
                <a:cubicBezTo>
                  <a:pt x="964369" y="42977"/>
                  <a:pt x="945366" y="64132"/>
                  <a:pt x="972922" y="36576"/>
                </a:cubicBezTo>
                <a:cubicBezTo>
                  <a:pt x="973646" y="122784"/>
                  <a:pt x="945587" y="387763"/>
                  <a:pt x="991210" y="537668"/>
                </a:cubicBezTo>
                <a:cubicBezTo>
                  <a:pt x="993280" y="544469"/>
                  <a:pt x="998730" y="549742"/>
                  <a:pt x="1002182" y="555956"/>
                </a:cubicBezTo>
                <a:cubicBezTo>
                  <a:pt x="1004830" y="560722"/>
                  <a:pt x="1007059" y="565709"/>
                  <a:pt x="1009498" y="570586"/>
                </a:cubicBezTo>
                <a:cubicBezTo>
                  <a:pt x="1018032" y="525476"/>
                  <a:pt x="1014433" y="491055"/>
                  <a:pt x="1035101" y="435255"/>
                </a:cubicBezTo>
                <a:cubicBezTo>
                  <a:pt x="1055769" y="379455"/>
                  <a:pt x="1102852" y="289393"/>
                  <a:pt x="1133505" y="235787"/>
                </a:cubicBezTo>
                <a:cubicBezTo>
                  <a:pt x="1164158" y="182181"/>
                  <a:pt x="1207295" y="116969"/>
                  <a:pt x="1219018" y="113620"/>
                </a:cubicBezTo>
                <a:cubicBezTo>
                  <a:pt x="1261270" y="64525"/>
                  <a:pt x="1337863" y="6961"/>
                  <a:pt x="1393546" y="0"/>
                </a:cubicBezTo>
              </a:path>
            </a:pathLst>
          </a:custGeom>
          <a:noFill/>
          <a:ln w="19050">
            <a:solidFill>
              <a:srgbClr val="FF6600"/>
            </a:solidFill>
          </a:ln>
          <a:effectLst>
            <a:outerShdw blurRad="50800" dist="12700" dir="2700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1" name="Picture 450" descr="Picture1.png">
            <a:extLst>
              <a:ext uri="{FF2B5EF4-FFF2-40B4-BE49-F238E27FC236}">
                <a16:creationId xmlns:a16="http://schemas.microsoft.com/office/drawing/2014/main" id="{312845B4-7520-C498-6E76-492C81FF3EEB}"/>
              </a:ext>
            </a:extLst>
          </p:cNvPr>
          <p:cNvPicPr>
            <a:picLocks noChangeAspect="1"/>
          </p:cNvPicPr>
          <p:nvPr/>
        </p:nvPicPr>
        <p:blipFill>
          <a:blip r:embed="rId4" cstate="print"/>
          <a:srcRect b="29657"/>
          <a:stretch>
            <a:fillRect/>
          </a:stretch>
        </p:blipFill>
        <p:spPr>
          <a:xfrm>
            <a:off x="2587336" y="1536165"/>
            <a:ext cx="205740" cy="338416"/>
          </a:xfrm>
          <a:prstGeom prst="rect">
            <a:avLst/>
          </a:prstGeom>
        </p:spPr>
      </p:pic>
      <p:pic>
        <p:nvPicPr>
          <p:cNvPr id="452" name="Picture 451" descr="Picture1.png">
            <a:extLst>
              <a:ext uri="{FF2B5EF4-FFF2-40B4-BE49-F238E27FC236}">
                <a16:creationId xmlns:a16="http://schemas.microsoft.com/office/drawing/2014/main" id="{E45D462A-345F-0A1B-1DB8-7C852EEC611C}"/>
              </a:ext>
            </a:extLst>
          </p:cNvPr>
          <p:cNvPicPr>
            <a:picLocks noChangeAspect="1"/>
          </p:cNvPicPr>
          <p:nvPr/>
        </p:nvPicPr>
        <p:blipFill>
          <a:blip r:embed="rId4" cstate="print"/>
          <a:srcRect b="29657"/>
          <a:stretch>
            <a:fillRect/>
          </a:stretch>
        </p:blipFill>
        <p:spPr>
          <a:xfrm>
            <a:off x="2346703" y="2358755"/>
            <a:ext cx="205740" cy="338416"/>
          </a:xfrm>
          <a:prstGeom prst="rect">
            <a:avLst/>
          </a:prstGeom>
        </p:spPr>
      </p:pic>
      <p:cxnSp>
        <p:nvCxnSpPr>
          <p:cNvPr id="458" name="Straight Arrow Connector 457">
            <a:extLst>
              <a:ext uri="{FF2B5EF4-FFF2-40B4-BE49-F238E27FC236}">
                <a16:creationId xmlns:a16="http://schemas.microsoft.com/office/drawing/2014/main" id="{9889BD87-8100-E7DD-0D5A-B17793437A1C}"/>
              </a:ext>
            </a:extLst>
          </p:cNvPr>
          <p:cNvCxnSpPr>
            <a:cxnSpLocks/>
          </p:cNvCxnSpPr>
          <p:nvPr/>
        </p:nvCxnSpPr>
        <p:spPr>
          <a:xfrm flipH="1">
            <a:off x="2832509" y="1763500"/>
            <a:ext cx="362338" cy="0"/>
          </a:xfrm>
          <a:prstGeom prst="straightConnector1">
            <a:avLst/>
          </a:prstGeom>
          <a:ln w="38100">
            <a:solidFill>
              <a:schemeClr val="accent6"/>
            </a:solidFill>
            <a:headEnd type="triangle"/>
            <a:tailEnd type="none"/>
          </a:ln>
          <a:effectLst>
            <a:outerShdw blurRad="38100" dist="12700" dir="3000000" algn="tl"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cxnSp>
      <p:sp>
        <p:nvSpPr>
          <p:cNvPr id="459" name="TextBox 458">
            <a:extLst>
              <a:ext uri="{FF2B5EF4-FFF2-40B4-BE49-F238E27FC236}">
                <a16:creationId xmlns:a16="http://schemas.microsoft.com/office/drawing/2014/main" id="{785C4001-08BD-A8E7-ADD0-3C922DEE4AE7}"/>
              </a:ext>
            </a:extLst>
          </p:cNvPr>
          <p:cNvSpPr txBox="1"/>
          <p:nvPr/>
        </p:nvSpPr>
        <p:spPr>
          <a:xfrm>
            <a:off x="2235266" y="2633917"/>
            <a:ext cx="818157" cy="276999"/>
          </a:xfrm>
          <a:prstGeom prst="rect">
            <a:avLst/>
          </a:prstGeom>
          <a:noFill/>
        </p:spPr>
        <p:txBody>
          <a:bodyPr wrap="square" rtlCol="0">
            <a:spAutoFit/>
          </a:bodyPr>
          <a:lstStyle/>
          <a:p>
            <a:r>
              <a:rPr lang="en-US" sz="1200" b="1" dirty="0">
                <a:solidFill>
                  <a:srgbClr val="ED9E01"/>
                </a:solidFill>
              </a:rPr>
              <a:t>58%</a:t>
            </a:r>
            <a:r>
              <a:rPr lang="en-US" sz="1100" dirty="0">
                <a:solidFill>
                  <a:srgbClr val="ED9E01"/>
                </a:solidFill>
              </a:rPr>
              <a:t> </a:t>
            </a:r>
            <a:r>
              <a:rPr lang="en-US" sz="1050" b="1" dirty="0">
                <a:solidFill>
                  <a:srgbClr val="ED9E01"/>
                </a:solidFill>
              </a:rPr>
              <a:t>AMI</a:t>
            </a:r>
            <a:endParaRPr lang="en-US" sz="1400" b="1" dirty="0">
              <a:solidFill>
                <a:srgbClr val="ED9E01"/>
              </a:solidFill>
            </a:endParaRPr>
          </a:p>
        </p:txBody>
      </p:sp>
      <p:sp>
        <p:nvSpPr>
          <p:cNvPr id="460" name="TextBox 459">
            <a:extLst>
              <a:ext uri="{FF2B5EF4-FFF2-40B4-BE49-F238E27FC236}">
                <a16:creationId xmlns:a16="http://schemas.microsoft.com/office/drawing/2014/main" id="{CBDB797A-88C0-F3BE-7CD0-E4309E3C48A4}"/>
              </a:ext>
            </a:extLst>
          </p:cNvPr>
          <p:cNvSpPr txBox="1"/>
          <p:nvPr/>
        </p:nvSpPr>
        <p:spPr>
          <a:xfrm>
            <a:off x="2304956" y="1813452"/>
            <a:ext cx="818157" cy="276999"/>
          </a:xfrm>
          <a:prstGeom prst="rect">
            <a:avLst/>
          </a:prstGeom>
          <a:noFill/>
        </p:spPr>
        <p:txBody>
          <a:bodyPr wrap="square" rtlCol="0">
            <a:spAutoFit/>
          </a:bodyPr>
          <a:lstStyle/>
          <a:p>
            <a:r>
              <a:rPr lang="en-US" sz="1200" b="1" dirty="0">
                <a:solidFill>
                  <a:srgbClr val="ED9E01"/>
                </a:solidFill>
              </a:rPr>
              <a:t>35%</a:t>
            </a:r>
            <a:r>
              <a:rPr lang="en-US" sz="1100" dirty="0">
                <a:solidFill>
                  <a:srgbClr val="ED9E01"/>
                </a:solidFill>
              </a:rPr>
              <a:t> </a:t>
            </a:r>
            <a:r>
              <a:rPr lang="en-US" sz="1050" b="1" dirty="0">
                <a:solidFill>
                  <a:srgbClr val="ED9E01"/>
                </a:solidFill>
              </a:rPr>
              <a:t>AMI</a:t>
            </a:r>
            <a:endParaRPr lang="en-US" sz="1400" b="1" dirty="0">
              <a:solidFill>
                <a:srgbClr val="ED9E01"/>
              </a:solidFill>
            </a:endParaRPr>
          </a:p>
        </p:txBody>
      </p:sp>
      <p:sp>
        <p:nvSpPr>
          <p:cNvPr id="462" name="Rectangle 461">
            <a:extLst>
              <a:ext uri="{FF2B5EF4-FFF2-40B4-BE49-F238E27FC236}">
                <a16:creationId xmlns:a16="http://schemas.microsoft.com/office/drawing/2014/main" id="{F694BA08-FCE5-95C0-0AEC-71363C569D30}"/>
              </a:ext>
            </a:extLst>
          </p:cNvPr>
          <p:cNvSpPr/>
          <p:nvPr/>
        </p:nvSpPr>
        <p:spPr>
          <a:xfrm>
            <a:off x="3212105" y="3990768"/>
            <a:ext cx="366014" cy="21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EAA31A5F-4B76-E774-8D0A-E1539F088634}"/>
              </a:ext>
            </a:extLst>
          </p:cNvPr>
          <p:cNvSpPr/>
          <p:nvPr/>
        </p:nvSpPr>
        <p:spPr>
          <a:xfrm>
            <a:off x="3789529" y="4137825"/>
            <a:ext cx="567889" cy="21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4" name="Group 1400">
            <a:extLst>
              <a:ext uri="{FF2B5EF4-FFF2-40B4-BE49-F238E27FC236}">
                <a16:creationId xmlns:a16="http://schemas.microsoft.com/office/drawing/2014/main" id="{78A0DF56-A5CD-635F-69F2-F53FAF6865E9}"/>
              </a:ext>
            </a:extLst>
          </p:cNvPr>
          <p:cNvGrpSpPr>
            <a:grpSpLocks/>
          </p:cNvGrpSpPr>
          <p:nvPr/>
        </p:nvGrpSpPr>
        <p:grpSpPr bwMode="auto">
          <a:xfrm>
            <a:off x="4210799" y="1718906"/>
            <a:ext cx="497812" cy="511632"/>
            <a:chOff x="219" y="781"/>
            <a:chExt cx="2110" cy="2169"/>
          </a:xfrm>
          <a:effectLst>
            <a:outerShdw blurRad="50800" dist="12700" dir="2700000" algn="tl" rotWithShape="0">
              <a:prstClr val="black">
                <a:alpha val="40000"/>
              </a:prstClr>
            </a:outerShdw>
          </a:effectLst>
        </p:grpSpPr>
        <p:grpSp>
          <p:nvGrpSpPr>
            <p:cNvPr id="465" name="Group 1401">
              <a:extLst>
                <a:ext uri="{FF2B5EF4-FFF2-40B4-BE49-F238E27FC236}">
                  <a16:creationId xmlns:a16="http://schemas.microsoft.com/office/drawing/2014/main" id="{43D059A3-88A5-94AC-8ADD-4D8A8A88F7DE}"/>
                </a:ext>
              </a:extLst>
            </p:cNvPr>
            <p:cNvGrpSpPr>
              <a:grpSpLocks/>
            </p:cNvGrpSpPr>
            <p:nvPr/>
          </p:nvGrpSpPr>
          <p:grpSpPr bwMode="auto">
            <a:xfrm>
              <a:off x="219" y="781"/>
              <a:ext cx="2110" cy="2169"/>
              <a:chOff x="848" y="152"/>
              <a:chExt cx="3766" cy="3870"/>
            </a:xfrm>
          </p:grpSpPr>
          <p:sp>
            <p:nvSpPr>
              <p:cNvPr id="469" name="Freeform 1403">
                <a:extLst>
                  <a:ext uri="{FF2B5EF4-FFF2-40B4-BE49-F238E27FC236}">
                    <a16:creationId xmlns:a16="http://schemas.microsoft.com/office/drawing/2014/main" id="{FB6B33BD-E7E0-39EA-B181-39FB8530A116}"/>
                  </a:ext>
                </a:extLst>
              </p:cNvPr>
              <p:cNvSpPr>
                <a:spLocks/>
              </p:cNvSpPr>
              <p:nvPr/>
            </p:nvSpPr>
            <p:spPr bwMode="auto">
              <a:xfrm>
                <a:off x="876" y="152"/>
                <a:ext cx="3738" cy="3870"/>
              </a:xfrm>
              <a:custGeom>
                <a:avLst/>
                <a:gdLst>
                  <a:gd name="T0" fmla="*/ 1895 w 3745"/>
                  <a:gd name="T1" fmla="*/ 3875 h 3879"/>
                  <a:gd name="T2" fmla="*/ 2960 w 3745"/>
                  <a:gd name="T3" fmla="*/ 3875 h 3879"/>
                  <a:gd name="T4" fmla="*/ 3347 w 3745"/>
                  <a:gd name="T5" fmla="*/ 3875 h 3879"/>
                  <a:gd name="T6" fmla="*/ 3540 w 3745"/>
                  <a:gd name="T7" fmla="*/ 3851 h 3879"/>
                  <a:gd name="T8" fmla="*/ 3709 w 3745"/>
                  <a:gd name="T9" fmla="*/ 3730 h 3879"/>
                  <a:gd name="T10" fmla="*/ 3734 w 3745"/>
                  <a:gd name="T11" fmla="*/ 3560 h 3879"/>
                  <a:gd name="T12" fmla="*/ 3709 w 3745"/>
                  <a:gd name="T13" fmla="*/ 3415 h 3879"/>
                  <a:gd name="T14" fmla="*/ 3516 w 3745"/>
                  <a:gd name="T15" fmla="*/ 3004 h 3879"/>
                  <a:gd name="T16" fmla="*/ 3226 w 3745"/>
                  <a:gd name="T17" fmla="*/ 2399 h 3879"/>
                  <a:gd name="T18" fmla="*/ 2935 w 3745"/>
                  <a:gd name="T19" fmla="*/ 1818 h 3879"/>
                  <a:gd name="T20" fmla="*/ 2621 w 3745"/>
                  <a:gd name="T21" fmla="*/ 1165 h 3879"/>
                  <a:gd name="T22" fmla="*/ 2331 w 3745"/>
                  <a:gd name="T23" fmla="*/ 560 h 3879"/>
                  <a:gd name="T24" fmla="*/ 2161 w 3745"/>
                  <a:gd name="T25" fmla="*/ 198 h 3879"/>
                  <a:gd name="T26" fmla="*/ 2064 w 3745"/>
                  <a:gd name="T27" fmla="*/ 101 h 3879"/>
                  <a:gd name="T28" fmla="*/ 1968 w 3745"/>
                  <a:gd name="T29" fmla="*/ 28 h 3879"/>
                  <a:gd name="T30" fmla="*/ 1822 w 3745"/>
                  <a:gd name="T31" fmla="*/ 4 h 3879"/>
                  <a:gd name="T32" fmla="*/ 1701 w 3745"/>
                  <a:gd name="T33" fmla="*/ 52 h 3879"/>
                  <a:gd name="T34" fmla="*/ 1581 w 3745"/>
                  <a:gd name="T35" fmla="*/ 173 h 3879"/>
                  <a:gd name="T36" fmla="*/ 1435 w 3745"/>
                  <a:gd name="T37" fmla="*/ 488 h 3879"/>
                  <a:gd name="T38" fmla="*/ 613 w 3745"/>
                  <a:gd name="T39" fmla="*/ 2230 h 3879"/>
                  <a:gd name="T40" fmla="*/ 298 w 3745"/>
                  <a:gd name="T41" fmla="*/ 2907 h 3879"/>
                  <a:gd name="T42" fmla="*/ 177 w 3745"/>
                  <a:gd name="T43" fmla="*/ 3173 h 3879"/>
                  <a:gd name="T44" fmla="*/ 81 w 3745"/>
                  <a:gd name="T45" fmla="*/ 3367 h 3879"/>
                  <a:gd name="T46" fmla="*/ 32 w 3745"/>
                  <a:gd name="T47" fmla="*/ 3488 h 3879"/>
                  <a:gd name="T48" fmla="*/ 8 w 3745"/>
                  <a:gd name="T49" fmla="*/ 3633 h 3879"/>
                  <a:gd name="T50" fmla="*/ 81 w 3745"/>
                  <a:gd name="T51" fmla="*/ 3754 h 3879"/>
                  <a:gd name="T52" fmla="*/ 177 w 3745"/>
                  <a:gd name="T53" fmla="*/ 3851 h 3879"/>
                  <a:gd name="T54" fmla="*/ 274 w 3745"/>
                  <a:gd name="T55" fmla="*/ 3875 h 3879"/>
                  <a:gd name="T56" fmla="*/ 855 w 3745"/>
                  <a:gd name="T57" fmla="*/ 3875 h 3879"/>
                  <a:gd name="T58" fmla="*/ 1895 w 3745"/>
                  <a:gd name="T59" fmla="*/ 3875 h 3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45" h="3879">
                    <a:moveTo>
                      <a:pt x="1895" y="3875"/>
                    </a:moveTo>
                    <a:cubicBezTo>
                      <a:pt x="2246" y="3875"/>
                      <a:pt x="2718" y="3875"/>
                      <a:pt x="2960" y="3875"/>
                    </a:cubicBezTo>
                    <a:cubicBezTo>
                      <a:pt x="3202" y="3875"/>
                      <a:pt x="3250" y="3879"/>
                      <a:pt x="3347" y="3875"/>
                    </a:cubicBezTo>
                    <a:cubicBezTo>
                      <a:pt x="3444" y="3871"/>
                      <a:pt x="3480" y="3875"/>
                      <a:pt x="3540" y="3851"/>
                    </a:cubicBezTo>
                    <a:cubicBezTo>
                      <a:pt x="3600" y="3827"/>
                      <a:pt x="3677" y="3778"/>
                      <a:pt x="3709" y="3730"/>
                    </a:cubicBezTo>
                    <a:cubicBezTo>
                      <a:pt x="3741" y="3682"/>
                      <a:pt x="3734" y="3612"/>
                      <a:pt x="3734" y="3560"/>
                    </a:cubicBezTo>
                    <a:cubicBezTo>
                      <a:pt x="3734" y="3508"/>
                      <a:pt x="3745" y="3508"/>
                      <a:pt x="3709" y="3415"/>
                    </a:cubicBezTo>
                    <a:cubicBezTo>
                      <a:pt x="3673" y="3322"/>
                      <a:pt x="3596" y="3173"/>
                      <a:pt x="3516" y="3004"/>
                    </a:cubicBezTo>
                    <a:cubicBezTo>
                      <a:pt x="3436" y="2835"/>
                      <a:pt x="3323" y="2597"/>
                      <a:pt x="3226" y="2399"/>
                    </a:cubicBezTo>
                    <a:cubicBezTo>
                      <a:pt x="3129" y="2201"/>
                      <a:pt x="3036" y="2024"/>
                      <a:pt x="2935" y="1818"/>
                    </a:cubicBezTo>
                    <a:cubicBezTo>
                      <a:pt x="2834" y="1612"/>
                      <a:pt x="2722" y="1375"/>
                      <a:pt x="2621" y="1165"/>
                    </a:cubicBezTo>
                    <a:cubicBezTo>
                      <a:pt x="2520" y="955"/>
                      <a:pt x="2408" y="721"/>
                      <a:pt x="2331" y="560"/>
                    </a:cubicBezTo>
                    <a:cubicBezTo>
                      <a:pt x="2254" y="399"/>
                      <a:pt x="2205" y="274"/>
                      <a:pt x="2161" y="198"/>
                    </a:cubicBezTo>
                    <a:cubicBezTo>
                      <a:pt x="2117" y="122"/>
                      <a:pt x="2096" y="129"/>
                      <a:pt x="2064" y="101"/>
                    </a:cubicBezTo>
                    <a:cubicBezTo>
                      <a:pt x="2032" y="73"/>
                      <a:pt x="2008" y="44"/>
                      <a:pt x="1968" y="28"/>
                    </a:cubicBezTo>
                    <a:cubicBezTo>
                      <a:pt x="1928" y="12"/>
                      <a:pt x="1866" y="0"/>
                      <a:pt x="1822" y="4"/>
                    </a:cubicBezTo>
                    <a:cubicBezTo>
                      <a:pt x="1778" y="8"/>
                      <a:pt x="1741" y="24"/>
                      <a:pt x="1701" y="52"/>
                    </a:cubicBezTo>
                    <a:cubicBezTo>
                      <a:pt x="1661" y="80"/>
                      <a:pt x="1625" y="100"/>
                      <a:pt x="1581" y="173"/>
                    </a:cubicBezTo>
                    <a:cubicBezTo>
                      <a:pt x="1537" y="246"/>
                      <a:pt x="1596" y="145"/>
                      <a:pt x="1435" y="488"/>
                    </a:cubicBezTo>
                    <a:cubicBezTo>
                      <a:pt x="1274" y="831"/>
                      <a:pt x="802" y="1827"/>
                      <a:pt x="613" y="2230"/>
                    </a:cubicBezTo>
                    <a:cubicBezTo>
                      <a:pt x="424" y="2633"/>
                      <a:pt x="371" y="2750"/>
                      <a:pt x="298" y="2907"/>
                    </a:cubicBezTo>
                    <a:cubicBezTo>
                      <a:pt x="225" y="3064"/>
                      <a:pt x="213" y="3096"/>
                      <a:pt x="177" y="3173"/>
                    </a:cubicBezTo>
                    <a:cubicBezTo>
                      <a:pt x="141" y="3250"/>
                      <a:pt x="105" y="3315"/>
                      <a:pt x="81" y="3367"/>
                    </a:cubicBezTo>
                    <a:cubicBezTo>
                      <a:pt x="57" y="3419"/>
                      <a:pt x="44" y="3444"/>
                      <a:pt x="32" y="3488"/>
                    </a:cubicBezTo>
                    <a:cubicBezTo>
                      <a:pt x="20" y="3532"/>
                      <a:pt x="0" y="3589"/>
                      <a:pt x="8" y="3633"/>
                    </a:cubicBezTo>
                    <a:cubicBezTo>
                      <a:pt x="16" y="3677"/>
                      <a:pt x="53" y="3718"/>
                      <a:pt x="81" y="3754"/>
                    </a:cubicBezTo>
                    <a:cubicBezTo>
                      <a:pt x="109" y="3790"/>
                      <a:pt x="145" y="3831"/>
                      <a:pt x="177" y="3851"/>
                    </a:cubicBezTo>
                    <a:cubicBezTo>
                      <a:pt x="209" y="3871"/>
                      <a:pt x="161" y="3871"/>
                      <a:pt x="274" y="3875"/>
                    </a:cubicBezTo>
                    <a:cubicBezTo>
                      <a:pt x="387" y="3879"/>
                      <a:pt x="585" y="3875"/>
                      <a:pt x="855" y="3875"/>
                    </a:cubicBezTo>
                    <a:cubicBezTo>
                      <a:pt x="1125" y="3875"/>
                      <a:pt x="1544" y="3875"/>
                      <a:pt x="1895" y="3875"/>
                    </a:cubicBezTo>
                    <a:close/>
                  </a:path>
                </a:pathLst>
              </a:custGeom>
              <a:solidFill>
                <a:srgbClr val="FFF301"/>
              </a:solidFill>
              <a:ln w="0">
                <a:solidFill>
                  <a:srgbClr val="D0C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 name="Freeform 1404">
                <a:extLst>
                  <a:ext uri="{FF2B5EF4-FFF2-40B4-BE49-F238E27FC236}">
                    <a16:creationId xmlns:a16="http://schemas.microsoft.com/office/drawing/2014/main" id="{9D0AB0AD-0C00-632F-EFA8-26160D175744}"/>
                  </a:ext>
                </a:extLst>
              </p:cNvPr>
              <p:cNvSpPr>
                <a:spLocks/>
              </p:cNvSpPr>
              <p:nvPr/>
            </p:nvSpPr>
            <p:spPr bwMode="auto">
              <a:xfrm>
                <a:off x="3219" y="1337"/>
                <a:ext cx="1010" cy="2058"/>
              </a:xfrm>
              <a:custGeom>
                <a:avLst/>
                <a:gdLst>
                  <a:gd name="T0" fmla="*/ 792 w 1010"/>
                  <a:gd name="T1" fmla="*/ 1434 h 2058"/>
                  <a:gd name="T2" fmla="*/ 731 w 1010"/>
                  <a:gd name="T3" fmla="*/ 1311 h 2058"/>
                  <a:gd name="T4" fmla="*/ 703 w 1010"/>
                  <a:gd name="T5" fmla="*/ 1270 h 2058"/>
                  <a:gd name="T6" fmla="*/ 689 w 1010"/>
                  <a:gd name="T7" fmla="*/ 1249 h 2058"/>
                  <a:gd name="T8" fmla="*/ 635 w 1010"/>
                  <a:gd name="T9" fmla="*/ 1119 h 2058"/>
                  <a:gd name="T10" fmla="*/ 580 w 1010"/>
                  <a:gd name="T11" fmla="*/ 1023 h 2058"/>
                  <a:gd name="T12" fmla="*/ 470 w 1010"/>
                  <a:gd name="T13" fmla="*/ 810 h 2058"/>
                  <a:gd name="T14" fmla="*/ 436 w 1010"/>
                  <a:gd name="T15" fmla="*/ 708 h 2058"/>
                  <a:gd name="T16" fmla="*/ 395 w 1010"/>
                  <a:gd name="T17" fmla="*/ 625 h 2058"/>
                  <a:gd name="T18" fmla="*/ 367 w 1010"/>
                  <a:gd name="T19" fmla="*/ 536 h 2058"/>
                  <a:gd name="T20" fmla="*/ 340 w 1010"/>
                  <a:gd name="T21" fmla="*/ 426 h 2058"/>
                  <a:gd name="T22" fmla="*/ 312 w 1010"/>
                  <a:gd name="T23" fmla="*/ 385 h 2058"/>
                  <a:gd name="T24" fmla="*/ 209 w 1010"/>
                  <a:gd name="T25" fmla="*/ 173 h 2058"/>
                  <a:gd name="T26" fmla="*/ 148 w 1010"/>
                  <a:gd name="T27" fmla="*/ 22 h 2058"/>
                  <a:gd name="T28" fmla="*/ 107 w 1010"/>
                  <a:gd name="T29" fmla="*/ 1 h 2058"/>
                  <a:gd name="T30" fmla="*/ 65 w 1010"/>
                  <a:gd name="T31" fmla="*/ 8 h 2058"/>
                  <a:gd name="T32" fmla="*/ 59 w 1010"/>
                  <a:gd name="T33" fmla="*/ 36 h 2058"/>
                  <a:gd name="T34" fmla="*/ 31 w 1010"/>
                  <a:gd name="T35" fmla="*/ 97 h 2058"/>
                  <a:gd name="T36" fmla="*/ 93 w 1010"/>
                  <a:gd name="T37" fmla="*/ 372 h 2058"/>
                  <a:gd name="T38" fmla="*/ 161 w 1010"/>
                  <a:gd name="T39" fmla="*/ 516 h 2058"/>
                  <a:gd name="T40" fmla="*/ 216 w 1010"/>
                  <a:gd name="T41" fmla="*/ 666 h 2058"/>
                  <a:gd name="T42" fmla="*/ 299 w 1010"/>
                  <a:gd name="T43" fmla="*/ 858 h 2058"/>
                  <a:gd name="T44" fmla="*/ 367 w 1010"/>
                  <a:gd name="T45" fmla="*/ 982 h 2058"/>
                  <a:gd name="T46" fmla="*/ 401 w 1010"/>
                  <a:gd name="T47" fmla="*/ 1078 h 2058"/>
                  <a:gd name="T48" fmla="*/ 422 w 1010"/>
                  <a:gd name="T49" fmla="*/ 1140 h 2058"/>
                  <a:gd name="T50" fmla="*/ 532 w 1010"/>
                  <a:gd name="T51" fmla="*/ 1332 h 2058"/>
                  <a:gd name="T52" fmla="*/ 614 w 1010"/>
                  <a:gd name="T53" fmla="*/ 1517 h 2058"/>
                  <a:gd name="T54" fmla="*/ 648 w 1010"/>
                  <a:gd name="T55" fmla="*/ 1620 h 2058"/>
                  <a:gd name="T56" fmla="*/ 779 w 1010"/>
                  <a:gd name="T57" fmla="*/ 1846 h 2058"/>
                  <a:gd name="T58" fmla="*/ 833 w 1010"/>
                  <a:gd name="T59" fmla="*/ 1914 h 2058"/>
                  <a:gd name="T60" fmla="*/ 888 w 1010"/>
                  <a:gd name="T61" fmla="*/ 2004 h 2058"/>
                  <a:gd name="T62" fmla="*/ 929 w 1010"/>
                  <a:gd name="T63" fmla="*/ 2058 h 2058"/>
                  <a:gd name="T64" fmla="*/ 998 w 1010"/>
                  <a:gd name="T65" fmla="*/ 1976 h 2058"/>
                  <a:gd name="T66" fmla="*/ 950 w 1010"/>
                  <a:gd name="T67" fmla="*/ 1702 h 2058"/>
                  <a:gd name="T68" fmla="*/ 847 w 1010"/>
                  <a:gd name="T69" fmla="*/ 1476 h 2058"/>
                  <a:gd name="T70" fmla="*/ 806 w 1010"/>
                  <a:gd name="T71" fmla="*/ 1421 h 2058"/>
                  <a:gd name="T72" fmla="*/ 785 w 1010"/>
                  <a:gd name="T73" fmla="*/ 1407 h 2058"/>
                  <a:gd name="T74" fmla="*/ 792 w 1010"/>
                  <a:gd name="T75" fmla="*/ 1434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0" h="2058">
                    <a:moveTo>
                      <a:pt x="792" y="1434"/>
                    </a:moveTo>
                    <a:cubicBezTo>
                      <a:pt x="777" y="1391"/>
                      <a:pt x="757" y="1348"/>
                      <a:pt x="731" y="1311"/>
                    </a:cubicBezTo>
                    <a:cubicBezTo>
                      <a:pt x="721" y="1297"/>
                      <a:pt x="712" y="1284"/>
                      <a:pt x="703" y="1270"/>
                    </a:cubicBezTo>
                    <a:cubicBezTo>
                      <a:pt x="698" y="1263"/>
                      <a:pt x="689" y="1249"/>
                      <a:pt x="689" y="1249"/>
                    </a:cubicBezTo>
                    <a:cubicBezTo>
                      <a:pt x="675" y="1204"/>
                      <a:pt x="655" y="1162"/>
                      <a:pt x="635" y="1119"/>
                    </a:cubicBezTo>
                    <a:cubicBezTo>
                      <a:pt x="611" y="1069"/>
                      <a:pt x="629" y="1061"/>
                      <a:pt x="580" y="1023"/>
                    </a:cubicBezTo>
                    <a:cubicBezTo>
                      <a:pt x="543" y="952"/>
                      <a:pt x="506" y="883"/>
                      <a:pt x="470" y="810"/>
                    </a:cubicBezTo>
                    <a:cubicBezTo>
                      <a:pt x="454" y="778"/>
                      <a:pt x="448" y="742"/>
                      <a:pt x="436" y="708"/>
                    </a:cubicBezTo>
                    <a:cubicBezTo>
                      <a:pt x="426" y="680"/>
                      <a:pt x="405" y="654"/>
                      <a:pt x="395" y="625"/>
                    </a:cubicBezTo>
                    <a:cubicBezTo>
                      <a:pt x="384" y="594"/>
                      <a:pt x="382" y="566"/>
                      <a:pt x="367" y="536"/>
                    </a:cubicBezTo>
                    <a:cubicBezTo>
                      <a:pt x="360" y="503"/>
                      <a:pt x="357" y="456"/>
                      <a:pt x="340" y="426"/>
                    </a:cubicBezTo>
                    <a:cubicBezTo>
                      <a:pt x="332" y="412"/>
                      <a:pt x="319" y="400"/>
                      <a:pt x="312" y="385"/>
                    </a:cubicBezTo>
                    <a:cubicBezTo>
                      <a:pt x="276" y="313"/>
                      <a:pt x="259" y="237"/>
                      <a:pt x="209" y="173"/>
                    </a:cubicBezTo>
                    <a:cubicBezTo>
                      <a:pt x="199" y="142"/>
                      <a:pt x="168" y="47"/>
                      <a:pt x="148" y="22"/>
                    </a:cubicBezTo>
                    <a:cubicBezTo>
                      <a:pt x="138" y="10"/>
                      <a:pt x="121" y="6"/>
                      <a:pt x="107" y="1"/>
                    </a:cubicBezTo>
                    <a:cubicBezTo>
                      <a:pt x="93" y="3"/>
                      <a:pt x="76" y="0"/>
                      <a:pt x="65" y="8"/>
                    </a:cubicBezTo>
                    <a:cubicBezTo>
                      <a:pt x="57" y="14"/>
                      <a:pt x="62" y="27"/>
                      <a:pt x="59" y="36"/>
                    </a:cubicBezTo>
                    <a:cubicBezTo>
                      <a:pt x="47" y="79"/>
                      <a:pt x="51" y="69"/>
                      <a:pt x="31" y="97"/>
                    </a:cubicBezTo>
                    <a:cubicBezTo>
                      <a:pt x="0" y="190"/>
                      <a:pt x="57" y="290"/>
                      <a:pt x="93" y="372"/>
                    </a:cubicBezTo>
                    <a:cubicBezTo>
                      <a:pt x="115" y="422"/>
                      <a:pt x="128" y="473"/>
                      <a:pt x="161" y="516"/>
                    </a:cubicBezTo>
                    <a:cubicBezTo>
                      <a:pt x="175" y="584"/>
                      <a:pt x="189" y="604"/>
                      <a:pt x="216" y="666"/>
                    </a:cubicBezTo>
                    <a:cubicBezTo>
                      <a:pt x="244" y="729"/>
                      <a:pt x="266" y="797"/>
                      <a:pt x="299" y="858"/>
                    </a:cubicBezTo>
                    <a:cubicBezTo>
                      <a:pt x="322" y="901"/>
                      <a:pt x="348" y="936"/>
                      <a:pt x="367" y="982"/>
                    </a:cubicBezTo>
                    <a:cubicBezTo>
                      <a:pt x="382" y="1113"/>
                      <a:pt x="357" y="990"/>
                      <a:pt x="401" y="1078"/>
                    </a:cubicBezTo>
                    <a:cubicBezTo>
                      <a:pt x="411" y="1098"/>
                      <a:pt x="414" y="1120"/>
                      <a:pt x="422" y="1140"/>
                    </a:cubicBezTo>
                    <a:cubicBezTo>
                      <a:pt x="450" y="1208"/>
                      <a:pt x="488" y="1273"/>
                      <a:pt x="532" y="1332"/>
                    </a:cubicBezTo>
                    <a:cubicBezTo>
                      <a:pt x="545" y="1394"/>
                      <a:pt x="589" y="1458"/>
                      <a:pt x="614" y="1517"/>
                    </a:cubicBezTo>
                    <a:cubicBezTo>
                      <a:pt x="628" y="1550"/>
                      <a:pt x="634" y="1588"/>
                      <a:pt x="648" y="1620"/>
                    </a:cubicBezTo>
                    <a:cubicBezTo>
                      <a:pt x="683" y="1699"/>
                      <a:pt x="723" y="1781"/>
                      <a:pt x="779" y="1846"/>
                    </a:cubicBezTo>
                    <a:cubicBezTo>
                      <a:pt x="800" y="1871"/>
                      <a:pt x="805" y="1896"/>
                      <a:pt x="833" y="1914"/>
                    </a:cubicBezTo>
                    <a:cubicBezTo>
                      <a:pt x="844" y="1947"/>
                      <a:pt x="869" y="1975"/>
                      <a:pt x="888" y="2004"/>
                    </a:cubicBezTo>
                    <a:cubicBezTo>
                      <a:pt x="903" y="2028"/>
                      <a:pt x="903" y="2041"/>
                      <a:pt x="929" y="2058"/>
                    </a:cubicBezTo>
                    <a:cubicBezTo>
                      <a:pt x="976" y="2048"/>
                      <a:pt x="977" y="2018"/>
                      <a:pt x="998" y="1976"/>
                    </a:cubicBezTo>
                    <a:cubicBezTo>
                      <a:pt x="986" y="1795"/>
                      <a:pt x="1010" y="1809"/>
                      <a:pt x="950" y="1702"/>
                    </a:cubicBezTo>
                    <a:cubicBezTo>
                      <a:pt x="935" y="1640"/>
                      <a:pt x="893" y="1519"/>
                      <a:pt x="847" y="1476"/>
                    </a:cubicBezTo>
                    <a:cubicBezTo>
                      <a:pt x="840" y="1454"/>
                      <a:pt x="823" y="1438"/>
                      <a:pt x="806" y="1421"/>
                    </a:cubicBezTo>
                    <a:cubicBezTo>
                      <a:pt x="800" y="1415"/>
                      <a:pt x="791" y="1401"/>
                      <a:pt x="785" y="1407"/>
                    </a:cubicBezTo>
                    <a:cubicBezTo>
                      <a:pt x="778" y="1413"/>
                      <a:pt x="790" y="1425"/>
                      <a:pt x="792" y="1434"/>
                    </a:cubicBezTo>
                    <a:close/>
                  </a:path>
                </a:pathLst>
              </a:custGeom>
              <a:solidFill>
                <a:srgbClr val="FFFBA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 name="Freeform 1405">
                <a:extLst>
                  <a:ext uri="{FF2B5EF4-FFF2-40B4-BE49-F238E27FC236}">
                    <a16:creationId xmlns:a16="http://schemas.microsoft.com/office/drawing/2014/main" id="{C0149475-740C-8D5F-637B-39D2C2D37BBC}"/>
                  </a:ext>
                </a:extLst>
              </p:cNvPr>
              <p:cNvSpPr>
                <a:spLocks/>
              </p:cNvSpPr>
              <p:nvPr/>
            </p:nvSpPr>
            <p:spPr bwMode="auto">
              <a:xfrm>
                <a:off x="2413" y="1233"/>
                <a:ext cx="677" cy="1810"/>
              </a:xfrm>
              <a:custGeom>
                <a:avLst/>
                <a:gdLst>
                  <a:gd name="T0" fmla="*/ 298 w 677"/>
                  <a:gd name="T1" fmla="*/ 1629 h 1810"/>
                  <a:gd name="T2" fmla="*/ 32 w 677"/>
                  <a:gd name="T3" fmla="*/ 516 h 1810"/>
                  <a:gd name="T4" fmla="*/ 104 w 677"/>
                  <a:gd name="T5" fmla="*/ 104 h 1810"/>
                  <a:gd name="T6" fmla="*/ 467 w 677"/>
                  <a:gd name="T7" fmla="*/ 32 h 1810"/>
                  <a:gd name="T8" fmla="*/ 661 w 677"/>
                  <a:gd name="T9" fmla="*/ 298 h 1810"/>
                  <a:gd name="T10" fmla="*/ 564 w 677"/>
                  <a:gd name="T11" fmla="*/ 854 h 1810"/>
                  <a:gd name="T12" fmla="*/ 443 w 677"/>
                  <a:gd name="T13" fmla="*/ 1362 h 1810"/>
                  <a:gd name="T14" fmla="*/ 419 w 677"/>
                  <a:gd name="T15" fmla="*/ 1604 h 1810"/>
                  <a:gd name="T16" fmla="*/ 298 w 677"/>
                  <a:gd name="T17" fmla="*/ 1629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7" h="1810">
                    <a:moveTo>
                      <a:pt x="298" y="1629"/>
                    </a:moveTo>
                    <a:cubicBezTo>
                      <a:pt x="234" y="1448"/>
                      <a:pt x="64" y="770"/>
                      <a:pt x="32" y="516"/>
                    </a:cubicBezTo>
                    <a:cubicBezTo>
                      <a:pt x="0" y="262"/>
                      <a:pt x="32" y="185"/>
                      <a:pt x="104" y="104"/>
                    </a:cubicBezTo>
                    <a:cubicBezTo>
                      <a:pt x="176" y="23"/>
                      <a:pt x="374" y="0"/>
                      <a:pt x="467" y="32"/>
                    </a:cubicBezTo>
                    <a:cubicBezTo>
                      <a:pt x="560" y="64"/>
                      <a:pt x="645" y="161"/>
                      <a:pt x="661" y="298"/>
                    </a:cubicBezTo>
                    <a:cubicBezTo>
                      <a:pt x="677" y="435"/>
                      <a:pt x="600" y="677"/>
                      <a:pt x="564" y="854"/>
                    </a:cubicBezTo>
                    <a:cubicBezTo>
                      <a:pt x="528" y="1031"/>
                      <a:pt x="467" y="1237"/>
                      <a:pt x="443" y="1362"/>
                    </a:cubicBezTo>
                    <a:cubicBezTo>
                      <a:pt x="419" y="1487"/>
                      <a:pt x="443" y="1564"/>
                      <a:pt x="419" y="1604"/>
                    </a:cubicBezTo>
                    <a:cubicBezTo>
                      <a:pt x="395" y="1644"/>
                      <a:pt x="362" y="1810"/>
                      <a:pt x="298" y="1629"/>
                    </a:cubicBezTo>
                    <a:close/>
                  </a:path>
                </a:pathLst>
              </a:custGeom>
              <a:solidFill>
                <a:srgbClr val="1613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 name="Freeform 1406">
                <a:extLst>
                  <a:ext uri="{FF2B5EF4-FFF2-40B4-BE49-F238E27FC236}">
                    <a16:creationId xmlns:a16="http://schemas.microsoft.com/office/drawing/2014/main" id="{77A38430-735F-71D4-10AE-4FB5CF15C14B}"/>
                  </a:ext>
                </a:extLst>
              </p:cNvPr>
              <p:cNvSpPr>
                <a:spLocks/>
              </p:cNvSpPr>
              <p:nvPr/>
            </p:nvSpPr>
            <p:spPr bwMode="auto">
              <a:xfrm>
                <a:off x="1090" y="3399"/>
                <a:ext cx="3411" cy="600"/>
              </a:xfrm>
              <a:custGeom>
                <a:avLst/>
                <a:gdLst>
                  <a:gd name="T0" fmla="*/ 528 w 3822"/>
                  <a:gd name="T1" fmla="*/ 290 h 600"/>
                  <a:gd name="T2" fmla="*/ 3262 w 3822"/>
                  <a:gd name="T3" fmla="*/ 314 h 600"/>
                  <a:gd name="T4" fmla="*/ 3528 w 3822"/>
                  <a:gd name="T5" fmla="*/ 48 h 600"/>
                  <a:gd name="T6" fmla="*/ 3697 w 3822"/>
                  <a:gd name="T7" fmla="*/ 48 h 600"/>
                  <a:gd name="T8" fmla="*/ 3818 w 3822"/>
                  <a:gd name="T9" fmla="*/ 338 h 600"/>
                  <a:gd name="T10" fmla="*/ 3673 w 3822"/>
                  <a:gd name="T11" fmla="*/ 483 h 600"/>
                  <a:gd name="T12" fmla="*/ 3286 w 3822"/>
                  <a:gd name="T13" fmla="*/ 556 h 600"/>
                  <a:gd name="T14" fmla="*/ 528 w 3822"/>
                  <a:gd name="T15" fmla="*/ 556 h 600"/>
                  <a:gd name="T16" fmla="*/ 117 w 3822"/>
                  <a:gd name="T17" fmla="*/ 290 h 600"/>
                  <a:gd name="T18" fmla="*/ 528 w 3822"/>
                  <a:gd name="T19" fmla="*/ 2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2" h="600">
                    <a:moveTo>
                      <a:pt x="528" y="290"/>
                    </a:moveTo>
                    <a:cubicBezTo>
                      <a:pt x="1052" y="294"/>
                      <a:pt x="2762" y="354"/>
                      <a:pt x="3262" y="314"/>
                    </a:cubicBezTo>
                    <a:cubicBezTo>
                      <a:pt x="3762" y="274"/>
                      <a:pt x="3456" y="92"/>
                      <a:pt x="3528" y="48"/>
                    </a:cubicBezTo>
                    <a:cubicBezTo>
                      <a:pt x="3600" y="4"/>
                      <a:pt x="3649" y="0"/>
                      <a:pt x="3697" y="48"/>
                    </a:cubicBezTo>
                    <a:cubicBezTo>
                      <a:pt x="3745" y="96"/>
                      <a:pt x="3822" y="266"/>
                      <a:pt x="3818" y="338"/>
                    </a:cubicBezTo>
                    <a:cubicBezTo>
                      <a:pt x="3814" y="410"/>
                      <a:pt x="3762" y="447"/>
                      <a:pt x="3673" y="483"/>
                    </a:cubicBezTo>
                    <a:cubicBezTo>
                      <a:pt x="3584" y="519"/>
                      <a:pt x="3810" y="544"/>
                      <a:pt x="3286" y="556"/>
                    </a:cubicBezTo>
                    <a:cubicBezTo>
                      <a:pt x="2762" y="568"/>
                      <a:pt x="1056" y="600"/>
                      <a:pt x="528" y="556"/>
                    </a:cubicBezTo>
                    <a:cubicBezTo>
                      <a:pt x="0" y="512"/>
                      <a:pt x="121" y="334"/>
                      <a:pt x="117" y="290"/>
                    </a:cubicBezTo>
                    <a:cubicBezTo>
                      <a:pt x="113" y="246"/>
                      <a:pt x="4" y="286"/>
                      <a:pt x="528" y="290"/>
                    </a:cubicBezTo>
                    <a:close/>
                  </a:path>
                </a:pathLst>
              </a:custGeom>
              <a:solidFill>
                <a:srgbClr val="E6C5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3" name="Oval 1407">
                <a:extLst>
                  <a:ext uri="{FF2B5EF4-FFF2-40B4-BE49-F238E27FC236}">
                    <a16:creationId xmlns:a16="http://schemas.microsoft.com/office/drawing/2014/main" id="{8E5206AE-74F0-5F0D-4748-C29C81721F55}"/>
                  </a:ext>
                </a:extLst>
              </p:cNvPr>
              <p:cNvSpPr>
                <a:spLocks noChangeArrowheads="1"/>
              </p:cNvSpPr>
              <p:nvPr/>
            </p:nvSpPr>
            <p:spPr bwMode="auto">
              <a:xfrm>
                <a:off x="2469" y="3055"/>
                <a:ext cx="604" cy="604"/>
              </a:xfrm>
              <a:prstGeom prst="ellipse">
                <a:avLst/>
              </a:prstGeom>
              <a:solidFill>
                <a:srgbClr val="1613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 name="Freeform 1408">
                <a:extLst>
                  <a:ext uri="{FF2B5EF4-FFF2-40B4-BE49-F238E27FC236}">
                    <a16:creationId xmlns:a16="http://schemas.microsoft.com/office/drawing/2014/main" id="{DC6C6BF6-2E48-FDB4-3151-E4FF4484E5F1}"/>
                  </a:ext>
                </a:extLst>
              </p:cNvPr>
              <p:cNvSpPr>
                <a:spLocks/>
              </p:cNvSpPr>
              <p:nvPr/>
            </p:nvSpPr>
            <p:spPr bwMode="auto">
              <a:xfrm rot="-136980">
                <a:off x="848" y="320"/>
                <a:ext cx="1830" cy="3653"/>
              </a:xfrm>
              <a:custGeom>
                <a:avLst/>
                <a:gdLst>
                  <a:gd name="T0" fmla="*/ 1553 w 1786"/>
                  <a:gd name="T1" fmla="*/ 678 h 3613"/>
                  <a:gd name="T2" fmla="*/ 1746 w 1786"/>
                  <a:gd name="T3" fmla="*/ 315 h 3613"/>
                  <a:gd name="T4" fmla="*/ 1770 w 1786"/>
                  <a:gd name="T5" fmla="*/ 170 h 3613"/>
                  <a:gd name="T6" fmla="*/ 1649 w 1786"/>
                  <a:gd name="T7" fmla="*/ 146 h 3613"/>
                  <a:gd name="T8" fmla="*/ 1456 w 1786"/>
                  <a:gd name="T9" fmla="*/ 484 h 3613"/>
                  <a:gd name="T10" fmla="*/ 174 w 1786"/>
                  <a:gd name="T11" fmla="*/ 3049 h 3613"/>
                  <a:gd name="T12" fmla="*/ 415 w 1786"/>
                  <a:gd name="T13" fmla="*/ 3557 h 3613"/>
                  <a:gd name="T14" fmla="*/ 609 w 1786"/>
                  <a:gd name="T15" fmla="*/ 2710 h 3613"/>
                  <a:gd name="T16" fmla="*/ 1553 w 1786"/>
                  <a:gd name="T17" fmla="*/ 678 h 3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6" h="3613">
                    <a:moveTo>
                      <a:pt x="1553" y="678"/>
                    </a:moveTo>
                    <a:cubicBezTo>
                      <a:pt x="1742" y="279"/>
                      <a:pt x="1710" y="400"/>
                      <a:pt x="1746" y="315"/>
                    </a:cubicBezTo>
                    <a:cubicBezTo>
                      <a:pt x="1782" y="230"/>
                      <a:pt x="1786" y="198"/>
                      <a:pt x="1770" y="170"/>
                    </a:cubicBezTo>
                    <a:cubicBezTo>
                      <a:pt x="1754" y="142"/>
                      <a:pt x="1701" y="94"/>
                      <a:pt x="1649" y="146"/>
                    </a:cubicBezTo>
                    <a:cubicBezTo>
                      <a:pt x="1597" y="198"/>
                      <a:pt x="1702" y="0"/>
                      <a:pt x="1456" y="484"/>
                    </a:cubicBezTo>
                    <a:cubicBezTo>
                      <a:pt x="1210" y="968"/>
                      <a:pt x="348" y="2537"/>
                      <a:pt x="174" y="3049"/>
                    </a:cubicBezTo>
                    <a:cubicBezTo>
                      <a:pt x="0" y="3561"/>
                      <a:pt x="342" y="3613"/>
                      <a:pt x="415" y="3557"/>
                    </a:cubicBezTo>
                    <a:cubicBezTo>
                      <a:pt x="488" y="3501"/>
                      <a:pt x="419" y="3190"/>
                      <a:pt x="609" y="2710"/>
                    </a:cubicBezTo>
                    <a:cubicBezTo>
                      <a:pt x="799" y="2230"/>
                      <a:pt x="1364" y="1077"/>
                      <a:pt x="1553" y="678"/>
                    </a:cubicBezTo>
                    <a:close/>
                  </a:path>
                </a:pathLst>
              </a:custGeom>
              <a:solidFill>
                <a:srgbClr val="FFE20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6" name="Freeform 1409">
              <a:extLst>
                <a:ext uri="{FF2B5EF4-FFF2-40B4-BE49-F238E27FC236}">
                  <a16:creationId xmlns:a16="http://schemas.microsoft.com/office/drawing/2014/main" id="{1FE3E5AA-D59A-B213-450B-D88BD1F54C1F}"/>
                </a:ext>
              </a:extLst>
            </p:cNvPr>
            <p:cNvSpPr>
              <a:spLocks/>
            </p:cNvSpPr>
            <p:nvPr/>
          </p:nvSpPr>
          <p:spPr bwMode="auto">
            <a:xfrm>
              <a:off x="1187" y="1720"/>
              <a:ext cx="193" cy="461"/>
            </a:xfrm>
            <a:custGeom>
              <a:avLst/>
              <a:gdLst>
                <a:gd name="T0" fmla="*/ 168 w 218"/>
                <a:gd name="T1" fmla="*/ 461 h 461"/>
                <a:gd name="T2" fmla="*/ 195 w 218"/>
                <a:gd name="T3" fmla="*/ 289 h 461"/>
                <a:gd name="T4" fmla="*/ 216 w 218"/>
                <a:gd name="T5" fmla="*/ 90 h 461"/>
                <a:gd name="T6" fmla="*/ 147 w 218"/>
                <a:gd name="T7" fmla="*/ 15 h 461"/>
                <a:gd name="T8" fmla="*/ 168 w 218"/>
                <a:gd name="T9" fmla="*/ 461 h 461"/>
              </a:gdLst>
              <a:ahLst/>
              <a:cxnLst>
                <a:cxn ang="0">
                  <a:pos x="T0" y="T1"/>
                </a:cxn>
                <a:cxn ang="0">
                  <a:pos x="T2" y="T3"/>
                </a:cxn>
                <a:cxn ang="0">
                  <a:pos x="T4" y="T5"/>
                </a:cxn>
                <a:cxn ang="0">
                  <a:pos x="T6" y="T7"/>
                </a:cxn>
                <a:cxn ang="0">
                  <a:pos x="T8" y="T9"/>
                </a:cxn>
              </a:cxnLst>
              <a:rect l="0" t="0" r="r" b="b"/>
              <a:pathLst>
                <a:path w="218" h="461">
                  <a:moveTo>
                    <a:pt x="168" y="461"/>
                  </a:moveTo>
                  <a:cubicBezTo>
                    <a:pt x="174" y="406"/>
                    <a:pt x="178" y="341"/>
                    <a:pt x="195" y="289"/>
                  </a:cubicBezTo>
                  <a:cubicBezTo>
                    <a:pt x="200" y="225"/>
                    <a:pt x="196" y="150"/>
                    <a:pt x="216" y="90"/>
                  </a:cubicBezTo>
                  <a:cubicBezTo>
                    <a:pt x="209" y="10"/>
                    <a:pt x="218" y="0"/>
                    <a:pt x="147" y="15"/>
                  </a:cubicBezTo>
                  <a:cubicBezTo>
                    <a:pt x="112" y="151"/>
                    <a:pt x="0" y="461"/>
                    <a:pt x="168" y="461"/>
                  </a:cubicBezTo>
                  <a:close/>
                </a:path>
              </a:pathLst>
            </a:custGeom>
            <a:gradFill rotWithShape="1">
              <a:gsLst>
                <a:gs pos="0">
                  <a:schemeClr val="bg1">
                    <a:alpha val="10001"/>
                  </a:schemeClr>
                </a:gs>
                <a:gs pos="100000">
                  <a:schemeClr val="bg1">
                    <a:gamma/>
                    <a:tint val="93725"/>
                    <a:invGamma/>
                    <a:alpha val="78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7" name="Oval 1410">
              <a:extLst>
                <a:ext uri="{FF2B5EF4-FFF2-40B4-BE49-F238E27FC236}">
                  <a16:creationId xmlns:a16="http://schemas.microsoft.com/office/drawing/2014/main" id="{C13051BD-2688-47AD-E553-3A369A934962}"/>
                </a:ext>
              </a:extLst>
            </p:cNvPr>
            <p:cNvSpPr>
              <a:spLocks noChangeArrowheads="1"/>
            </p:cNvSpPr>
            <p:nvPr/>
          </p:nvSpPr>
          <p:spPr bwMode="auto">
            <a:xfrm rot="2117163">
              <a:off x="1282" y="2547"/>
              <a:ext cx="146" cy="170"/>
            </a:xfrm>
            <a:prstGeom prst="ellipse">
              <a:avLst/>
            </a:prstGeom>
            <a:gradFill rotWithShape="1">
              <a:gsLst>
                <a:gs pos="0">
                  <a:schemeClr val="bg1">
                    <a:alpha val="17000"/>
                  </a:schemeClr>
                </a:gs>
                <a:gs pos="100000">
                  <a:schemeClr val="bg1">
                    <a:gamma/>
                    <a:tint val="95294"/>
                    <a:invGamma/>
                    <a:alpha val="67999"/>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5" name="Oval 504">
            <a:extLst>
              <a:ext uri="{FF2B5EF4-FFF2-40B4-BE49-F238E27FC236}">
                <a16:creationId xmlns:a16="http://schemas.microsoft.com/office/drawing/2014/main" id="{4C909238-E647-1781-B6E9-D38A78A251D1}"/>
              </a:ext>
            </a:extLst>
          </p:cNvPr>
          <p:cNvSpPr/>
          <p:nvPr/>
        </p:nvSpPr>
        <p:spPr>
          <a:xfrm>
            <a:off x="3559541" y="2341874"/>
            <a:ext cx="1830888" cy="408927"/>
          </a:xfrm>
          <a:prstGeom prst="ellipse">
            <a:avLst/>
          </a:prstGeom>
          <a:noFill/>
          <a:ln w="19050">
            <a:solidFill>
              <a:srgbClr val="FF6600"/>
            </a:solidFill>
          </a:ln>
          <a:effectLst>
            <a:glow rad="50800">
              <a:srgbClr val="FF660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9" name="Group 508">
            <a:extLst>
              <a:ext uri="{FF2B5EF4-FFF2-40B4-BE49-F238E27FC236}">
                <a16:creationId xmlns:a16="http://schemas.microsoft.com/office/drawing/2014/main" id="{4BF0E30B-8EB4-52D6-5092-CE9E5C47EE7B}"/>
              </a:ext>
            </a:extLst>
          </p:cNvPr>
          <p:cNvGrpSpPr/>
          <p:nvPr/>
        </p:nvGrpSpPr>
        <p:grpSpPr>
          <a:xfrm>
            <a:off x="1236440" y="2407413"/>
            <a:ext cx="889153" cy="271109"/>
            <a:chOff x="1236440" y="2407413"/>
            <a:chExt cx="889153" cy="271109"/>
          </a:xfrm>
        </p:grpSpPr>
        <p:sp>
          <p:nvSpPr>
            <p:cNvPr id="507" name="Rectangle 506">
              <a:extLst>
                <a:ext uri="{FF2B5EF4-FFF2-40B4-BE49-F238E27FC236}">
                  <a16:creationId xmlns:a16="http://schemas.microsoft.com/office/drawing/2014/main" id="{3B0ADA2F-1ABB-0BE9-C7C4-477A0AD29374}"/>
                </a:ext>
              </a:extLst>
            </p:cNvPr>
            <p:cNvSpPr/>
            <p:nvPr/>
          </p:nvSpPr>
          <p:spPr>
            <a:xfrm>
              <a:off x="1239437" y="2413130"/>
              <a:ext cx="886156" cy="265392"/>
            </a:xfrm>
            <a:prstGeom prst="rect">
              <a:avLst/>
            </a:prstGeom>
            <a:solidFill>
              <a:srgbClr val="ED9E01"/>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extBox 505">
              <a:extLst>
                <a:ext uri="{FF2B5EF4-FFF2-40B4-BE49-F238E27FC236}">
                  <a16:creationId xmlns:a16="http://schemas.microsoft.com/office/drawing/2014/main" id="{E276B449-F632-ACBA-7872-0774FE39169D}"/>
                </a:ext>
              </a:extLst>
            </p:cNvPr>
            <p:cNvSpPr txBox="1"/>
            <p:nvPr/>
          </p:nvSpPr>
          <p:spPr>
            <a:xfrm>
              <a:off x="1236440" y="2407413"/>
              <a:ext cx="883130" cy="259024"/>
            </a:xfrm>
            <a:prstGeom prst="rect">
              <a:avLst/>
            </a:prstGeom>
            <a:noFill/>
          </p:spPr>
          <p:txBody>
            <a:bodyPr wrap="square" lIns="0" tIns="0" rIns="0" bIns="0" rtlCol="0" anchor="ctr" anchorCtr="0">
              <a:noAutofit/>
            </a:bodyPr>
            <a:lstStyle/>
            <a:p>
              <a:pPr algn="ctr"/>
              <a:r>
                <a:rPr lang="en-US" dirty="0">
                  <a:ln w="6350">
                    <a:solidFill>
                      <a:srgbClr val="FDF5D7"/>
                    </a:solidFill>
                  </a:ln>
                  <a:solidFill>
                    <a:srgbClr val="FAE494"/>
                  </a:solidFill>
                  <a:effectLst>
                    <a:outerShdw blurRad="38100" dist="38100" dir="2700000" algn="tl">
                      <a:srgbClr val="000000">
                        <a:alpha val="43137"/>
                      </a:srgbClr>
                    </a:outerShdw>
                  </a:effectLst>
                  <a:latin typeface="+mj-lt"/>
                  <a:cs typeface="Arial" pitchFamily="34" charset="0"/>
                </a:rPr>
                <a:t>60</a:t>
              </a:r>
              <a:r>
                <a:rPr lang="en-US" sz="1400" dirty="0">
                  <a:ln w="6350">
                    <a:solidFill>
                      <a:srgbClr val="FDF5D7"/>
                    </a:solidFill>
                  </a:ln>
                  <a:solidFill>
                    <a:srgbClr val="FAE494"/>
                  </a:solidFill>
                  <a:effectLst>
                    <a:outerShdw blurRad="38100" dist="38100" dir="2700000" algn="tl">
                      <a:srgbClr val="000000">
                        <a:alpha val="43137"/>
                      </a:srgbClr>
                    </a:outerShdw>
                  </a:effectLst>
                  <a:latin typeface="+mj-lt"/>
                  <a:cs typeface="Arial" pitchFamily="34" charset="0"/>
                </a:rPr>
                <a:t>%</a:t>
              </a:r>
            </a:p>
          </p:txBody>
        </p:sp>
      </p:grpSp>
      <p:sp>
        <p:nvSpPr>
          <p:cNvPr id="448" name="TextBox 447">
            <a:extLst>
              <a:ext uri="{FF2B5EF4-FFF2-40B4-BE49-F238E27FC236}">
                <a16:creationId xmlns:a16="http://schemas.microsoft.com/office/drawing/2014/main" id="{ECBDFBB4-07D0-39E5-C88F-5BBA6ECF1B42}"/>
              </a:ext>
            </a:extLst>
          </p:cNvPr>
          <p:cNvSpPr txBox="1"/>
          <p:nvPr/>
        </p:nvSpPr>
        <p:spPr>
          <a:xfrm>
            <a:off x="3066986" y="3912129"/>
            <a:ext cx="620696" cy="369332"/>
          </a:xfrm>
          <a:prstGeom prst="rect">
            <a:avLst/>
          </a:prstGeom>
          <a:noFill/>
        </p:spPr>
        <p:txBody>
          <a:bodyPr wrap="square" rtlCol="0">
            <a:spAutoFit/>
          </a:bodyPr>
          <a:lstStyle/>
          <a:p>
            <a:pPr algn="ctr"/>
            <a:r>
              <a:rPr lang="en-US" b="1" dirty="0">
                <a:solidFill>
                  <a:srgbClr val="9ECC54"/>
                </a:solidFill>
                <a:latin typeface="Franklin Gothic Medium" panose="020B0603020102020204" pitchFamily="34" charset="0"/>
                <a:cs typeface="Arial" pitchFamily="34" charset="0"/>
              </a:rPr>
              <a:t>10</a:t>
            </a:r>
          </a:p>
        </p:txBody>
      </p:sp>
      <p:sp>
        <p:nvSpPr>
          <p:cNvPr id="461" name="TextBox 460">
            <a:extLst>
              <a:ext uri="{FF2B5EF4-FFF2-40B4-BE49-F238E27FC236}">
                <a16:creationId xmlns:a16="http://schemas.microsoft.com/office/drawing/2014/main" id="{F9A2039C-22A3-914B-3BE3-4D9ACF7AE751}"/>
              </a:ext>
            </a:extLst>
          </p:cNvPr>
          <p:cNvSpPr txBox="1"/>
          <p:nvPr/>
        </p:nvSpPr>
        <p:spPr>
          <a:xfrm>
            <a:off x="3666703" y="4049359"/>
            <a:ext cx="822037" cy="369332"/>
          </a:xfrm>
          <a:prstGeom prst="rect">
            <a:avLst/>
          </a:prstGeom>
          <a:noFill/>
        </p:spPr>
        <p:txBody>
          <a:bodyPr wrap="square" rtlCol="0">
            <a:spAutoFit/>
          </a:bodyPr>
          <a:lstStyle/>
          <a:p>
            <a:pPr algn="ctr"/>
            <a:r>
              <a:rPr lang="en-US" b="1" dirty="0">
                <a:solidFill>
                  <a:srgbClr val="9ECC54"/>
                </a:solidFill>
                <a:latin typeface="Franklin Gothic Medium" panose="020B0603020102020204" pitchFamily="34" charset="0"/>
                <a:cs typeface="Arial" pitchFamily="34" charset="0"/>
              </a:rPr>
              <a:t>100%</a:t>
            </a:r>
          </a:p>
        </p:txBody>
      </p:sp>
      <p:sp>
        <p:nvSpPr>
          <p:cNvPr id="254" name="Freeform 107">
            <a:extLst>
              <a:ext uri="{FF2B5EF4-FFF2-40B4-BE49-F238E27FC236}">
                <a16:creationId xmlns:a16="http://schemas.microsoft.com/office/drawing/2014/main" id="{82AA8B04-D20B-1EB1-AE26-FE94953D25C6}"/>
              </a:ext>
            </a:extLst>
          </p:cNvPr>
          <p:cNvSpPr/>
          <p:nvPr/>
        </p:nvSpPr>
        <p:spPr>
          <a:xfrm>
            <a:off x="4296891" y="3915152"/>
            <a:ext cx="493819" cy="476085"/>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0" name="TextBox 509">
            <a:extLst>
              <a:ext uri="{FF2B5EF4-FFF2-40B4-BE49-F238E27FC236}">
                <a16:creationId xmlns:a16="http://schemas.microsoft.com/office/drawing/2014/main" id="{789E3BB6-CF91-7660-5FA2-ECB2B1108D4F}"/>
              </a:ext>
            </a:extLst>
          </p:cNvPr>
          <p:cNvSpPr txBox="1"/>
          <p:nvPr/>
        </p:nvSpPr>
        <p:spPr>
          <a:xfrm>
            <a:off x="275912" y="1136814"/>
            <a:ext cx="1924052" cy="430887"/>
          </a:xfrm>
          <a:prstGeom prst="rect">
            <a:avLst/>
          </a:prstGeom>
          <a:noFill/>
        </p:spPr>
        <p:txBody>
          <a:bodyPr wrap="square" rtlCol="0">
            <a:spAutoFit/>
          </a:bodyPr>
          <a:lstStyle/>
          <a:p>
            <a:pPr algn="ctr"/>
            <a:r>
              <a:rPr lang="en-US" sz="2200" b="1" dirty="0">
                <a:solidFill>
                  <a:schemeClr val="bg1"/>
                </a:solidFill>
              </a:rPr>
              <a:t>AVG: 60%</a:t>
            </a:r>
          </a:p>
        </p:txBody>
      </p:sp>
      <p:sp>
        <p:nvSpPr>
          <p:cNvPr id="12" name="Freeform: Shape 11">
            <a:extLst>
              <a:ext uri="{FF2B5EF4-FFF2-40B4-BE49-F238E27FC236}">
                <a16:creationId xmlns:a16="http://schemas.microsoft.com/office/drawing/2014/main" id="{1E37E4E1-366A-CE5B-3E50-CB58A2725250}"/>
              </a:ext>
            </a:extLst>
          </p:cNvPr>
          <p:cNvSpPr/>
          <p:nvPr/>
        </p:nvSpPr>
        <p:spPr>
          <a:xfrm>
            <a:off x="354312" y="1617974"/>
            <a:ext cx="1773936" cy="1325880"/>
          </a:xfrm>
          <a:custGeom>
            <a:avLst/>
            <a:gdLst>
              <a:gd name="connsiteX0" fmla="*/ 885138 w 1773936"/>
              <a:gd name="connsiteY0" fmla="*/ 0 h 1325880"/>
              <a:gd name="connsiteX1" fmla="*/ 1773936 w 1773936"/>
              <a:gd name="connsiteY1" fmla="*/ 0 h 1325880"/>
              <a:gd name="connsiteX2" fmla="*/ 1773936 w 1773936"/>
              <a:gd name="connsiteY2" fmla="*/ 1325880 h 1325880"/>
              <a:gd name="connsiteX3" fmla="*/ 0 w 1773936"/>
              <a:gd name="connsiteY3" fmla="*/ 1325880 h 1325880"/>
              <a:gd name="connsiteX4" fmla="*/ 0 w 1773936"/>
              <a:gd name="connsiteY4" fmla="*/ 263346 h 1325880"/>
              <a:gd name="connsiteX5" fmla="*/ 885138 w 1773936"/>
              <a:gd name="connsiteY5" fmla="*/ 263346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3936" h="1325880">
                <a:moveTo>
                  <a:pt x="885138" y="0"/>
                </a:moveTo>
                <a:lnTo>
                  <a:pt x="1773936" y="0"/>
                </a:lnTo>
                <a:lnTo>
                  <a:pt x="1773936" y="1325880"/>
                </a:lnTo>
                <a:lnTo>
                  <a:pt x="0" y="1325880"/>
                </a:lnTo>
                <a:lnTo>
                  <a:pt x="0" y="263346"/>
                </a:lnTo>
                <a:lnTo>
                  <a:pt x="885138" y="263346"/>
                </a:lnTo>
                <a:close/>
              </a:path>
            </a:pathLst>
          </a:custGeom>
          <a:noFill/>
          <a:ln w="31750">
            <a:solidFill>
              <a:srgbClr val="FFFF00"/>
            </a:solidFill>
          </a:ln>
          <a:effectLst>
            <a:glow rad="50800">
              <a:srgbClr val="FFC00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1" name="Rectangle 510">
            <a:extLst>
              <a:ext uri="{FF2B5EF4-FFF2-40B4-BE49-F238E27FC236}">
                <a16:creationId xmlns:a16="http://schemas.microsoft.com/office/drawing/2014/main" id="{539FC767-978C-4F8A-4D1C-488DB9EFCF06}"/>
              </a:ext>
            </a:extLst>
          </p:cNvPr>
          <p:cNvSpPr/>
          <p:nvPr/>
        </p:nvSpPr>
        <p:spPr>
          <a:xfrm>
            <a:off x="3078727" y="1617973"/>
            <a:ext cx="1435608" cy="1321286"/>
          </a:xfrm>
          <a:prstGeom prst="rect">
            <a:avLst/>
          </a:pr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5" name="Freeform: Shape 454">
            <a:extLst>
              <a:ext uri="{FF2B5EF4-FFF2-40B4-BE49-F238E27FC236}">
                <a16:creationId xmlns:a16="http://schemas.microsoft.com/office/drawing/2014/main" id="{6611CC9A-3CF8-503D-3A98-0E1BA4FF2449}"/>
              </a:ext>
            </a:extLst>
          </p:cNvPr>
          <p:cNvSpPr/>
          <p:nvPr/>
        </p:nvSpPr>
        <p:spPr>
          <a:xfrm>
            <a:off x="354312" y="1617974"/>
            <a:ext cx="1773936" cy="1325880"/>
          </a:xfrm>
          <a:custGeom>
            <a:avLst/>
            <a:gdLst>
              <a:gd name="connsiteX0" fmla="*/ 885138 w 1773936"/>
              <a:gd name="connsiteY0" fmla="*/ 0 h 1325880"/>
              <a:gd name="connsiteX1" fmla="*/ 1773936 w 1773936"/>
              <a:gd name="connsiteY1" fmla="*/ 0 h 1325880"/>
              <a:gd name="connsiteX2" fmla="*/ 1773936 w 1773936"/>
              <a:gd name="connsiteY2" fmla="*/ 1325880 h 1325880"/>
              <a:gd name="connsiteX3" fmla="*/ 0 w 1773936"/>
              <a:gd name="connsiteY3" fmla="*/ 1325880 h 1325880"/>
              <a:gd name="connsiteX4" fmla="*/ 0 w 1773936"/>
              <a:gd name="connsiteY4" fmla="*/ 263346 h 1325880"/>
              <a:gd name="connsiteX5" fmla="*/ 885138 w 1773936"/>
              <a:gd name="connsiteY5" fmla="*/ 263346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3936" h="1325880">
                <a:moveTo>
                  <a:pt x="885138" y="0"/>
                </a:moveTo>
                <a:lnTo>
                  <a:pt x="1773936" y="0"/>
                </a:lnTo>
                <a:lnTo>
                  <a:pt x="1773936" y="1325880"/>
                </a:lnTo>
                <a:lnTo>
                  <a:pt x="0" y="1325880"/>
                </a:lnTo>
                <a:lnTo>
                  <a:pt x="0" y="263346"/>
                </a:lnTo>
                <a:lnTo>
                  <a:pt x="885138" y="263346"/>
                </a:lnTo>
                <a:close/>
              </a:path>
            </a:pathLst>
          </a:cu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54" name="Straight Arrow Connector 453">
            <a:extLst>
              <a:ext uri="{FF2B5EF4-FFF2-40B4-BE49-F238E27FC236}">
                <a16:creationId xmlns:a16="http://schemas.microsoft.com/office/drawing/2014/main" id="{0A2347BE-1CE5-56F9-CD0B-571D2898244F}"/>
              </a:ext>
            </a:extLst>
          </p:cNvPr>
          <p:cNvCxnSpPr>
            <a:cxnSpLocks/>
          </p:cNvCxnSpPr>
          <p:nvPr/>
        </p:nvCxnSpPr>
        <p:spPr>
          <a:xfrm flipH="1">
            <a:off x="1938401" y="2547131"/>
            <a:ext cx="362338" cy="0"/>
          </a:xfrm>
          <a:prstGeom prst="straightConnector1">
            <a:avLst/>
          </a:prstGeom>
          <a:ln w="38100">
            <a:solidFill>
              <a:schemeClr val="accent6"/>
            </a:solidFill>
            <a:tailEnd type="triangle"/>
          </a:ln>
          <a:effectLst>
            <a:outerShdw blurRad="38100" dist="12700" dir="3000000" algn="tl"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cxnSp>
      <p:sp>
        <p:nvSpPr>
          <p:cNvPr id="288" name="Freeform 107">
            <a:extLst>
              <a:ext uri="{FF2B5EF4-FFF2-40B4-BE49-F238E27FC236}">
                <a16:creationId xmlns:a16="http://schemas.microsoft.com/office/drawing/2014/main" id="{9E295F9E-6939-0F59-066D-74C5E81CAA35}"/>
              </a:ext>
            </a:extLst>
          </p:cNvPr>
          <p:cNvSpPr/>
          <p:nvPr/>
        </p:nvSpPr>
        <p:spPr>
          <a:xfrm>
            <a:off x="3209976" y="3228407"/>
            <a:ext cx="300087" cy="289310"/>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w="15875">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6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505"/>
                                        </p:tgtEl>
                                        <p:attrNameLst>
                                          <p:attrName>style.visibility</p:attrName>
                                        </p:attrNameLst>
                                      </p:cBhvr>
                                      <p:to>
                                        <p:strVal val="visible"/>
                                      </p:to>
                                    </p:set>
                                    <p:anim calcmode="lin" valueType="num">
                                      <p:cBhvr>
                                        <p:cTn id="7" dur="500" fill="hold"/>
                                        <p:tgtEl>
                                          <p:spTgt spid="505"/>
                                        </p:tgtEl>
                                        <p:attrNameLst>
                                          <p:attrName>ppt_w</p:attrName>
                                        </p:attrNameLst>
                                      </p:cBhvr>
                                      <p:tavLst>
                                        <p:tav tm="0">
                                          <p:val>
                                            <p:strVal val="4/3*#ppt_w"/>
                                          </p:val>
                                        </p:tav>
                                        <p:tav tm="100000">
                                          <p:val>
                                            <p:strVal val="#ppt_w"/>
                                          </p:val>
                                        </p:tav>
                                      </p:tavLst>
                                    </p:anim>
                                    <p:anim calcmode="lin" valueType="num">
                                      <p:cBhvr>
                                        <p:cTn id="8" dur="500" fill="hold"/>
                                        <p:tgtEl>
                                          <p:spTgt spid="50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46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5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5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5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6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5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0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49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5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50"/>
                                        </p:tgtEl>
                                        <p:attrNameLst>
                                          <p:attrName>style.visibility</p:attrName>
                                        </p:attrNameLst>
                                      </p:cBhvr>
                                      <p:to>
                                        <p:strVal val="visible"/>
                                      </p:to>
                                    </p:set>
                                    <p:animEffect transition="in" filter="wipe(left)">
                                      <p:cBhvr>
                                        <p:cTn id="44" dur="800"/>
                                        <p:tgtEl>
                                          <p:spTgt spid="450"/>
                                        </p:tgtEl>
                                      </p:cBhvr>
                                    </p:animEffect>
                                  </p:childTnLst>
                                </p:cTn>
                              </p:par>
                            </p:childTnLst>
                          </p:cTn>
                        </p:par>
                        <p:par>
                          <p:cTn id="45" fill="hold">
                            <p:stCondLst>
                              <p:cond delay="800"/>
                            </p:stCondLst>
                            <p:childTnLst>
                              <p:par>
                                <p:cTn id="46" presetID="10" presetClass="exit" presetSubtype="0" fill="hold" grpId="1" nodeType="afterEffect">
                                  <p:stCondLst>
                                    <p:cond delay="200"/>
                                  </p:stCondLst>
                                  <p:childTnLst>
                                    <p:animEffect transition="out" filter="fade">
                                      <p:cBhvr>
                                        <p:cTn id="47" dur="300"/>
                                        <p:tgtEl>
                                          <p:spTgt spid="450"/>
                                        </p:tgtEl>
                                      </p:cBhvr>
                                    </p:animEffect>
                                    <p:set>
                                      <p:cBhvr>
                                        <p:cTn id="48" dur="1" fill="hold">
                                          <p:stCondLst>
                                            <p:cond delay="299"/>
                                          </p:stCondLst>
                                        </p:cTn>
                                        <p:tgtEl>
                                          <p:spTgt spid="450"/>
                                        </p:tgtEl>
                                        <p:attrNameLst>
                                          <p:attrName>style.visibility</p:attrName>
                                        </p:attrNameLst>
                                      </p:cBhvr>
                                      <p:to>
                                        <p:strVal val="hidden"/>
                                      </p:to>
                                    </p:set>
                                  </p:childTnLst>
                                </p:cTn>
                              </p:par>
                              <p:par>
                                <p:cTn id="49" presetID="10" presetClass="exit" presetSubtype="0" fill="hold" grpId="1" nodeType="withEffect">
                                  <p:stCondLst>
                                    <p:cond delay="200"/>
                                  </p:stCondLst>
                                  <p:childTnLst>
                                    <p:animEffect transition="out" filter="fade">
                                      <p:cBhvr>
                                        <p:cTn id="50" dur="300"/>
                                        <p:tgtEl>
                                          <p:spTgt spid="505"/>
                                        </p:tgtEl>
                                      </p:cBhvr>
                                    </p:animEffect>
                                    <p:set>
                                      <p:cBhvr>
                                        <p:cTn id="51" dur="1" fill="hold">
                                          <p:stCondLst>
                                            <p:cond delay="299"/>
                                          </p:stCondLst>
                                        </p:cTn>
                                        <p:tgtEl>
                                          <p:spTgt spid="505"/>
                                        </p:tgtEl>
                                        <p:attrNameLst>
                                          <p:attrName>style.visibility</p:attrName>
                                        </p:attrNameLst>
                                      </p:cBhvr>
                                      <p:to>
                                        <p:strVal val="hidden"/>
                                      </p:to>
                                    </p:set>
                                  </p:childTnLst>
                                </p:cTn>
                              </p:par>
                              <p:par>
                                <p:cTn id="52" presetID="10" presetClass="exit" presetSubtype="0" fill="hold" nodeType="withEffect">
                                  <p:stCondLst>
                                    <p:cond delay="200"/>
                                  </p:stCondLst>
                                  <p:childTnLst>
                                    <p:animEffect transition="out" filter="fade">
                                      <p:cBhvr>
                                        <p:cTn id="53" dur="300"/>
                                        <p:tgtEl>
                                          <p:spTgt spid="246"/>
                                        </p:tgtEl>
                                      </p:cBhvr>
                                    </p:animEffect>
                                    <p:set>
                                      <p:cBhvr>
                                        <p:cTn id="54" dur="1" fill="hold">
                                          <p:stCondLst>
                                            <p:cond delay="299"/>
                                          </p:stCondLst>
                                        </p:cTn>
                                        <p:tgtEl>
                                          <p:spTgt spid="246"/>
                                        </p:tgtEl>
                                        <p:attrNameLst>
                                          <p:attrName>style.visibility</p:attrName>
                                        </p:attrNameLst>
                                      </p:cBhvr>
                                      <p:to>
                                        <p:strVal val="hidden"/>
                                      </p:to>
                                    </p:set>
                                  </p:childTnLst>
                                </p:cTn>
                              </p:par>
                              <p:par>
                                <p:cTn id="55" presetID="10" presetClass="exit" presetSubtype="0" fill="hold" grpId="0" nodeType="withEffect">
                                  <p:stCondLst>
                                    <p:cond delay="200"/>
                                  </p:stCondLst>
                                  <p:childTnLst>
                                    <p:animEffect transition="out" filter="fade">
                                      <p:cBhvr>
                                        <p:cTn id="56" dur="300"/>
                                        <p:tgtEl>
                                          <p:spTgt spid="231"/>
                                        </p:tgtEl>
                                      </p:cBhvr>
                                    </p:animEffect>
                                    <p:set>
                                      <p:cBhvr>
                                        <p:cTn id="57" dur="1" fill="hold">
                                          <p:stCondLst>
                                            <p:cond delay="299"/>
                                          </p:stCondLst>
                                        </p:cTn>
                                        <p:tgtEl>
                                          <p:spTgt spid="231"/>
                                        </p:tgtEl>
                                        <p:attrNameLst>
                                          <p:attrName>style.visibility</p:attrName>
                                        </p:attrNameLst>
                                      </p:cBhvr>
                                      <p:to>
                                        <p:strVal val="hidden"/>
                                      </p:to>
                                    </p:set>
                                  </p:childTnLst>
                                </p:cTn>
                              </p:par>
                              <p:par>
                                <p:cTn id="58" presetID="10" presetClass="exit" presetSubtype="0" fill="hold" nodeType="withEffect">
                                  <p:stCondLst>
                                    <p:cond delay="200"/>
                                  </p:stCondLst>
                                  <p:childTnLst>
                                    <p:animEffect transition="out" filter="fade">
                                      <p:cBhvr>
                                        <p:cTn id="59" dur="300"/>
                                        <p:tgtEl>
                                          <p:spTgt spid="232"/>
                                        </p:tgtEl>
                                      </p:cBhvr>
                                    </p:animEffect>
                                    <p:set>
                                      <p:cBhvr>
                                        <p:cTn id="60" dur="1" fill="hold">
                                          <p:stCondLst>
                                            <p:cond delay="299"/>
                                          </p:stCondLst>
                                        </p:cTn>
                                        <p:tgtEl>
                                          <p:spTgt spid="232"/>
                                        </p:tgtEl>
                                        <p:attrNameLst>
                                          <p:attrName>style.visibility</p:attrName>
                                        </p:attrNameLst>
                                      </p:cBhvr>
                                      <p:to>
                                        <p:strVal val="hidden"/>
                                      </p:to>
                                    </p:set>
                                  </p:childTnLst>
                                </p:cTn>
                              </p:par>
                              <p:par>
                                <p:cTn id="61" presetID="10" presetClass="exit" presetSubtype="0" fill="hold" nodeType="withEffect">
                                  <p:stCondLst>
                                    <p:cond delay="200"/>
                                  </p:stCondLst>
                                  <p:childTnLst>
                                    <p:animEffect transition="out" filter="fade">
                                      <p:cBhvr>
                                        <p:cTn id="62" dur="300"/>
                                        <p:tgtEl>
                                          <p:spTgt spid="464"/>
                                        </p:tgtEl>
                                      </p:cBhvr>
                                    </p:animEffect>
                                    <p:set>
                                      <p:cBhvr>
                                        <p:cTn id="63" dur="1" fill="hold">
                                          <p:stCondLst>
                                            <p:cond delay="299"/>
                                          </p:stCondLst>
                                        </p:cTn>
                                        <p:tgtEl>
                                          <p:spTgt spid="46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252"/>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xit" presetSubtype="2" fill="hold" grpId="0" nodeType="clickEffect">
                                  <p:stCondLst>
                                    <p:cond delay="0"/>
                                  </p:stCondLst>
                                  <p:childTnLst>
                                    <p:animEffect transition="out" filter="wipe(right)">
                                      <p:cBhvr>
                                        <p:cTn id="73" dur="300"/>
                                        <p:tgtEl>
                                          <p:spTgt spid="15"/>
                                        </p:tgtEl>
                                      </p:cBhvr>
                                    </p:animEffect>
                                    <p:set>
                                      <p:cBhvr>
                                        <p:cTn id="74" dur="1" fill="hold">
                                          <p:stCondLst>
                                            <p:cond delay="299"/>
                                          </p:stCondLst>
                                        </p:cTn>
                                        <p:tgtEl>
                                          <p:spTgt spid="15"/>
                                        </p:tgtEl>
                                        <p:attrNameLst>
                                          <p:attrName>style.visibility</p:attrName>
                                        </p:attrNameLst>
                                      </p:cBhvr>
                                      <p:to>
                                        <p:strVal val="hidden"/>
                                      </p:to>
                                    </p:set>
                                  </p:childTnLst>
                                </p:cTn>
                              </p:par>
                            </p:childTnLst>
                          </p:cTn>
                        </p:par>
                        <p:par>
                          <p:cTn id="75" fill="hold">
                            <p:stCondLst>
                              <p:cond delay="300"/>
                            </p:stCondLst>
                            <p:childTnLst>
                              <p:par>
                                <p:cTn id="76" presetID="22" presetClass="exit" presetSubtype="2" fill="hold" grpId="0" nodeType="afterEffect">
                                  <p:stCondLst>
                                    <p:cond delay="0"/>
                                  </p:stCondLst>
                                  <p:childTnLst>
                                    <p:animEffect transition="out" filter="wipe(right)">
                                      <p:cBhvr>
                                        <p:cTn id="77" dur="200"/>
                                        <p:tgtEl>
                                          <p:spTgt spid="30"/>
                                        </p:tgtEl>
                                      </p:cBhvr>
                                    </p:animEffect>
                                    <p:set>
                                      <p:cBhvr>
                                        <p:cTn id="78" dur="1" fill="hold">
                                          <p:stCondLst>
                                            <p:cond delay="199"/>
                                          </p:stCondLst>
                                        </p:cTn>
                                        <p:tgtEl>
                                          <p:spTgt spid="3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1"/>
                                        </p:tgtEl>
                                        <p:attrNameLst>
                                          <p:attrName>style.visibility</p:attrName>
                                        </p:attrNameLst>
                                      </p:cBhvr>
                                      <p:to>
                                        <p:strVal val="visible"/>
                                      </p:to>
                                    </p:set>
                                  </p:childTnLst>
                                </p:cTn>
                              </p:par>
                              <p:par>
                                <p:cTn id="83" presetID="1" presetClass="exit"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455"/>
                                        </p:tgtEl>
                                        <p:attrNameLst>
                                          <p:attrName>style.visibility</p:attrName>
                                        </p:attrNameLst>
                                      </p:cBhvr>
                                      <p:to>
                                        <p:strVal val="visible"/>
                                      </p:to>
                                    </p:set>
                                  </p:childTnLst>
                                </p:cTn>
                              </p:par>
                            </p:childTnLst>
                          </p:cTn>
                        </p:par>
                        <p:par>
                          <p:cTn id="89" fill="hold">
                            <p:stCondLst>
                              <p:cond delay="0"/>
                            </p:stCondLst>
                            <p:childTnLst>
                              <p:par>
                                <p:cTn id="90" presetID="22" presetClass="entr" presetSubtype="8" fill="hold" grpId="0" nodeType="afterEffect">
                                  <p:stCondLst>
                                    <p:cond delay="0"/>
                                  </p:stCondLst>
                                  <p:childTnLst>
                                    <p:set>
                                      <p:cBhvr>
                                        <p:cTn id="91" dur="1" fill="hold">
                                          <p:stCondLst>
                                            <p:cond delay="0"/>
                                          </p:stCondLst>
                                        </p:cTn>
                                        <p:tgtEl>
                                          <p:spTgt spid="288"/>
                                        </p:tgtEl>
                                        <p:attrNameLst>
                                          <p:attrName>style.visibility</p:attrName>
                                        </p:attrNameLst>
                                      </p:cBhvr>
                                      <p:to>
                                        <p:strVal val="visible"/>
                                      </p:to>
                                    </p:set>
                                    <p:animEffect transition="in" filter="wipe(left)">
                                      <p:cBhvr>
                                        <p:cTn id="92" dur="500"/>
                                        <p:tgtEl>
                                          <p:spTgt spid="288"/>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2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2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6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4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61"/>
                                        </p:tgtEl>
                                        <p:attrNameLst>
                                          <p:attrName>style.visibility</p:attrName>
                                        </p:attrNameLst>
                                      </p:cBhvr>
                                      <p:to>
                                        <p:strVal val="visible"/>
                                      </p:to>
                                    </p:set>
                                  </p:childTnLst>
                                </p:cTn>
                              </p:par>
                              <p:par>
                                <p:cTn id="107" presetID="22" presetClass="entr" presetSubtype="8" fill="hold" grpId="0" nodeType="withEffect">
                                  <p:stCondLst>
                                    <p:cond delay="0"/>
                                  </p:stCondLst>
                                  <p:childTnLst>
                                    <p:set>
                                      <p:cBhvr>
                                        <p:cTn id="108" dur="1" fill="hold">
                                          <p:stCondLst>
                                            <p:cond delay="0"/>
                                          </p:stCondLst>
                                        </p:cTn>
                                        <p:tgtEl>
                                          <p:spTgt spid="253"/>
                                        </p:tgtEl>
                                        <p:attrNameLst>
                                          <p:attrName>style.visibility</p:attrName>
                                        </p:attrNameLst>
                                      </p:cBhvr>
                                      <p:to>
                                        <p:strVal val="visible"/>
                                      </p:to>
                                    </p:set>
                                    <p:animEffect transition="in" filter="wipe(left)">
                                      <p:cBhvr>
                                        <p:cTn id="109" dur="500"/>
                                        <p:tgtEl>
                                          <p:spTgt spid="253"/>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54"/>
                                        </p:tgtEl>
                                        <p:attrNameLst>
                                          <p:attrName>style.visibility</p:attrName>
                                        </p:attrNameLst>
                                      </p:cBhvr>
                                      <p:to>
                                        <p:strVal val="visible"/>
                                      </p:to>
                                    </p:set>
                                    <p:animEffect transition="in" filter="wipe(left)">
                                      <p:cBhvr>
                                        <p:cTn id="112"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p:bldP spid="29" grpId="0"/>
      <p:bldP spid="229" grpId="0" uiExpand="1" build="p"/>
      <p:bldP spid="231" grpId="0" animBg="1"/>
      <p:bldP spid="252" grpId="0"/>
      <p:bldP spid="253" grpId="0" animBg="1"/>
      <p:bldP spid="15" grpId="0"/>
      <p:bldP spid="30" grpId="0" animBg="1"/>
      <p:bldP spid="31" grpId="0" animBg="1"/>
      <p:bldP spid="450" grpId="0" animBg="1"/>
      <p:bldP spid="450" grpId="1" animBg="1"/>
      <p:bldP spid="459" grpId="0"/>
      <p:bldP spid="460" grpId="0"/>
      <p:bldP spid="462" grpId="0" animBg="1"/>
      <p:bldP spid="463" grpId="0" animBg="1"/>
      <p:bldP spid="505" grpId="0" animBg="1"/>
      <p:bldP spid="505" grpId="1" animBg="1"/>
      <p:bldP spid="448" grpId="0"/>
      <p:bldP spid="461" grpId="0"/>
      <p:bldP spid="254" grpId="0" animBg="1"/>
      <p:bldP spid="510" grpId="0"/>
      <p:bldP spid="12" grpId="0" animBg="1"/>
      <p:bldP spid="511" grpId="0" animBg="1"/>
      <p:bldP spid="455" grpId="0" animBg="1"/>
      <p:bldP spid="2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Minimum Set-Aside vs. Applicable Fraction</a:t>
            </a:r>
          </a:p>
        </p:txBody>
      </p:sp>
      <p:grpSp>
        <p:nvGrpSpPr>
          <p:cNvPr id="6" name="Group 2"/>
          <p:cNvGrpSpPr>
            <a:grpSpLocks/>
          </p:cNvGrpSpPr>
          <p:nvPr/>
        </p:nvGrpSpPr>
        <p:grpSpPr bwMode="auto">
          <a:xfrm>
            <a:off x="4338213" y="1073456"/>
            <a:ext cx="388106" cy="388106"/>
            <a:chOff x="2256" y="720"/>
            <a:chExt cx="960" cy="960"/>
          </a:xfrm>
        </p:grpSpPr>
        <p:sp>
          <p:nvSpPr>
            <p:cNvPr id="7" name="Oval 3"/>
            <p:cNvSpPr>
              <a:spLocks noChangeArrowheads="1"/>
            </p:cNvSpPr>
            <p:nvPr/>
          </p:nvSpPr>
          <p:spPr bwMode="auto">
            <a:xfrm>
              <a:off x="2256" y="720"/>
              <a:ext cx="960" cy="960"/>
            </a:xfrm>
            <a:prstGeom prst="ellipse">
              <a:avLst/>
            </a:prstGeom>
            <a:solidFill>
              <a:schemeClr val="bg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8" name="AutoShape 4"/>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chemeClr val="accent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9" name="WordArt 5"/>
            <p:cNvSpPr>
              <a:spLocks noChangeArrowheads="1" noChangeShapeType="1" noTextEdit="1"/>
            </p:cNvSpPr>
            <p:nvPr/>
          </p:nvSpPr>
          <p:spPr bwMode="auto">
            <a:xfrm>
              <a:off x="2573" y="950"/>
              <a:ext cx="237" cy="50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9525">
                    <a:noFill/>
                    <a:round/>
                    <a:headEnd/>
                    <a:tailEnd/>
                  </a:ln>
                  <a:solidFill>
                    <a:srgbClr val="E39F15"/>
                  </a:solidFill>
                  <a:effectLst/>
                  <a:uLnTx/>
                  <a:uFillTx/>
                  <a:latin typeface="Arial Black"/>
                  <a:ea typeface="+mn-ea"/>
                  <a:cs typeface="Arial" charset="0"/>
                </a:rPr>
                <a:t>1</a:t>
              </a:r>
            </a:p>
          </p:txBody>
        </p:sp>
      </p:grpSp>
      <p:grpSp>
        <p:nvGrpSpPr>
          <p:cNvPr id="10" name="Group 6"/>
          <p:cNvGrpSpPr>
            <a:grpSpLocks noChangeAspect="1"/>
          </p:cNvGrpSpPr>
          <p:nvPr/>
        </p:nvGrpSpPr>
        <p:grpSpPr bwMode="auto">
          <a:xfrm>
            <a:off x="4336596" y="1845437"/>
            <a:ext cx="391340" cy="391340"/>
            <a:chOff x="3312" y="720"/>
            <a:chExt cx="960" cy="960"/>
          </a:xfrm>
        </p:grpSpPr>
        <p:sp>
          <p:nvSpPr>
            <p:cNvPr id="11" name="Oval 7"/>
            <p:cNvSpPr>
              <a:spLocks noChangeAspect="1" noChangeArrowheads="1"/>
            </p:cNvSpPr>
            <p:nvPr/>
          </p:nvSpPr>
          <p:spPr bwMode="auto">
            <a:xfrm>
              <a:off x="3312" y="720"/>
              <a:ext cx="960" cy="960"/>
            </a:xfrm>
            <a:prstGeom prst="ellipse">
              <a:avLst/>
            </a:prstGeom>
            <a:solidFill>
              <a:schemeClr val="bg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2" name="AutoShape 8"/>
            <p:cNvSpPr>
              <a:spLocks noChangeAspect="1" noChangeArrowheads="1"/>
            </p:cNvSpPr>
            <p:nvPr/>
          </p:nvSpPr>
          <p:spPr bwMode="auto">
            <a:xfrm>
              <a:off x="3312"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chemeClr val="accent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3" name="WordArt 9"/>
            <p:cNvSpPr>
              <a:spLocks noChangeAspect="1" noChangeArrowheads="1" noChangeShapeType="1" noTextEdit="1"/>
            </p:cNvSpPr>
            <p:nvPr/>
          </p:nvSpPr>
          <p:spPr bwMode="auto">
            <a:xfrm>
              <a:off x="3633" y="950"/>
              <a:ext cx="307" cy="50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9525">
                    <a:noFill/>
                    <a:round/>
                    <a:headEnd/>
                    <a:tailEnd/>
                  </a:ln>
                  <a:solidFill>
                    <a:srgbClr val="E39F15"/>
                  </a:solidFill>
                  <a:effectLst/>
                  <a:uLnTx/>
                  <a:uFillTx/>
                  <a:latin typeface="Arial Black"/>
                  <a:ea typeface="+mn-ea"/>
                  <a:cs typeface="Arial" charset="0"/>
                </a:rPr>
                <a:t>2</a:t>
              </a:r>
            </a:p>
          </p:txBody>
        </p:sp>
      </p:grpSp>
      <p:grpSp>
        <p:nvGrpSpPr>
          <p:cNvPr id="14" name="Group 6"/>
          <p:cNvGrpSpPr>
            <a:grpSpLocks noChangeAspect="1"/>
          </p:cNvGrpSpPr>
          <p:nvPr/>
        </p:nvGrpSpPr>
        <p:grpSpPr bwMode="auto">
          <a:xfrm>
            <a:off x="4336596" y="2620652"/>
            <a:ext cx="391340" cy="391340"/>
            <a:chOff x="3312" y="720"/>
            <a:chExt cx="960" cy="960"/>
          </a:xfrm>
        </p:grpSpPr>
        <p:sp>
          <p:nvSpPr>
            <p:cNvPr id="15" name="Oval 7"/>
            <p:cNvSpPr>
              <a:spLocks noChangeAspect="1" noChangeArrowheads="1"/>
            </p:cNvSpPr>
            <p:nvPr/>
          </p:nvSpPr>
          <p:spPr bwMode="auto">
            <a:xfrm>
              <a:off x="3312" y="720"/>
              <a:ext cx="960" cy="960"/>
            </a:xfrm>
            <a:prstGeom prst="ellipse">
              <a:avLst/>
            </a:prstGeom>
            <a:solidFill>
              <a:schemeClr val="bg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6" name="AutoShape 8"/>
            <p:cNvSpPr>
              <a:spLocks noChangeAspect="1" noChangeArrowheads="1"/>
            </p:cNvSpPr>
            <p:nvPr/>
          </p:nvSpPr>
          <p:spPr bwMode="auto">
            <a:xfrm>
              <a:off x="3312"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chemeClr val="accent1"/>
            </a:solidFill>
            <a:ln w="9525">
              <a:noFill/>
              <a:round/>
              <a:headEnd/>
              <a:tailEnd/>
            </a:ln>
            <a:effectLst/>
          </p:spPr>
          <p:txBody>
            <a:bodyPr vert="horz" wrap="none" lIns="68580" tIns="34290" rIns="68580" bIns="342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pitchFamily="34" charset="0"/>
                <a:ea typeface="+mn-ea"/>
                <a:cs typeface="Arial" charset="0"/>
              </a:endParaRPr>
            </a:p>
          </p:txBody>
        </p:sp>
        <p:sp>
          <p:nvSpPr>
            <p:cNvPr id="17" name="WordArt 9"/>
            <p:cNvSpPr>
              <a:spLocks noChangeAspect="1" noChangeArrowheads="1" noChangeShapeType="1" noTextEdit="1"/>
            </p:cNvSpPr>
            <p:nvPr/>
          </p:nvSpPr>
          <p:spPr bwMode="auto">
            <a:xfrm>
              <a:off x="3633" y="950"/>
              <a:ext cx="307" cy="50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9525">
                    <a:noFill/>
                    <a:round/>
                    <a:headEnd/>
                    <a:tailEnd/>
                  </a:ln>
                  <a:solidFill>
                    <a:srgbClr val="E39F15"/>
                  </a:solidFill>
                  <a:effectLst/>
                  <a:uLnTx/>
                  <a:uFillTx/>
                  <a:latin typeface="Arial Black"/>
                  <a:ea typeface="+mn-ea"/>
                  <a:cs typeface="Arial" charset="0"/>
                </a:rPr>
                <a:t>3</a:t>
              </a:r>
            </a:p>
          </p:txBody>
        </p:sp>
      </p:grpSp>
      <p:sp>
        <p:nvSpPr>
          <p:cNvPr id="18" name="TextBox 17"/>
          <p:cNvSpPr txBox="1"/>
          <p:nvPr/>
        </p:nvSpPr>
        <p:spPr>
          <a:xfrm>
            <a:off x="5245941" y="1022656"/>
            <a:ext cx="3712953" cy="239039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How many credits?</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Individual building</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Lesser of “unit fraction” and “floor space fraction”</a:t>
            </a:r>
          </a:p>
        </p:txBody>
      </p:sp>
      <p:sp>
        <p:nvSpPr>
          <p:cNvPr id="19" name="TextBox 18"/>
          <p:cNvSpPr txBox="1"/>
          <p:nvPr/>
        </p:nvSpPr>
        <p:spPr>
          <a:xfrm>
            <a:off x="1300795" y="1022656"/>
            <a:ext cx="2952756" cy="202106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Any credits at all?</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Project</a:t>
            </a:r>
          </a:p>
          <a:p>
            <a:pPr marL="0" marR="0" lvl="0" indent="0" algn="l" defTabSz="914400" rtl="0" eaLnBrk="1" fontAlgn="base" latinLnBrk="0" hangingPunct="1">
              <a:lnSpc>
                <a:spcPct val="100000"/>
              </a:lnSpc>
              <a:spcBef>
                <a:spcPts val="315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Franklin Gothic Medium" pitchFamily="34" charset="0"/>
                <a:ea typeface="+mn-ea"/>
                <a:cs typeface="Arial" pitchFamily="34" charset="0"/>
              </a:rPr>
              <a:t>Unit % only</a:t>
            </a:r>
          </a:p>
        </p:txBody>
      </p:sp>
    </p:spTree>
    <p:extLst>
      <p:ext uri="{BB962C8B-B14F-4D97-AF65-F5344CB8AC3E}">
        <p14:creationId xmlns:p14="http://schemas.microsoft.com/office/powerpoint/2010/main" val="1610593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itle 1"/>
          <p:cNvSpPr txBox="1">
            <a:spLocks/>
          </p:cNvSpPr>
          <p:nvPr/>
        </p:nvSpPr>
        <p:spPr>
          <a:xfrm>
            <a:off x="0" y="-1386461"/>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bg1"/>
                </a:solidFill>
                <a:effectLst>
                  <a:glow rad="127000">
                    <a:schemeClr val="tx1">
                      <a:alpha val="35000"/>
                    </a:schemeClr>
                  </a:glow>
                  <a:outerShdw blurRad="63500" sx="102000" sy="102000" algn="ctr" rotWithShape="0">
                    <a:prstClr val="black">
                      <a:alpha val="40000"/>
                    </a:prstClr>
                  </a:outerShdw>
                </a:effectLst>
              </a:rPr>
              <a:t>Building Applicable Fraction</a:t>
            </a:r>
          </a:p>
        </p:txBody>
      </p:sp>
      <p:sp>
        <p:nvSpPr>
          <p:cNvPr id="21" name="TextBox 20">
            <a:extLst>
              <a:ext uri="{FF2B5EF4-FFF2-40B4-BE49-F238E27FC236}">
                <a16:creationId xmlns:a16="http://schemas.microsoft.com/office/drawing/2014/main" id="{EE680894-4814-36C0-EAE8-93BB98412B55}"/>
              </a:ext>
            </a:extLst>
          </p:cNvPr>
          <p:cNvSpPr txBox="1"/>
          <p:nvPr/>
        </p:nvSpPr>
        <p:spPr>
          <a:xfrm>
            <a:off x="1902194" y="721831"/>
            <a:ext cx="1991635" cy="338554"/>
          </a:xfrm>
          <a:prstGeom prst="rect">
            <a:avLst/>
          </a:prstGeom>
          <a:noFill/>
        </p:spPr>
        <p:txBody>
          <a:bodyPr wrap="none" rtlCol="0">
            <a:spAutoFit/>
          </a:bodyPr>
          <a:lstStyle/>
          <a:p>
            <a:pPr algn="ctr"/>
            <a:r>
              <a:rPr lang="en-US" sz="1600" dirty="0">
                <a:solidFill>
                  <a:schemeClr val="tx1">
                    <a:lumMod val="75000"/>
                    <a:lumOff val="25000"/>
                  </a:schemeClr>
                </a:solidFill>
              </a:rPr>
              <a:t>Multibuilding Project</a:t>
            </a:r>
          </a:p>
        </p:txBody>
      </p:sp>
      <p:sp>
        <p:nvSpPr>
          <p:cNvPr id="475" name="Rectangle 474">
            <a:extLst>
              <a:ext uri="{FF2B5EF4-FFF2-40B4-BE49-F238E27FC236}">
                <a16:creationId xmlns:a16="http://schemas.microsoft.com/office/drawing/2014/main" id="{87E17A82-C1C5-039A-5B02-6E0C7C42C8B7}"/>
              </a:ext>
            </a:extLst>
          </p:cNvPr>
          <p:cNvSpPr/>
          <p:nvPr/>
        </p:nvSpPr>
        <p:spPr>
          <a:xfrm>
            <a:off x="729923" y="1616951"/>
            <a:ext cx="1769286"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a:extLst>
              <a:ext uri="{FF2B5EF4-FFF2-40B4-BE49-F238E27FC236}">
                <a16:creationId xmlns:a16="http://schemas.microsoft.com/office/drawing/2014/main" id="{5C126F76-B93C-A198-DF9E-5250814EFC7F}"/>
              </a:ext>
            </a:extLst>
          </p:cNvPr>
          <p:cNvSpPr/>
          <p:nvPr/>
        </p:nvSpPr>
        <p:spPr>
          <a:xfrm>
            <a:off x="729923" y="1616953"/>
            <a:ext cx="886156" cy="265392"/>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0C11FD19-061F-E9CE-B55E-F0F1CBE01286}"/>
              </a:ext>
            </a:extLst>
          </p:cNvPr>
          <p:cNvSpPr/>
          <p:nvPr/>
        </p:nvSpPr>
        <p:spPr>
          <a:xfrm>
            <a:off x="1613053" y="1616952"/>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extBox 476">
            <a:extLst>
              <a:ext uri="{FF2B5EF4-FFF2-40B4-BE49-F238E27FC236}">
                <a16:creationId xmlns:a16="http://schemas.microsoft.com/office/drawing/2014/main" id="{379A44ED-AE67-1F9D-7DA0-A00180CA83EB}"/>
              </a:ext>
            </a:extLst>
          </p:cNvPr>
          <p:cNvSpPr txBox="1"/>
          <p:nvPr/>
        </p:nvSpPr>
        <p:spPr>
          <a:xfrm>
            <a:off x="729924" y="1615597"/>
            <a:ext cx="883130" cy="259024"/>
          </a:xfrm>
          <a:prstGeom prst="rect">
            <a:avLst/>
          </a:prstGeom>
          <a:noFill/>
        </p:spPr>
        <p:txBody>
          <a:bodyPr wrap="square" lIns="0" tIns="0" rIns="0" bIns="0" rtlCol="0" anchor="ctr" anchorCtr="0">
            <a:noAutofit/>
          </a:bodyPr>
          <a:lstStyle/>
          <a:p>
            <a:pPr algn="ct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sz="14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478" name="Group 477">
            <a:extLst>
              <a:ext uri="{FF2B5EF4-FFF2-40B4-BE49-F238E27FC236}">
                <a16:creationId xmlns:a16="http://schemas.microsoft.com/office/drawing/2014/main" id="{D00572F0-938C-1485-6785-30DC67614FBA}"/>
              </a:ext>
            </a:extLst>
          </p:cNvPr>
          <p:cNvGrpSpPr/>
          <p:nvPr/>
        </p:nvGrpSpPr>
        <p:grpSpPr>
          <a:xfrm>
            <a:off x="729923" y="1882345"/>
            <a:ext cx="1769286" cy="265393"/>
            <a:chOff x="2475871" y="2325708"/>
            <a:chExt cx="1452963" cy="518864"/>
          </a:xfrm>
        </p:grpSpPr>
        <p:sp>
          <p:nvSpPr>
            <p:cNvPr id="499" name="Rectangle 498">
              <a:extLst>
                <a:ext uri="{FF2B5EF4-FFF2-40B4-BE49-F238E27FC236}">
                  <a16:creationId xmlns:a16="http://schemas.microsoft.com/office/drawing/2014/main" id="{A5138047-06B0-4C54-9D0E-D7CB92CB3BF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73931B85-C2DF-D0D5-71B1-5299E44A6A84}"/>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B4988E0A-92BB-0F13-6A82-EED2C8C6D473}"/>
              </a:ext>
            </a:extLst>
          </p:cNvPr>
          <p:cNvGrpSpPr/>
          <p:nvPr/>
        </p:nvGrpSpPr>
        <p:grpSpPr>
          <a:xfrm>
            <a:off x="729923" y="2147738"/>
            <a:ext cx="1769286" cy="265393"/>
            <a:chOff x="2475871" y="2325708"/>
            <a:chExt cx="1452963" cy="518864"/>
          </a:xfrm>
        </p:grpSpPr>
        <p:sp>
          <p:nvSpPr>
            <p:cNvPr id="497" name="Rectangle 496">
              <a:extLst>
                <a:ext uri="{FF2B5EF4-FFF2-40B4-BE49-F238E27FC236}">
                  <a16:creationId xmlns:a16="http://schemas.microsoft.com/office/drawing/2014/main" id="{22B1A08F-5A89-C3ED-F079-F56F1939FAC5}"/>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a:extLst>
                <a:ext uri="{FF2B5EF4-FFF2-40B4-BE49-F238E27FC236}">
                  <a16:creationId xmlns:a16="http://schemas.microsoft.com/office/drawing/2014/main" id="{5251F224-791E-6AD1-6273-85338813A58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 name="Rectangle 494">
            <a:extLst>
              <a:ext uri="{FF2B5EF4-FFF2-40B4-BE49-F238E27FC236}">
                <a16:creationId xmlns:a16="http://schemas.microsoft.com/office/drawing/2014/main" id="{A438BC92-021F-D4D4-6F18-AD26CAC345D7}"/>
              </a:ext>
            </a:extLst>
          </p:cNvPr>
          <p:cNvSpPr/>
          <p:nvPr/>
        </p:nvSpPr>
        <p:spPr>
          <a:xfrm>
            <a:off x="729923" y="2413131"/>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8952EAFD-7753-F2A1-A012-C4A1548DFB64}"/>
              </a:ext>
            </a:extLst>
          </p:cNvPr>
          <p:cNvSpPr/>
          <p:nvPr/>
        </p:nvSpPr>
        <p:spPr>
          <a:xfrm>
            <a:off x="1613053" y="2413130"/>
            <a:ext cx="886156"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480">
            <a:extLst>
              <a:ext uri="{FF2B5EF4-FFF2-40B4-BE49-F238E27FC236}">
                <a16:creationId xmlns:a16="http://schemas.microsoft.com/office/drawing/2014/main" id="{30A22C6C-F8B6-46B4-04AB-A676FAAD5024}"/>
              </a:ext>
            </a:extLst>
          </p:cNvPr>
          <p:cNvGrpSpPr/>
          <p:nvPr/>
        </p:nvGrpSpPr>
        <p:grpSpPr>
          <a:xfrm>
            <a:off x="729923" y="2678522"/>
            <a:ext cx="1769286" cy="265393"/>
            <a:chOff x="2475871" y="2325708"/>
            <a:chExt cx="1452963" cy="518864"/>
          </a:xfrm>
        </p:grpSpPr>
        <p:sp>
          <p:nvSpPr>
            <p:cNvPr id="493" name="Rectangle 492">
              <a:extLst>
                <a:ext uri="{FF2B5EF4-FFF2-40B4-BE49-F238E27FC236}">
                  <a16:creationId xmlns:a16="http://schemas.microsoft.com/office/drawing/2014/main" id="{3A58A7C4-BB47-0833-43BA-6D628E796F2F}"/>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a:extLst>
                <a:ext uri="{FF2B5EF4-FFF2-40B4-BE49-F238E27FC236}">
                  <a16:creationId xmlns:a16="http://schemas.microsoft.com/office/drawing/2014/main" id="{66377C13-1CD8-CDD1-4077-6F14B1BFB642}"/>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3" name="TextBox 482">
            <a:extLst>
              <a:ext uri="{FF2B5EF4-FFF2-40B4-BE49-F238E27FC236}">
                <a16:creationId xmlns:a16="http://schemas.microsoft.com/office/drawing/2014/main" id="{A710278B-EA27-FF99-E00C-9FD65AAEB04B}"/>
              </a:ext>
            </a:extLst>
          </p:cNvPr>
          <p:cNvSpPr txBox="1"/>
          <p:nvPr/>
        </p:nvSpPr>
        <p:spPr>
          <a:xfrm>
            <a:off x="729924"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4" name="TextBox 483">
            <a:extLst>
              <a:ext uri="{FF2B5EF4-FFF2-40B4-BE49-F238E27FC236}">
                <a16:creationId xmlns:a16="http://schemas.microsoft.com/office/drawing/2014/main" id="{17750BA7-D161-4B66-53C9-3FC60A624504}"/>
              </a:ext>
            </a:extLst>
          </p:cNvPr>
          <p:cNvSpPr txBox="1"/>
          <p:nvPr/>
        </p:nvSpPr>
        <p:spPr>
          <a:xfrm>
            <a:off x="1610056" y="2671352"/>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5" name="TextBox 484">
            <a:extLst>
              <a:ext uri="{FF2B5EF4-FFF2-40B4-BE49-F238E27FC236}">
                <a16:creationId xmlns:a16="http://schemas.microsoft.com/office/drawing/2014/main" id="{BDAFEE92-23D2-B5CF-5393-70E2F78639A9}"/>
              </a:ext>
            </a:extLst>
          </p:cNvPr>
          <p:cNvSpPr txBox="1"/>
          <p:nvPr/>
        </p:nvSpPr>
        <p:spPr>
          <a:xfrm>
            <a:off x="1610056" y="1615597"/>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6" name="TextBox 485">
            <a:extLst>
              <a:ext uri="{FF2B5EF4-FFF2-40B4-BE49-F238E27FC236}">
                <a16:creationId xmlns:a16="http://schemas.microsoft.com/office/drawing/2014/main" id="{44C99298-394B-962A-27CC-789001D605EF}"/>
              </a:ext>
            </a:extLst>
          </p:cNvPr>
          <p:cNvSpPr txBox="1"/>
          <p:nvPr/>
        </p:nvSpPr>
        <p:spPr>
          <a:xfrm>
            <a:off x="1610056"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7" name="TextBox 486">
            <a:extLst>
              <a:ext uri="{FF2B5EF4-FFF2-40B4-BE49-F238E27FC236}">
                <a16:creationId xmlns:a16="http://schemas.microsoft.com/office/drawing/2014/main" id="{57B97043-2D4C-7663-4279-081FA3D61673}"/>
              </a:ext>
            </a:extLst>
          </p:cNvPr>
          <p:cNvSpPr txBox="1"/>
          <p:nvPr/>
        </p:nvSpPr>
        <p:spPr>
          <a:xfrm>
            <a:off x="1610056"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8" name="TextBox 487">
            <a:extLst>
              <a:ext uri="{FF2B5EF4-FFF2-40B4-BE49-F238E27FC236}">
                <a16:creationId xmlns:a16="http://schemas.microsoft.com/office/drawing/2014/main" id="{537CC5D8-6641-9103-97D6-767E344474C7}"/>
              </a:ext>
            </a:extLst>
          </p:cNvPr>
          <p:cNvSpPr txBox="1"/>
          <p:nvPr/>
        </p:nvSpPr>
        <p:spPr>
          <a:xfrm>
            <a:off x="1610056"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89" name="TextBox 488">
            <a:extLst>
              <a:ext uri="{FF2B5EF4-FFF2-40B4-BE49-F238E27FC236}">
                <a16:creationId xmlns:a16="http://schemas.microsoft.com/office/drawing/2014/main" id="{98A4B56E-84B6-F467-9E50-B53649CF7C79}"/>
              </a:ext>
            </a:extLst>
          </p:cNvPr>
          <p:cNvSpPr txBox="1"/>
          <p:nvPr/>
        </p:nvSpPr>
        <p:spPr>
          <a:xfrm>
            <a:off x="729924" y="187953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0" name="TextBox 489">
            <a:extLst>
              <a:ext uri="{FF2B5EF4-FFF2-40B4-BE49-F238E27FC236}">
                <a16:creationId xmlns:a16="http://schemas.microsoft.com/office/drawing/2014/main" id="{125F016C-65D7-4B18-2428-1B36916F6A79}"/>
              </a:ext>
            </a:extLst>
          </p:cNvPr>
          <p:cNvSpPr txBox="1"/>
          <p:nvPr/>
        </p:nvSpPr>
        <p:spPr>
          <a:xfrm>
            <a:off x="729924" y="2143475"/>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491" name="TextBox 490">
            <a:extLst>
              <a:ext uri="{FF2B5EF4-FFF2-40B4-BE49-F238E27FC236}">
                <a16:creationId xmlns:a16="http://schemas.microsoft.com/office/drawing/2014/main" id="{6F316335-4D92-8628-1FB1-8FBD258A41D7}"/>
              </a:ext>
            </a:extLst>
          </p:cNvPr>
          <p:cNvSpPr txBox="1"/>
          <p:nvPr/>
        </p:nvSpPr>
        <p:spPr>
          <a:xfrm>
            <a:off x="729924" y="2407413"/>
            <a:ext cx="883130"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472" name="Group 23">
            <a:extLst>
              <a:ext uri="{FF2B5EF4-FFF2-40B4-BE49-F238E27FC236}">
                <a16:creationId xmlns:a16="http://schemas.microsoft.com/office/drawing/2014/main" id="{C880E65F-268B-549D-CD96-A8B32AC1DD4F}"/>
              </a:ext>
            </a:extLst>
          </p:cNvPr>
          <p:cNvGrpSpPr>
            <a:grpSpLocks/>
          </p:cNvGrpSpPr>
          <p:nvPr/>
        </p:nvGrpSpPr>
        <p:grpSpPr bwMode="auto">
          <a:xfrm>
            <a:off x="751092" y="1645679"/>
            <a:ext cx="833933" cy="211996"/>
            <a:chOff x="808" y="2880"/>
            <a:chExt cx="1632" cy="1152"/>
          </a:xfrm>
        </p:grpSpPr>
        <p:sp>
          <p:nvSpPr>
            <p:cNvPr id="473" name="Freeform 24">
              <a:extLst>
                <a:ext uri="{FF2B5EF4-FFF2-40B4-BE49-F238E27FC236}">
                  <a16:creationId xmlns:a16="http://schemas.microsoft.com/office/drawing/2014/main" id="{1392CBAB-1CFB-8321-4451-AD76BBD2B0C8}"/>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474" name="Freeform 25">
              <a:extLst>
                <a:ext uri="{FF2B5EF4-FFF2-40B4-BE49-F238E27FC236}">
                  <a16:creationId xmlns:a16="http://schemas.microsoft.com/office/drawing/2014/main" id="{17AC6781-EA18-CC96-4417-3599FD0A6972}"/>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sp>
        <p:nvSpPr>
          <p:cNvPr id="520" name="Freeform 511">
            <a:extLst>
              <a:ext uri="{FF2B5EF4-FFF2-40B4-BE49-F238E27FC236}">
                <a16:creationId xmlns:a16="http://schemas.microsoft.com/office/drawing/2014/main" id="{31C93A0E-4B6B-9FD6-2B08-7F370C3C5068}"/>
              </a:ext>
            </a:extLst>
          </p:cNvPr>
          <p:cNvSpPr>
            <a:spLocks/>
          </p:cNvSpPr>
          <p:nvPr/>
        </p:nvSpPr>
        <p:spPr bwMode="auto">
          <a:xfrm rot="234724">
            <a:off x="-1269589" y="2845066"/>
            <a:ext cx="220794" cy="350086"/>
          </a:xfrm>
          <a:custGeom>
            <a:avLst/>
            <a:gdLst>
              <a:gd name="T0" fmla="*/ 2 w 629"/>
              <a:gd name="T1" fmla="*/ 1409 h 1451"/>
              <a:gd name="T2" fmla="*/ 35 w 629"/>
              <a:gd name="T3" fmla="*/ 1320 h 1451"/>
              <a:gd name="T4" fmla="*/ 51 w 629"/>
              <a:gd name="T5" fmla="*/ 1271 h 1451"/>
              <a:gd name="T6" fmla="*/ 59 w 629"/>
              <a:gd name="T7" fmla="*/ 1214 h 1451"/>
              <a:gd name="T8" fmla="*/ 100 w 629"/>
              <a:gd name="T9" fmla="*/ 1182 h 1451"/>
              <a:gd name="T10" fmla="*/ 132 w 629"/>
              <a:gd name="T11" fmla="*/ 1141 h 1451"/>
              <a:gd name="T12" fmla="*/ 189 w 629"/>
              <a:gd name="T13" fmla="*/ 1092 h 1451"/>
              <a:gd name="T14" fmla="*/ 270 w 629"/>
              <a:gd name="T15" fmla="*/ 825 h 1451"/>
              <a:gd name="T16" fmla="*/ 319 w 629"/>
              <a:gd name="T17" fmla="*/ 760 h 1451"/>
              <a:gd name="T18" fmla="*/ 351 w 629"/>
              <a:gd name="T19" fmla="*/ 638 h 1451"/>
              <a:gd name="T20" fmla="*/ 384 w 629"/>
              <a:gd name="T21" fmla="*/ 589 h 1451"/>
              <a:gd name="T22" fmla="*/ 400 w 629"/>
              <a:gd name="T23" fmla="*/ 565 h 1451"/>
              <a:gd name="T24" fmla="*/ 408 w 629"/>
              <a:gd name="T25" fmla="*/ 443 h 1451"/>
              <a:gd name="T26" fmla="*/ 457 w 629"/>
              <a:gd name="T27" fmla="*/ 362 h 1451"/>
              <a:gd name="T28" fmla="*/ 465 w 629"/>
              <a:gd name="T29" fmla="*/ 330 h 1451"/>
              <a:gd name="T30" fmla="*/ 489 w 629"/>
              <a:gd name="T31" fmla="*/ 306 h 1451"/>
              <a:gd name="T32" fmla="*/ 530 w 629"/>
              <a:gd name="T33" fmla="*/ 241 h 1451"/>
              <a:gd name="T34" fmla="*/ 554 w 629"/>
              <a:gd name="T35" fmla="*/ 78 h 1451"/>
              <a:gd name="T36" fmla="*/ 570 w 629"/>
              <a:gd name="T37" fmla="*/ 30 h 1451"/>
              <a:gd name="T38" fmla="*/ 578 w 629"/>
              <a:gd name="T39" fmla="*/ 5 h 1451"/>
              <a:gd name="T40" fmla="*/ 619 w 629"/>
              <a:gd name="T41" fmla="*/ 13 h 1451"/>
              <a:gd name="T42" fmla="*/ 603 w 629"/>
              <a:gd name="T43" fmla="*/ 143 h 1451"/>
              <a:gd name="T44" fmla="*/ 554 w 629"/>
              <a:gd name="T45" fmla="*/ 322 h 1451"/>
              <a:gd name="T46" fmla="*/ 489 w 629"/>
              <a:gd name="T47" fmla="*/ 435 h 1451"/>
              <a:gd name="T48" fmla="*/ 408 w 629"/>
              <a:gd name="T49" fmla="*/ 679 h 1451"/>
              <a:gd name="T50" fmla="*/ 359 w 629"/>
              <a:gd name="T51" fmla="*/ 800 h 1451"/>
              <a:gd name="T52" fmla="*/ 294 w 629"/>
              <a:gd name="T53" fmla="*/ 890 h 1451"/>
              <a:gd name="T54" fmla="*/ 254 w 629"/>
              <a:gd name="T55" fmla="*/ 1117 h 1451"/>
              <a:gd name="T56" fmla="*/ 173 w 629"/>
              <a:gd name="T57" fmla="*/ 1198 h 1451"/>
              <a:gd name="T58" fmla="*/ 51 w 629"/>
              <a:gd name="T59" fmla="*/ 1328 h 1451"/>
              <a:gd name="T60" fmla="*/ 18 w 629"/>
              <a:gd name="T61" fmla="*/ 1376 h 1451"/>
              <a:gd name="T62" fmla="*/ 2 w 629"/>
              <a:gd name="T63" fmla="*/ 1409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1451">
                <a:moveTo>
                  <a:pt x="2" y="1409"/>
                </a:moveTo>
                <a:cubicBezTo>
                  <a:pt x="8" y="1369"/>
                  <a:pt x="7" y="1347"/>
                  <a:pt x="35" y="1320"/>
                </a:cubicBezTo>
                <a:cubicBezTo>
                  <a:pt x="40" y="1304"/>
                  <a:pt x="49" y="1288"/>
                  <a:pt x="51" y="1271"/>
                </a:cubicBezTo>
                <a:cubicBezTo>
                  <a:pt x="54" y="1252"/>
                  <a:pt x="51" y="1232"/>
                  <a:pt x="59" y="1214"/>
                </a:cubicBezTo>
                <a:cubicBezTo>
                  <a:pt x="66" y="1198"/>
                  <a:pt x="88" y="1194"/>
                  <a:pt x="100" y="1182"/>
                </a:cubicBezTo>
                <a:cubicBezTo>
                  <a:pt x="112" y="1170"/>
                  <a:pt x="120" y="1153"/>
                  <a:pt x="132" y="1141"/>
                </a:cubicBezTo>
                <a:cubicBezTo>
                  <a:pt x="150" y="1123"/>
                  <a:pt x="171" y="1111"/>
                  <a:pt x="189" y="1092"/>
                </a:cubicBezTo>
                <a:cubicBezTo>
                  <a:pt x="226" y="980"/>
                  <a:pt x="168" y="893"/>
                  <a:pt x="270" y="825"/>
                </a:cubicBezTo>
                <a:cubicBezTo>
                  <a:pt x="306" y="769"/>
                  <a:pt x="288" y="789"/>
                  <a:pt x="319" y="760"/>
                </a:cubicBezTo>
                <a:cubicBezTo>
                  <a:pt x="325" y="734"/>
                  <a:pt x="340" y="662"/>
                  <a:pt x="351" y="638"/>
                </a:cubicBezTo>
                <a:cubicBezTo>
                  <a:pt x="359" y="620"/>
                  <a:pt x="373" y="605"/>
                  <a:pt x="384" y="589"/>
                </a:cubicBezTo>
                <a:cubicBezTo>
                  <a:pt x="389" y="581"/>
                  <a:pt x="400" y="565"/>
                  <a:pt x="400" y="565"/>
                </a:cubicBezTo>
                <a:cubicBezTo>
                  <a:pt x="403" y="524"/>
                  <a:pt x="399" y="483"/>
                  <a:pt x="408" y="443"/>
                </a:cubicBezTo>
                <a:cubicBezTo>
                  <a:pt x="415" y="412"/>
                  <a:pt x="443" y="390"/>
                  <a:pt x="457" y="362"/>
                </a:cubicBezTo>
                <a:cubicBezTo>
                  <a:pt x="460" y="351"/>
                  <a:pt x="460" y="340"/>
                  <a:pt x="465" y="330"/>
                </a:cubicBezTo>
                <a:cubicBezTo>
                  <a:pt x="471" y="320"/>
                  <a:pt x="482" y="315"/>
                  <a:pt x="489" y="306"/>
                </a:cubicBezTo>
                <a:cubicBezTo>
                  <a:pt x="508" y="283"/>
                  <a:pt x="508" y="261"/>
                  <a:pt x="530" y="241"/>
                </a:cubicBezTo>
                <a:cubicBezTo>
                  <a:pt x="543" y="187"/>
                  <a:pt x="541" y="132"/>
                  <a:pt x="554" y="78"/>
                </a:cubicBezTo>
                <a:cubicBezTo>
                  <a:pt x="558" y="62"/>
                  <a:pt x="565" y="46"/>
                  <a:pt x="570" y="30"/>
                </a:cubicBezTo>
                <a:cubicBezTo>
                  <a:pt x="573" y="22"/>
                  <a:pt x="578" y="5"/>
                  <a:pt x="578" y="5"/>
                </a:cubicBezTo>
                <a:cubicBezTo>
                  <a:pt x="592" y="8"/>
                  <a:pt x="615" y="0"/>
                  <a:pt x="619" y="13"/>
                </a:cubicBezTo>
                <a:cubicBezTo>
                  <a:pt x="629" y="46"/>
                  <a:pt x="613" y="105"/>
                  <a:pt x="603" y="143"/>
                </a:cubicBezTo>
                <a:cubicBezTo>
                  <a:pt x="597" y="238"/>
                  <a:pt x="621" y="277"/>
                  <a:pt x="554" y="322"/>
                </a:cubicBezTo>
                <a:cubicBezTo>
                  <a:pt x="528" y="361"/>
                  <a:pt x="504" y="390"/>
                  <a:pt x="489" y="435"/>
                </a:cubicBezTo>
                <a:cubicBezTo>
                  <a:pt x="480" y="545"/>
                  <a:pt x="467" y="589"/>
                  <a:pt x="408" y="679"/>
                </a:cubicBezTo>
                <a:cubicBezTo>
                  <a:pt x="384" y="715"/>
                  <a:pt x="384" y="763"/>
                  <a:pt x="359" y="800"/>
                </a:cubicBezTo>
                <a:cubicBezTo>
                  <a:pt x="348" y="835"/>
                  <a:pt x="319" y="863"/>
                  <a:pt x="294" y="890"/>
                </a:cubicBezTo>
                <a:cubicBezTo>
                  <a:pt x="269" y="964"/>
                  <a:pt x="290" y="1066"/>
                  <a:pt x="254" y="1117"/>
                </a:cubicBezTo>
                <a:cubicBezTo>
                  <a:pt x="231" y="1150"/>
                  <a:pt x="206" y="1176"/>
                  <a:pt x="173" y="1198"/>
                </a:cubicBezTo>
                <a:cubicBezTo>
                  <a:pt x="147" y="1234"/>
                  <a:pt x="90" y="1300"/>
                  <a:pt x="51" y="1328"/>
                </a:cubicBezTo>
                <a:cubicBezTo>
                  <a:pt x="40" y="1344"/>
                  <a:pt x="29" y="1360"/>
                  <a:pt x="18" y="1376"/>
                </a:cubicBezTo>
                <a:cubicBezTo>
                  <a:pt x="0" y="1402"/>
                  <a:pt x="2" y="1451"/>
                  <a:pt x="2" y="1409"/>
                </a:cubicBezTo>
                <a:close/>
              </a:path>
            </a:pathLst>
          </a:custGeom>
          <a:solidFill>
            <a:srgbClr val="EDB5B5">
              <a:alpha val="5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3" name="Group 562">
            <a:extLst>
              <a:ext uri="{FF2B5EF4-FFF2-40B4-BE49-F238E27FC236}">
                <a16:creationId xmlns:a16="http://schemas.microsoft.com/office/drawing/2014/main" id="{980B7CC3-78FF-1E4A-627F-2620CEA9194D}"/>
              </a:ext>
            </a:extLst>
          </p:cNvPr>
          <p:cNvGrpSpPr/>
          <p:nvPr/>
        </p:nvGrpSpPr>
        <p:grpSpPr>
          <a:xfrm>
            <a:off x="-3411213" y="4785944"/>
            <a:ext cx="315880" cy="151554"/>
            <a:chOff x="-1726160" y="2136049"/>
            <a:chExt cx="339614" cy="268978"/>
          </a:xfrm>
        </p:grpSpPr>
        <p:sp>
          <p:nvSpPr>
            <p:cNvPr id="561" name="Rectangle 560">
              <a:extLst>
                <a:ext uri="{FF2B5EF4-FFF2-40B4-BE49-F238E27FC236}">
                  <a16:creationId xmlns:a16="http://schemas.microsoft.com/office/drawing/2014/main" id="{43B29318-2615-7454-A488-BA15FDFDB5BD}"/>
                </a:ext>
              </a:extLst>
            </p:cNvPr>
            <p:cNvSpPr/>
            <p:nvPr/>
          </p:nvSpPr>
          <p:spPr>
            <a:xfrm>
              <a:off x="-1726160"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a:extLst>
                <a:ext uri="{FF2B5EF4-FFF2-40B4-BE49-F238E27FC236}">
                  <a16:creationId xmlns:a16="http://schemas.microsoft.com/office/drawing/2014/main" id="{83647CAF-CD80-21AF-187F-748E5C56ABFD}"/>
                </a:ext>
              </a:extLst>
            </p:cNvPr>
            <p:cNvSpPr/>
            <p:nvPr/>
          </p:nvSpPr>
          <p:spPr>
            <a:xfrm>
              <a:off x="-1556702" y="2136049"/>
              <a:ext cx="170156" cy="268978"/>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itle 82">
            <a:extLst>
              <a:ext uri="{FF2B5EF4-FFF2-40B4-BE49-F238E27FC236}">
                <a16:creationId xmlns:a16="http://schemas.microsoft.com/office/drawing/2014/main" id="{652D29EE-EE78-7554-27AE-D9FA78DAD164}"/>
              </a:ext>
            </a:extLst>
          </p:cNvPr>
          <p:cNvSpPr>
            <a:spLocks noGrp="1"/>
          </p:cNvSpPr>
          <p:nvPr>
            <p:ph type="title"/>
          </p:nvPr>
        </p:nvSpPr>
        <p:spPr/>
        <p:txBody>
          <a:bodyPr/>
          <a:lstStyle/>
          <a:p>
            <a:r>
              <a:rPr lang="en-US" dirty="0"/>
              <a:t>Building Applicable Fraction</a:t>
            </a:r>
          </a:p>
        </p:txBody>
      </p:sp>
      <p:sp>
        <p:nvSpPr>
          <p:cNvPr id="92" name="Rectangle 91">
            <a:extLst>
              <a:ext uri="{FF2B5EF4-FFF2-40B4-BE49-F238E27FC236}">
                <a16:creationId xmlns:a16="http://schemas.microsoft.com/office/drawing/2014/main" id="{E76A9CF1-BB19-796F-D61F-644CCAFA9652}"/>
              </a:ext>
            </a:extLst>
          </p:cNvPr>
          <p:cNvSpPr/>
          <p:nvPr/>
        </p:nvSpPr>
        <p:spPr>
          <a:xfrm>
            <a:off x="-2423187" y="3242894"/>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F3F7F520-B2AC-967D-E91A-DC92CFA7DAD9}"/>
              </a:ext>
            </a:extLst>
          </p:cNvPr>
          <p:cNvGrpSpPr/>
          <p:nvPr/>
        </p:nvGrpSpPr>
        <p:grpSpPr>
          <a:xfrm>
            <a:off x="-2423187" y="3242895"/>
            <a:ext cx="2057401" cy="308610"/>
            <a:chOff x="2475871" y="2325708"/>
            <a:chExt cx="1452963" cy="518864"/>
          </a:xfrm>
        </p:grpSpPr>
        <p:sp>
          <p:nvSpPr>
            <p:cNvPr id="120" name="Rectangle 119">
              <a:extLst>
                <a:ext uri="{FF2B5EF4-FFF2-40B4-BE49-F238E27FC236}">
                  <a16:creationId xmlns:a16="http://schemas.microsoft.com/office/drawing/2014/main" id="{036008FF-D727-1B55-5A67-0D463A0DA2B9}"/>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8FE9AE4-E469-5184-78E7-FC324DC425FC}"/>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CC77DF2B-19E2-95B9-A248-648E0042748B}"/>
              </a:ext>
            </a:extLst>
          </p:cNvPr>
          <p:cNvSpPr txBox="1"/>
          <p:nvPr/>
        </p:nvSpPr>
        <p:spPr>
          <a:xfrm>
            <a:off x="-2423186" y="3241319"/>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sp>
        <p:nvSpPr>
          <p:cNvPr id="117" name="Rectangle 116">
            <a:extLst>
              <a:ext uri="{FF2B5EF4-FFF2-40B4-BE49-F238E27FC236}">
                <a16:creationId xmlns:a16="http://schemas.microsoft.com/office/drawing/2014/main" id="{09776571-277A-C6FF-92B9-3E14DCE2C49A}"/>
              </a:ext>
            </a:extLst>
          </p:cNvPr>
          <p:cNvSpPr/>
          <p:nvPr/>
        </p:nvSpPr>
        <p:spPr>
          <a:xfrm>
            <a:off x="-2423187" y="3551506"/>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DF526A7A-9963-06F8-7F71-D6B1F90C6CD0}"/>
              </a:ext>
            </a:extLst>
          </p:cNvPr>
          <p:cNvSpPr/>
          <p:nvPr/>
        </p:nvSpPr>
        <p:spPr>
          <a:xfrm>
            <a:off x="-1396246" y="3551505"/>
            <a:ext cx="1030460" cy="308609"/>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E981CB2D-4761-03E3-B57F-0308E44A0BFC}"/>
              </a:ext>
            </a:extLst>
          </p:cNvPr>
          <p:cNvGrpSpPr/>
          <p:nvPr/>
        </p:nvGrpSpPr>
        <p:grpSpPr>
          <a:xfrm>
            <a:off x="-2423187" y="3860115"/>
            <a:ext cx="2057401" cy="308610"/>
            <a:chOff x="2475871" y="2325708"/>
            <a:chExt cx="1452963" cy="518864"/>
          </a:xfrm>
        </p:grpSpPr>
        <p:sp>
          <p:nvSpPr>
            <p:cNvPr id="115" name="Rectangle 114">
              <a:extLst>
                <a:ext uri="{FF2B5EF4-FFF2-40B4-BE49-F238E27FC236}">
                  <a16:creationId xmlns:a16="http://schemas.microsoft.com/office/drawing/2014/main" id="{6A743F4B-915C-036C-F8A4-840F29B60EC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BD36459-0E24-05AC-343E-1E1098051FB8}"/>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B726EE72-02B3-F9C1-57B9-8A2B3BD3E8DE}"/>
              </a:ext>
            </a:extLst>
          </p:cNvPr>
          <p:cNvGrpSpPr/>
          <p:nvPr/>
        </p:nvGrpSpPr>
        <p:grpSpPr>
          <a:xfrm>
            <a:off x="-2423187" y="4168725"/>
            <a:ext cx="2057401" cy="308610"/>
            <a:chOff x="2475871" y="2325708"/>
            <a:chExt cx="1452963" cy="518864"/>
          </a:xfrm>
        </p:grpSpPr>
        <p:sp>
          <p:nvSpPr>
            <p:cNvPr id="113" name="Rectangle 112">
              <a:extLst>
                <a:ext uri="{FF2B5EF4-FFF2-40B4-BE49-F238E27FC236}">
                  <a16:creationId xmlns:a16="http://schemas.microsoft.com/office/drawing/2014/main" id="{78F93F36-9082-12B6-1935-16DF2FFA468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9F17A16-F43A-47A4-93EF-EBE44382B39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0662540D-6042-9019-99CC-2B466E14EADA}"/>
              </a:ext>
            </a:extLst>
          </p:cNvPr>
          <p:cNvGrpSpPr/>
          <p:nvPr/>
        </p:nvGrpSpPr>
        <p:grpSpPr>
          <a:xfrm>
            <a:off x="-2423187" y="4477334"/>
            <a:ext cx="2057401" cy="308610"/>
            <a:chOff x="2475871" y="2325708"/>
            <a:chExt cx="1452963" cy="518864"/>
          </a:xfrm>
        </p:grpSpPr>
        <p:sp>
          <p:nvSpPr>
            <p:cNvPr id="111" name="Rectangle 110">
              <a:extLst>
                <a:ext uri="{FF2B5EF4-FFF2-40B4-BE49-F238E27FC236}">
                  <a16:creationId xmlns:a16="http://schemas.microsoft.com/office/drawing/2014/main" id="{87FFB297-4EEC-6416-CBD9-C382BCF7CB99}"/>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B3D4A64-95F6-8F68-9650-3A9A2ABC437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rapezoid 98">
            <a:extLst>
              <a:ext uri="{FF2B5EF4-FFF2-40B4-BE49-F238E27FC236}">
                <a16:creationId xmlns:a16="http://schemas.microsoft.com/office/drawing/2014/main" id="{0649506F-C700-3739-1C1C-61C2F4F95521}"/>
              </a:ext>
            </a:extLst>
          </p:cNvPr>
          <p:cNvSpPr/>
          <p:nvPr/>
        </p:nvSpPr>
        <p:spPr>
          <a:xfrm>
            <a:off x="-2538434" y="2600809"/>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00" name="TextBox 99">
            <a:extLst>
              <a:ext uri="{FF2B5EF4-FFF2-40B4-BE49-F238E27FC236}">
                <a16:creationId xmlns:a16="http://schemas.microsoft.com/office/drawing/2014/main" id="{3B6ED592-8C6B-44D6-372D-D8DD06B8CACE}"/>
              </a:ext>
            </a:extLst>
          </p:cNvPr>
          <p:cNvSpPr txBox="1"/>
          <p:nvPr/>
        </p:nvSpPr>
        <p:spPr>
          <a:xfrm>
            <a:off x="-2423186"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1" name="TextBox 100">
            <a:extLst>
              <a:ext uri="{FF2B5EF4-FFF2-40B4-BE49-F238E27FC236}">
                <a16:creationId xmlns:a16="http://schemas.microsoft.com/office/drawing/2014/main" id="{CFA43443-B3D1-F6D7-7270-DD0CC40FB004}"/>
              </a:ext>
            </a:extLst>
          </p:cNvPr>
          <p:cNvSpPr txBox="1"/>
          <p:nvPr/>
        </p:nvSpPr>
        <p:spPr>
          <a:xfrm>
            <a:off x="-1399731" y="4468996"/>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2" name="TextBox 101">
            <a:extLst>
              <a:ext uri="{FF2B5EF4-FFF2-40B4-BE49-F238E27FC236}">
                <a16:creationId xmlns:a16="http://schemas.microsoft.com/office/drawing/2014/main" id="{EFE26A54-3D82-DD02-372A-5AD69777F330}"/>
              </a:ext>
            </a:extLst>
          </p:cNvPr>
          <p:cNvSpPr txBox="1"/>
          <p:nvPr/>
        </p:nvSpPr>
        <p:spPr>
          <a:xfrm>
            <a:off x="-1722894" y="191301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03" name="TextBox 102">
            <a:extLst>
              <a:ext uri="{FF2B5EF4-FFF2-40B4-BE49-F238E27FC236}">
                <a16:creationId xmlns:a16="http://schemas.microsoft.com/office/drawing/2014/main" id="{A693E989-265A-35F3-A845-47DFDB56CAF7}"/>
              </a:ext>
            </a:extLst>
          </p:cNvPr>
          <p:cNvSpPr txBox="1"/>
          <p:nvPr/>
        </p:nvSpPr>
        <p:spPr>
          <a:xfrm>
            <a:off x="-3187364" y="221752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4" name="TextBox 103">
            <a:extLst>
              <a:ext uri="{FF2B5EF4-FFF2-40B4-BE49-F238E27FC236}">
                <a16:creationId xmlns:a16="http://schemas.microsoft.com/office/drawing/2014/main" id="{1834A814-ECFA-3147-5B25-B79063DA309D}"/>
              </a:ext>
            </a:extLst>
          </p:cNvPr>
          <p:cNvSpPr txBox="1"/>
          <p:nvPr/>
        </p:nvSpPr>
        <p:spPr>
          <a:xfrm>
            <a:off x="-1399731"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5" name="TextBox 104">
            <a:extLst>
              <a:ext uri="{FF2B5EF4-FFF2-40B4-BE49-F238E27FC236}">
                <a16:creationId xmlns:a16="http://schemas.microsoft.com/office/drawing/2014/main" id="{19B6433D-2B01-3BF8-F753-39B5B3AC671C}"/>
              </a:ext>
            </a:extLst>
          </p:cNvPr>
          <p:cNvSpPr txBox="1"/>
          <p:nvPr/>
        </p:nvSpPr>
        <p:spPr>
          <a:xfrm>
            <a:off x="-1399731"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6" name="TextBox 105">
            <a:extLst>
              <a:ext uri="{FF2B5EF4-FFF2-40B4-BE49-F238E27FC236}">
                <a16:creationId xmlns:a16="http://schemas.microsoft.com/office/drawing/2014/main" id="{FE7AF760-7D29-6AEF-A565-856B84D17568}"/>
              </a:ext>
            </a:extLst>
          </p:cNvPr>
          <p:cNvSpPr txBox="1"/>
          <p:nvPr/>
        </p:nvSpPr>
        <p:spPr>
          <a:xfrm>
            <a:off x="-2423186" y="354823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7" name="TextBox 106">
            <a:extLst>
              <a:ext uri="{FF2B5EF4-FFF2-40B4-BE49-F238E27FC236}">
                <a16:creationId xmlns:a16="http://schemas.microsoft.com/office/drawing/2014/main" id="{D87FB953-1D8C-3323-5F81-A45B35F3818C}"/>
              </a:ext>
            </a:extLst>
          </p:cNvPr>
          <p:cNvSpPr txBox="1"/>
          <p:nvPr/>
        </p:nvSpPr>
        <p:spPr>
          <a:xfrm>
            <a:off x="-2423186" y="3855158"/>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09" name="TextBox 108">
            <a:extLst>
              <a:ext uri="{FF2B5EF4-FFF2-40B4-BE49-F238E27FC236}">
                <a16:creationId xmlns:a16="http://schemas.microsoft.com/office/drawing/2014/main" id="{06853022-DC08-379F-E786-1D556642B4A8}"/>
              </a:ext>
            </a:extLst>
          </p:cNvPr>
          <p:cNvSpPr txBox="1"/>
          <p:nvPr/>
        </p:nvSpPr>
        <p:spPr>
          <a:xfrm>
            <a:off x="-2423186" y="4162077"/>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10" name="TextBox 109">
            <a:extLst>
              <a:ext uri="{FF2B5EF4-FFF2-40B4-BE49-F238E27FC236}">
                <a16:creationId xmlns:a16="http://schemas.microsoft.com/office/drawing/2014/main" id="{3494B08A-8974-C59B-C620-C4CA960FDF3A}"/>
              </a:ext>
            </a:extLst>
          </p:cNvPr>
          <p:cNvSpPr txBox="1"/>
          <p:nvPr/>
        </p:nvSpPr>
        <p:spPr>
          <a:xfrm>
            <a:off x="-2423187" y="2673028"/>
            <a:ext cx="2050396" cy="507831"/>
          </a:xfrm>
          <a:prstGeom prst="rect">
            <a:avLst/>
          </a:prstGeom>
          <a:noFill/>
        </p:spPr>
        <p:txBody>
          <a:bodyPr wrap="square" rtlCol="0">
            <a:spAutoFit/>
          </a:bodyPr>
          <a:lstStyle/>
          <a:p>
            <a:pPr algn="ctr"/>
            <a:r>
              <a:rPr lang="en-US" sz="2700" b="1" dirty="0">
                <a:solidFill>
                  <a:schemeClr val="bg1">
                    <a:lumMod val="95000"/>
                  </a:schemeClr>
                </a:solidFill>
              </a:rPr>
              <a:t>AVG: 60%</a:t>
            </a:r>
          </a:p>
        </p:txBody>
      </p:sp>
      <p:grpSp>
        <p:nvGrpSpPr>
          <p:cNvPr id="449" name="Group 448">
            <a:extLst>
              <a:ext uri="{FF2B5EF4-FFF2-40B4-BE49-F238E27FC236}">
                <a16:creationId xmlns:a16="http://schemas.microsoft.com/office/drawing/2014/main" id="{6C19D74D-F3BD-E78E-C332-D0942EF1FD1F}"/>
              </a:ext>
            </a:extLst>
          </p:cNvPr>
          <p:cNvGrpSpPr/>
          <p:nvPr/>
        </p:nvGrpSpPr>
        <p:grpSpPr>
          <a:xfrm>
            <a:off x="-2531995" y="5094502"/>
            <a:ext cx="1004494" cy="246518"/>
            <a:chOff x="-2417353" y="3276300"/>
            <a:chExt cx="1004494" cy="246518"/>
          </a:xfrm>
        </p:grpSpPr>
        <p:sp>
          <p:nvSpPr>
            <p:cNvPr id="89" name="Freeform 24">
              <a:extLst>
                <a:ext uri="{FF2B5EF4-FFF2-40B4-BE49-F238E27FC236}">
                  <a16:creationId xmlns:a16="http://schemas.microsoft.com/office/drawing/2014/main" id="{949C64A7-BB58-C4AF-D185-082E95F1D70C}"/>
                </a:ext>
              </a:extLst>
            </p:cNvPr>
            <p:cNvSpPr>
              <a:spLocks/>
            </p:cNvSpPr>
            <p:nvPr/>
          </p:nvSpPr>
          <p:spPr bwMode="auto">
            <a:xfrm>
              <a:off x="-2417353" y="3276300"/>
              <a:ext cx="1004494" cy="246518"/>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90" name="Freeform 25">
              <a:extLst>
                <a:ext uri="{FF2B5EF4-FFF2-40B4-BE49-F238E27FC236}">
                  <a16:creationId xmlns:a16="http://schemas.microsoft.com/office/drawing/2014/main" id="{419E513B-1C29-5339-33AA-29C1A8788DEA}"/>
                </a:ext>
              </a:extLst>
            </p:cNvPr>
            <p:cNvSpPr>
              <a:spLocks/>
            </p:cNvSpPr>
            <p:nvPr/>
          </p:nvSpPr>
          <p:spPr bwMode="auto">
            <a:xfrm>
              <a:off x="-2417353" y="3276300"/>
              <a:ext cx="1004494" cy="246518"/>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nvGrpSpPr>
          <p:cNvPr id="161" name="Group 160">
            <a:extLst>
              <a:ext uri="{FF2B5EF4-FFF2-40B4-BE49-F238E27FC236}">
                <a16:creationId xmlns:a16="http://schemas.microsoft.com/office/drawing/2014/main" id="{0797EB33-12D9-0DC1-5F8B-E14A340D8A10}"/>
              </a:ext>
            </a:extLst>
          </p:cNvPr>
          <p:cNvGrpSpPr/>
          <p:nvPr/>
        </p:nvGrpSpPr>
        <p:grpSpPr>
          <a:xfrm>
            <a:off x="-2588880" y="-1320466"/>
            <a:ext cx="1930620" cy="1843904"/>
            <a:chOff x="3454584" y="2026292"/>
            <a:chExt cx="2287899" cy="2185135"/>
          </a:xfrm>
        </p:grpSpPr>
        <p:sp>
          <p:nvSpPr>
            <p:cNvPr id="128" name="Rectangle 127">
              <a:extLst>
                <a:ext uri="{FF2B5EF4-FFF2-40B4-BE49-F238E27FC236}">
                  <a16:creationId xmlns:a16="http://schemas.microsoft.com/office/drawing/2014/main" id="{2965382B-9162-C9EA-4E3D-4458BD66074F}"/>
                </a:ext>
              </a:extLst>
            </p:cNvPr>
            <p:cNvSpPr/>
            <p:nvPr/>
          </p:nvSpPr>
          <p:spPr>
            <a:xfrm>
              <a:off x="3569831" y="2668377"/>
              <a:ext cx="2057401" cy="154305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E9C52D9-4F43-1D27-3F39-7EA0F8ACA125}"/>
                </a:ext>
              </a:extLst>
            </p:cNvPr>
            <p:cNvSpPr/>
            <p:nvPr/>
          </p:nvSpPr>
          <p:spPr>
            <a:xfrm>
              <a:off x="3569831" y="2668379"/>
              <a:ext cx="1030460" cy="308609"/>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DDDD007-9249-4464-FC72-9F7AB6E9A831}"/>
                </a:ext>
              </a:extLst>
            </p:cNvPr>
            <p:cNvSpPr/>
            <p:nvPr/>
          </p:nvSpPr>
          <p:spPr>
            <a:xfrm>
              <a:off x="4596772" y="2668378"/>
              <a:ext cx="1030460" cy="308609"/>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80981F5-BAFD-7DB5-1A1D-BC286F946DF3}"/>
                </a:ext>
              </a:extLst>
            </p:cNvPr>
            <p:cNvSpPr txBox="1"/>
            <p:nvPr/>
          </p:nvSpPr>
          <p:spPr>
            <a:xfrm>
              <a:off x="3569832" y="2666802"/>
              <a:ext cx="1026941" cy="301204"/>
            </a:xfrm>
            <a:prstGeom prst="rect">
              <a:avLst/>
            </a:prstGeom>
            <a:noFill/>
          </p:spPr>
          <p:txBody>
            <a:bodyPr wrap="square" lIns="0" tIns="0" rIns="0" bIns="0" rtlCol="0" anchor="ctr" anchorCtr="0">
              <a:noAutofit/>
            </a:bodyPr>
            <a:lstStyle/>
            <a:p>
              <a:pPr algn="ctr"/>
              <a:r>
                <a:rPr lang="en-US" sz="2100"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50</a:t>
              </a:r>
              <a:r>
                <a:rPr lang="en-US" dirty="0">
                  <a:ln w="6350">
                    <a:solidFill>
                      <a:schemeClr val="tx1">
                        <a:lumMod val="75000"/>
                        <a:lumOff val="25000"/>
                      </a:schemeClr>
                    </a:solidFill>
                  </a:ln>
                  <a:solidFill>
                    <a:schemeClr val="tx1">
                      <a:lumMod val="50000"/>
                      <a:lumOff val="50000"/>
                    </a:schemeClr>
                  </a:solidFill>
                  <a:effectLst>
                    <a:outerShdw blurRad="38100" dist="38100" dir="2700000" algn="tl">
                      <a:srgbClr val="000000">
                        <a:alpha val="43137"/>
                      </a:srgbClr>
                    </a:outerShdw>
                  </a:effectLst>
                  <a:latin typeface="+mj-lt"/>
                  <a:cs typeface="Arial" pitchFamily="34" charset="0"/>
                </a:rPr>
                <a:t>%</a:t>
              </a:r>
            </a:p>
          </p:txBody>
        </p:sp>
        <p:grpSp>
          <p:nvGrpSpPr>
            <p:cNvPr id="134" name="Group 133">
              <a:extLst>
                <a:ext uri="{FF2B5EF4-FFF2-40B4-BE49-F238E27FC236}">
                  <a16:creationId xmlns:a16="http://schemas.microsoft.com/office/drawing/2014/main" id="{E2459E07-448C-DAF0-2E07-9D9AB052949F}"/>
                </a:ext>
              </a:extLst>
            </p:cNvPr>
            <p:cNvGrpSpPr/>
            <p:nvPr/>
          </p:nvGrpSpPr>
          <p:grpSpPr>
            <a:xfrm>
              <a:off x="3569831" y="2976988"/>
              <a:ext cx="2057401" cy="308610"/>
              <a:chOff x="2475871" y="2325708"/>
              <a:chExt cx="1452963" cy="518864"/>
            </a:xfrm>
          </p:grpSpPr>
          <p:sp>
            <p:nvSpPr>
              <p:cNvPr id="159" name="Rectangle 158">
                <a:extLst>
                  <a:ext uri="{FF2B5EF4-FFF2-40B4-BE49-F238E27FC236}">
                    <a16:creationId xmlns:a16="http://schemas.microsoft.com/office/drawing/2014/main" id="{8448870E-3350-FB4D-568A-72272EE90ED2}"/>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CD60761-D207-D59E-DC54-720090038467}"/>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65701F98-18C1-61D6-1E79-2343827CB89B}"/>
                </a:ext>
              </a:extLst>
            </p:cNvPr>
            <p:cNvGrpSpPr/>
            <p:nvPr/>
          </p:nvGrpSpPr>
          <p:grpSpPr>
            <a:xfrm>
              <a:off x="3569831" y="3285598"/>
              <a:ext cx="2057401" cy="308610"/>
              <a:chOff x="2475871" y="2325708"/>
              <a:chExt cx="1452963" cy="518864"/>
            </a:xfrm>
          </p:grpSpPr>
          <p:sp>
            <p:nvSpPr>
              <p:cNvPr id="157" name="Rectangle 156">
                <a:extLst>
                  <a:ext uri="{FF2B5EF4-FFF2-40B4-BE49-F238E27FC236}">
                    <a16:creationId xmlns:a16="http://schemas.microsoft.com/office/drawing/2014/main" id="{5DDA9A2D-6DC3-AF3C-171F-42BB04E745E4}"/>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B8B56A47-64D4-1BC4-84AD-3E11979D3D16}"/>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7AAD16B-01C1-EA6F-6DE0-96C9CBB14F08}"/>
                </a:ext>
              </a:extLst>
            </p:cNvPr>
            <p:cNvGrpSpPr/>
            <p:nvPr/>
          </p:nvGrpSpPr>
          <p:grpSpPr>
            <a:xfrm>
              <a:off x="3569831" y="3594208"/>
              <a:ext cx="2057401" cy="308610"/>
              <a:chOff x="2475871" y="2325708"/>
              <a:chExt cx="1452963" cy="518864"/>
            </a:xfrm>
          </p:grpSpPr>
          <p:sp>
            <p:nvSpPr>
              <p:cNvPr id="155" name="Rectangle 154">
                <a:extLst>
                  <a:ext uri="{FF2B5EF4-FFF2-40B4-BE49-F238E27FC236}">
                    <a16:creationId xmlns:a16="http://schemas.microsoft.com/office/drawing/2014/main" id="{982B804F-785B-979B-1064-0BBC8C5F88D6}"/>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0C2CE5-00FB-168D-A931-289C89D24B3E}"/>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B0947C10-B59B-057C-AE3D-919357A22A1A}"/>
                </a:ext>
              </a:extLst>
            </p:cNvPr>
            <p:cNvGrpSpPr/>
            <p:nvPr/>
          </p:nvGrpSpPr>
          <p:grpSpPr>
            <a:xfrm>
              <a:off x="3569831" y="3902817"/>
              <a:ext cx="2057401" cy="308610"/>
              <a:chOff x="2475871" y="2325708"/>
              <a:chExt cx="1452963" cy="518864"/>
            </a:xfrm>
          </p:grpSpPr>
          <p:sp>
            <p:nvSpPr>
              <p:cNvPr id="153" name="Rectangle 152">
                <a:extLst>
                  <a:ext uri="{FF2B5EF4-FFF2-40B4-BE49-F238E27FC236}">
                    <a16:creationId xmlns:a16="http://schemas.microsoft.com/office/drawing/2014/main" id="{6E5EBF68-B322-5475-2383-E549CF9DD52D}"/>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E15F7B90-689E-CE07-BD0C-4D8CCE8F20DD}"/>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Trapezoid 138">
              <a:extLst>
                <a:ext uri="{FF2B5EF4-FFF2-40B4-BE49-F238E27FC236}">
                  <a16:creationId xmlns:a16="http://schemas.microsoft.com/office/drawing/2014/main" id="{C0D4B95C-07A3-EB45-D043-BF6509E4FFF6}"/>
                </a:ext>
              </a:extLst>
            </p:cNvPr>
            <p:cNvSpPr/>
            <p:nvPr/>
          </p:nvSpPr>
          <p:spPr>
            <a:xfrm>
              <a:off x="3454584" y="2026292"/>
              <a:ext cx="2287899" cy="64389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40" name="TextBox 139">
              <a:extLst>
                <a:ext uri="{FF2B5EF4-FFF2-40B4-BE49-F238E27FC236}">
                  <a16:creationId xmlns:a16="http://schemas.microsoft.com/office/drawing/2014/main" id="{DC5CE2F9-681B-9CA7-E1BE-492D52AC2D16}"/>
                </a:ext>
              </a:extLst>
            </p:cNvPr>
            <p:cNvSpPr txBox="1"/>
            <p:nvPr/>
          </p:nvSpPr>
          <p:spPr>
            <a:xfrm>
              <a:off x="3569832"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1" name="TextBox 140">
              <a:extLst>
                <a:ext uri="{FF2B5EF4-FFF2-40B4-BE49-F238E27FC236}">
                  <a16:creationId xmlns:a16="http://schemas.microsoft.com/office/drawing/2014/main" id="{3763A682-1E58-8E56-555D-692A9052D8B8}"/>
                </a:ext>
              </a:extLst>
            </p:cNvPr>
            <p:cNvSpPr txBox="1"/>
            <p:nvPr/>
          </p:nvSpPr>
          <p:spPr>
            <a:xfrm>
              <a:off x="4593287" y="3894479"/>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2" name="TextBox 141">
              <a:extLst>
                <a:ext uri="{FF2B5EF4-FFF2-40B4-BE49-F238E27FC236}">
                  <a16:creationId xmlns:a16="http://schemas.microsoft.com/office/drawing/2014/main" id="{8A40ED98-B130-8A0B-EEFA-C82F10532522}"/>
                </a:ext>
              </a:extLst>
            </p:cNvPr>
            <p:cNvSpPr txBox="1"/>
            <p:nvPr/>
          </p:nvSpPr>
          <p:spPr>
            <a:xfrm>
              <a:off x="4593287" y="2666802"/>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143" name="TextBox 142">
              <a:extLst>
                <a:ext uri="{FF2B5EF4-FFF2-40B4-BE49-F238E27FC236}">
                  <a16:creationId xmlns:a16="http://schemas.microsoft.com/office/drawing/2014/main" id="{E9D7FA45-166B-CF10-6B15-03CD79AF05AD}"/>
                </a:ext>
              </a:extLst>
            </p:cNvPr>
            <p:cNvSpPr txBox="1"/>
            <p:nvPr/>
          </p:nvSpPr>
          <p:spPr>
            <a:xfrm>
              <a:off x="4593287"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4" name="TextBox 143">
              <a:extLst>
                <a:ext uri="{FF2B5EF4-FFF2-40B4-BE49-F238E27FC236}">
                  <a16:creationId xmlns:a16="http://schemas.microsoft.com/office/drawing/2014/main" id="{719734D4-C405-15BC-376F-D7D85D3588D1}"/>
                </a:ext>
              </a:extLst>
            </p:cNvPr>
            <p:cNvSpPr txBox="1"/>
            <p:nvPr/>
          </p:nvSpPr>
          <p:spPr>
            <a:xfrm>
              <a:off x="4593287"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5" name="TextBox 144">
              <a:extLst>
                <a:ext uri="{FF2B5EF4-FFF2-40B4-BE49-F238E27FC236}">
                  <a16:creationId xmlns:a16="http://schemas.microsoft.com/office/drawing/2014/main" id="{728F19F6-96AF-85E5-C9FF-0403A7156336}"/>
                </a:ext>
              </a:extLst>
            </p:cNvPr>
            <p:cNvSpPr txBox="1"/>
            <p:nvPr/>
          </p:nvSpPr>
          <p:spPr>
            <a:xfrm>
              <a:off x="4593287"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6" name="TextBox 145">
              <a:extLst>
                <a:ext uri="{FF2B5EF4-FFF2-40B4-BE49-F238E27FC236}">
                  <a16:creationId xmlns:a16="http://schemas.microsoft.com/office/drawing/2014/main" id="{8DAFA299-E617-A547-515C-2BE0454DEDD0}"/>
                </a:ext>
              </a:extLst>
            </p:cNvPr>
            <p:cNvSpPr txBox="1"/>
            <p:nvPr/>
          </p:nvSpPr>
          <p:spPr>
            <a:xfrm>
              <a:off x="3569832" y="297372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7" name="TextBox 146">
              <a:extLst>
                <a:ext uri="{FF2B5EF4-FFF2-40B4-BE49-F238E27FC236}">
                  <a16:creationId xmlns:a16="http://schemas.microsoft.com/office/drawing/2014/main" id="{B0C9CC83-B402-3764-0175-C695392BB28C}"/>
                </a:ext>
              </a:extLst>
            </p:cNvPr>
            <p:cNvSpPr txBox="1"/>
            <p:nvPr/>
          </p:nvSpPr>
          <p:spPr>
            <a:xfrm>
              <a:off x="3569832" y="3280641"/>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8" name="TextBox 147">
              <a:extLst>
                <a:ext uri="{FF2B5EF4-FFF2-40B4-BE49-F238E27FC236}">
                  <a16:creationId xmlns:a16="http://schemas.microsoft.com/office/drawing/2014/main" id="{D641C3CB-A432-D92A-FE41-0EA5866A353E}"/>
                </a:ext>
              </a:extLst>
            </p:cNvPr>
            <p:cNvSpPr txBox="1"/>
            <p:nvPr/>
          </p:nvSpPr>
          <p:spPr>
            <a:xfrm>
              <a:off x="3569832" y="3587560"/>
              <a:ext cx="1026941" cy="301204"/>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49" name="TextBox 148">
              <a:extLst>
                <a:ext uri="{FF2B5EF4-FFF2-40B4-BE49-F238E27FC236}">
                  <a16:creationId xmlns:a16="http://schemas.microsoft.com/office/drawing/2014/main" id="{9070F1EB-035D-EF2F-D32C-E9EA833EA89A}"/>
                </a:ext>
              </a:extLst>
            </p:cNvPr>
            <p:cNvSpPr txBox="1"/>
            <p:nvPr/>
          </p:nvSpPr>
          <p:spPr>
            <a:xfrm>
              <a:off x="3476344" y="2110053"/>
              <a:ext cx="2237370" cy="507831"/>
            </a:xfrm>
            <a:prstGeom prst="rect">
              <a:avLst/>
            </a:prstGeom>
            <a:noFill/>
          </p:spPr>
          <p:txBody>
            <a:bodyPr wrap="square" rtlCol="0">
              <a:spAutoFit/>
            </a:bodyPr>
            <a:lstStyle/>
            <a:p>
              <a:pPr algn="ctr"/>
              <a:r>
                <a:rPr lang="en-US" sz="2700" b="1" dirty="0">
                  <a:solidFill>
                    <a:schemeClr val="bg1"/>
                  </a:solidFill>
                </a:rPr>
                <a:t>AVG: 60%</a:t>
              </a:r>
            </a:p>
          </p:txBody>
        </p:sp>
        <p:grpSp>
          <p:nvGrpSpPr>
            <p:cNvPr id="150" name="Group 23">
              <a:extLst>
                <a:ext uri="{FF2B5EF4-FFF2-40B4-BE49-F238E27FC236}">
                  <a16:creationId xmlns:a16="http://schemas.microsoft.com/office/drawing/2014/main" id="{4FB37180-1FA3-2128-0B20-88AD0E3CC6F7}"/>
                </a:ext>
              </a:extLst>
            </p:cNvPr>
            <p:cNvGrpSpPr>
              <a:grpSpLocks/>
            </p:cNvGrpSpPr>
            <p:nvPr/>
          </p:nvGrpSpPr>
          <p:grpSpPr bwMode="auto">
            <a:xfrm>
              <a:off x="3575665" y="2701783"/>
              <a:ext cx="1004494" cy="246518"/>
              <a:chOff x="808" y="2880"/>
              <a:chExt cx="1632" cy="1152"/>
            </a:xfrm>
          </p:grpSpPr>
          <p:sp>
            <p:nvSpPr>
              <p:cNvPr id="151" name="Freeform 24">
                <a:extLst>
                  <a:ext uri="{FF2B5EF4-FFF2-40B4-BE49-F238E27FC236}">
                    <a16:creationId xmlns:a16="http://schemas.microsoft.com/office/drawing/2014/main" id="{E86B83D7-583E-8171-8C7C-8C03943A24AB}"/>
                  </a:ext>
                </a:extLst>
              </p:cNvPr>
              <p:cNvSpPr>
                <a:spLocks/>
              </p:cNvSpPr>
              <p:nvPr/>
            </p:nvSpPr>
            <p:spPr bwMode="auto">
              <a:xfrm>
                <a:off x="808" y="2880"/>
                <a:ext cx="1632" cy="1152"/>
              </a:xfrm>
              <a:custGeom>
                <a:avLst/>
                <a:gdLst>
                  <a:gd name="T0" fmla="*/ 0 w 1632"/>
                  <a:gd name="T1" fmla="*/ 1152 h 1152"/>
                  <a:gd name="T2" fmla="*/ 1296 w 1632"/>
                  <a:gd name="T3" fmla="*/ 0 h 1152"/>
                  <a:gd name="T4" fmla="*/ 1632 w 1632"/>
                  <a:gd name="T5" fmla="*/ 0 h 1152"/>
                  <a:gd name="T6" fmla="*/ 384 w 1632"/>
                  <a:gd name="T7" fmla="*/ 1152 h 1152"/>
                  <a:gd name="T8" fmla="*/ 0 w 1632"/>
                  <a:gd name="T9" fmla="*/ 1152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1152"/>
                    </a:moveTo>
                    <a:lnTo>
                      <a:pt x="1296" y="0"/>
                    </a:lnTo>
                    <a:lnTo>
                      <a:pt x="1632" y="0"/>
                    </a:lnTo>
                    <a:lnTo>
                      <a:pt x="384" y="1152"/>
                    </a:lnTo>
                    <a:lnTo>
                      <a:pt x="0" y="1152"/>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sp>
            <p:nvSpPr>
              <p:cNvPr id="152" name="Freeform 25">
                <a:extLst>
                  <a:ext uri="{FF2B5EF4-FFF2-40B4-BE49-F238E27FC236}">
                    <a16:creationId xmlns:a16="http://schemas.microsoft.com/office/drawing/2014/main" id="{039526D1-4CAF-1309-82FE-49D2F1A6A226}"/>
                  </a:ext>
                </a:extLst>
              </p:cNvPr>
              <p:cNvSpPr>
                <a:spLocks/>
              </p:cNvSpPr>
              <p:nvPr/>
            </p:nvSpPr>
            <p:spPr bwMode="auto">
              <a:xfrm>
                <a:off x="808" y="2880"/>
                <a:ext cx="1632" cy="1152"/>
              </a:xfrm>
              <a:custGeom>
                <a:avLst/>
                <a:gdLst>
                  <a:gd name="T0" fmla="*/ 0 w 1632"/>
                  <a:gd name="T1" fmla="*/ 0 h 1152"/>
                  <a:gd name="T2" fmla="*/ 240 w 1632"/>
                  <a:gd name="T3" fmla="*/ 0 h 1152"/>
                  <a:gd name="T4" fmla="*/ 1632 w 1632"/>
                  <a:gd name="T5" fmla="*/ 1152 h 1152"/>
                  <a:gd name="T6" fmla="*/ 1104 w 1632"/>
                  <a:gd name="T7" fmla="*/ 1152 h 1152"/>
                  <a:gd name="T8" fmla="*/ 0 w 1632"/>
                  <a:gd name="T9" fmla="*/ 0 h 1152"/>
                  <a:gd name="T10" fmla="*/ 0 60000 65536"/>
                  <a:gd name="T11" fmla="*/ 0 60000 65536"/>
                  <a:gd name="T12" fmla="*/ 0 60000 65536"/>
                  <a:gd name="T13" fmla="*/ 0 60000 65536"/>
                  <a:gd name="T14" fmla="*/ 0 60000 65536"/>
                  <a:gd name="T15" fmla="*/ 0 w 1632"/>
                  <a:gd name="T16" fmla="*/ 0 h 1152"/>
                  <a:gd name="T17" fmla="*/ 1632 w 1632"/>
                  <a:gd name="T18" fmla="*/ 1152 h 1152"/>
                </a:gdLst>
                <a:ahLst/>
                <a:cxnLst>
                  <a:cxn ang="T10">
                    <a:pos x="T0" y="T1"/>
                  </a:cxn>
                  <a:cxn ang="T11">
                    <a:pos x="T2" y="T3"/>
                  </a:cxn>
                  <a:cxn ang="T12">
                    <a:pos x="T4" y="T5"/>
                  </a:cxn>
                  <a:cxn ang="T13">
                    <a:pos x="T6" y="T7"/>
                  </a:cxn>
                  <a:cxn ang="T14">
                    <a:pos x="T8" y="T9"/>
                  </a:cxn>
                </a:cxnLst>
                <a:rect l="T15" t="T16" r="T17" b="T18"/>
                <a:pathLst>
                  <a:path w="1632" h="1152">
                    <a:moveTo>
                      <a:pt x="0" y="0"/>
                    </a:moveTo>
                    <a:lnTo>
                      <a:pt x="240" y="0"/>
                    </a:lnTo>
                    <a:lnTo>
                      <a:pt x="1632" y="1152"/>
                    </a:lnTo>
                    <a:lnTo>
                      <a:pt x="1104" y="1152"/>
                    </a:lnTo>
                    <a:lnTo>
                      <a:pt x="0" y="0"/>
                    </a:lnTo>
                    <a:close/>
                  </a:path>
                </a:pathLst>
              </a:custGeom>
              <a:solidFill>
                <a:schemeClr val="tx1">
                  <a:lumMod val="75000"/>
                  <a:lumOff val="25000"/>
                </a:schemeClr>
              </a:solidFill>
              <a:ln w="15875" cap="flat" cmpd="sng">
                <a:noFill/>
                <a:prstDash val="solid"/>
                <a:round/>
                <a:headEnd type="none" w="med" len="med"/>
                <a:tailEnd type="none" w="med" len="med"/>
              </a:ln>
            </p:spPr>
            <p:txBody>
              <a:bodyPr/>
              <a:lstStyle/>
              <a:p>
                <a:endParaRPr lang="en-US"/>
              </a:p>
            </p:txBody>
          </p:sp>
        </p:grpSp>
      </p:grpSp>
      <p:grpSp>
        <p:nvGrpSpPr>
          <p:cNvPr id="239" name="Group 238">
            <a:extLst>
              <a:ext uri="{FF2B5EF4-FFF2-40B4-BE49-F238E27FC236}">
                <a16:creationId xmlns:a16="http://schemas.microsoft.com/office/drawing/2014/main" id="{4F9107D3-F1F0-77C6-4CC8-501A5B2B6955}"/>
              </a:ext>
            </a:extLst>
          </p:cNvPr>
          <p:cNvGrpSpPr/>
          <p:nvPr/>
        </p:nvGrpSpPr>
        <p:grpSpPr>
          <a:xfrm>
            <a:off x="-3332081" y="756497"/>
            <a:ext cx="2992960" cy="806142"/>
            <a:chOff x="3397295" y="2333605"/>
            <a:chExt cx="2214304" cy="596414"/>
          </a:xfrm>
        </p:grpSpPr>
        <p:sp>
          <p:nvSpPr>
            <p:cNvPr id="238" name="Freeform: Shape 237">
              <a:extLst>
                <a:ext uri="{FF2B5EF4-FFF2-40B4-BE49-F238E27FC236}">
                  <a16:creationId xmlns:a16="http://schemas.microsoft.com/office/drawing/2014/main" id="{D18FE786-9DA3-D1D0-C023-23D4153E69DF}"/>
                </a:ext>
              </a:extLst>
            </p:cNvPr>
            <p:cNvSpPr>
              <a:spLocks/>
            </p:cNvSpPr>
            <p:nvPr/>
          </p:nvSpPr>
          <p:spPr bwMode="auto">
            <a:xfrm rot="16200000">
              <a:off x="4206240" y="1524660"/>
              <a:ext cx="596414" cy="2214304"/>
            </a:xfrm>
            <a:custGeom>
              <a:avLst/>
              <a:gdLst>
                <a:gd name="connsiteX0" fmla="*/ 387648 w 596414"/>
                <a:gd name="connsiteY0" fmla="*/ 231659 h 2214304"/>
                <a:gd name="connsiteX1" fmla="*/ 298207 w 596414"/>
                <a:gd name="connsiteY1" fmla="*/ 142254 h 2214304"/>
                <a:gd name="connsiteX2" fmla="*/ 208766 w 596414"/>
                <a:gd name="connsiteY2" fmla="*/ 231659 h 2214304"/>
                <a:gd name="connsiteX3" fmla="*/ 298207 w 596414"/>
                <a:gd name="connsiteY3" fmla="*/ 321064 h 2214304"/>
                <a:gd name="connsiteX4" fmla="*/ 387648 w 596414"/>
                <a:gd name="connsiteY4" fmla="*/ 231659 h 2214304"/>
                <a:gd name="connsiteX5" fmla="*/ 596414 w 596414"/>
                <a:gd name="connsiteY5" fmla="*/ 425947 h 2214304"/>
                <a:gd name="connsiteX6" fmla="*/ 596414 w 596414"/>
                <a:gd name="connsiteY6" fmla="*/ 2214304 h 2214304"/>
                <a:gd name="connsiteX7" fmla="*/ 0 w 596414"/>
                <a:gd name="connsiteY7" fmla="*/ 2214304 h 2214304"/>
                <a:gd name="connsiteX8" fmla="*/ 0 w 596414"/>
                <a:gd name="connsiteY8" fmla="*/ 425947 h 2214304"/>
                <a:gd name="connsiteX9" fmla="*/ 132545 w 596414"/>
                <a:gd name="connsiteY9" fmla="*/ 0 h 2214304"/>
                <a:gd name="connsiteX10" fmla="*/ 471182 w 596414"/>
                <a:gd name="connsiteY10" fmla="*/ 0 h 22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14" h="2214304">
                  <a:moveTo>
                    <a:pt x="387648" y="231659"/>
                  </a:moveTo>
                  <a:cubicBezTo>
                    <a:pt x="387648" y="182282"/>
                    <a:pt x="347604" y="142254"/>
                    <a:pt x="298207" y="142254"/>
                  </a:cubicBezTo>
                  <a:cubicBezTo>
                    <a:pt x="248810" y="142254"/>
                    <a:pt x="208766" y="182282"/>
                    <a:pt x="208766" y="231659"/>
                  </a:cubicBezTo>
                  <a:cubicBezTo>
                    <a:pt x="208766" y="281036"/>
                    <a:pt x="248810" y="321064"/>
                    <a:pt x="298207" y="321064"/>
                  </a:cubicBezTo>
                  <a:cubicBezTo>
                    <a:pt x="347604" y="321064"/>
                    <a:pt x="387648" y="281036"/>
                    <a:pt x="387648" y="231659"/>
                  </a:cubicBezTo>
                  <a:close/>
                  <a:moveTo>
                    <a:pt x="596414" y="425947"/>
                  </a:moveTo>
                  <a:lnTo>
                    <a:pt x="596414" y="2214304"/>
                  </a:lnTo>
                  <a:lnTo>
                    <a:pt x="0" y="2214304"/>
                  </a:lnTo>
                  <a:lnTo>
                    <a:pt x="0" y="425947"/>
                  </a:lnTo>
                  <a:lnTo>
                    <a:pt x="132545" y="0"/>
                  </a:lnTo>
                  <a:lnTo>
                    <a:pt x="471182" y="0"/>
                  </a:lnTo>
                  <a:close/>
                </a:path>
              </a:pathLst>
            </a:custGeom>
            <a:solidFill>
              <a:schemeClr val="accent6">
                <a:lumMod val="75000"/>
              </a:schemeClr>
            </a:solidFill>
            <a:ln w="44450" cap="flat" cmpd="sng">
              <a:solidFill>
                <a:schemeClr val="tx1"/>
              </a:solidFill>
              <a:prstDash val="solid"/>
              <a:round/>
              <a:headEnd type="none" w="med" len="med"/>
              <a:tailEnd type="none" w="med" len="med"/>
            </a:ln>
            <a:effectLst>
              <a:outerShdw blurRad="76200" dist="25400" dir="3000000" sx="101000" sy="101000" algn="ctr" rotWithShape="0">
                <a:prstClr val="black">
                  <a:alpha val="51000"/>
                </a:prstClr>
              </a:outerShdw>
            </a:effectLst>
          </p:spPr>
          <p:txBody>
            <a:bodyPr wrap="square">
              <a:noAutofit/>
            </a:bodyPr>
            <a:lstStyle/>
            <a:p>
              <a:endParaRPr lang="en-US" sz="2000" dirty="0"/>
            </a:p>
          </p:txBody>
        </p:sp>
        <p:sp>
          <p:nvSpPr>
            <p:cNvPr id="186" name="TextBox 185">
              <a:extLst>
                <a:ext uri="{FF2B5EF4-FFF2-40B4-BE49-F238E27FC236}">
                  <a16:creationId xmlns:a16="http://schemas.microsoft.com/office/drawing/2014/main" id="{4FF6EB03-45D2-9FB1-8E51-96AE657C4116}"/>
                </a:ext>
              </a:extLst>
            </p:cNvPr>
            <p:cNvSpPr txBox="1"/>
            <p:nvPr/>
          </p:nvSpPr>
          <p:spPr>
            <a:xfrm>
              <a:off x="3810127" y="2399249"/>
              <a:ext cx="1702377" cy="444024"/>
            </a:xfrm>
            <a:prstGeom prst="rect">
              <a:avLst/>
            </a:prstGeom>
            <a:noFill/>
          </p:spPr>
          <p:txBody>
            <a:bodyPr wrap="none" rtlCol="0">
              <a:spAutoFit/>
            </a:bodyPr>
            <a:lstStyle/>
            <a:p>
              <a:r>
                <a:rPr lang="en-US" sz="3300" b="1" dirty="0">
                  <a:solidFill>
                    <a:schemeClr val="bg1"/>
                  </a:solidFill>
                  <a:latin typeface="Franklin Gothic Medium Cond" panose="020B0606030402020204" pitchFamily="34" charset="0"/>
                </a:rPr>
                <a:t>Excluded Unit</a:t>
              </a:r>
            </a:p>
          </p:txBody>
        </p:sp>
      </p:grpSp>
      <p:sp>
        <p:nvSpPr>
          <p:cNvPr id="245" name="TextBox 244">
            <a:extLst>
              <a:ext uri="{FF2B5EF4-FFF2-40B4-BE49-F238E27FC236}">
                <a16:creationId xmlns:a16="http://schemas.microsoft.com/office/drawing/2014/main" id="{CECA520C-3567-27A1-B9B4-9FA4971E0BD7}"/>
              </a:ext>
            </a:extLst>
          </p:cNvPr>
          <p:cNvSpPr txBox="1"/>
          <p:nvPr/>
        </p:nvSpPr>
        <p:spPr>
          <a:xfrm>
            <a:off x="1363244" y="3016848"/>
            <a:ext cx="3098224" cy="289310"/>
          </a:xfrm>
          <a:prstGeom prst="rect">
            <a:avLst/>
          </a:prstGeom>
          <a:noFill/>
        </p:spPr>
        <p:txBody>
          <a:bodyPr wrap="square" rtlCol="0">
            <a:spAutoFit/>
          </a:bodyPr>
          <a:lstStyle/>
          <a:p>
            <a:pPr algn="ctr">
              <a:lnSpc>
                <a:spcPct val="80000"/>
              </a:lnSpc>
            </a:pPr>
            <a:r>
              <a:rPr lang="en-US" sz="1600" b="1" dirty="0">
                <a:solidFill>
                  <a:srgbClr val="00B0F0"/>
                </a:solidFill>
                <a:effectLst/>
                <a:cs typeface="Arial" pitchFamily="34" charset="0"/>
              </a:rPr>
              <a:t>“Grouping of Qualified Units”</a:t>
            </a:r>
            <a:endParaRPr lang="en-US" sz="2000" b="1" dirty="0">
              <a:solidFill>
                <a:srgbClr val="00B0F0"/>
              </a:solidFill>
              <a:effectLst/>
              <a:cs typeface="Arial" pitchFamily="34" charset="0"/>
            </a:endParaRPr>
          </a:p>
        </p:txBody>
      </p:sp>
      <p:sp>
        <p:nvSpPr>
          <p:cNvPr id="2" name="Rectangle 1">
            <a:extLst>
              <a:ext uri="{FF2B5EF4-FFF2-40B4-BE49-F238E27FC236}">
                <a16:creationId xmlns:a16="http://schemas.microsoft.com/office/drawing/2014/main" id="{5574BC0C-0800-5F32-334F-F32FD009A7DF}"/>
              </a:ext>
            </a:extLst>
          </p:cNvPr>
          <p:cNvSpPr/>
          <p:nvPr/>
        </p:nvSpPr>
        <p:spPr>
          <a:xfrm>
            <a:off x="3452343" y="1617581"/>
            <a:ext cx="1431567" cy="1326964"/>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5CFBD4-1C43-DE23-9F5C-40592A78FCF8}"/>
              </a:ext>
            </a:extLst>
          </p:cNvPr>
          <p:cNvSpPr/>
          <p:nvPr/>
        </p:nvSpPr>
        <p:spPr>
          <a:xfrm>
            <a:off x="4166903" y="2679152"/>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0C3D498-7657-58EE-7F78-D729B469497E}"/>
              </a:ext>
            </a:extLst>
          </p:cNvPr>
          <p:cNvSpPr/>
          <p:nvPr/>
        </p:nvSpPr>
        <p:spPr>
          <a:xfrm>
            <a:off x="3452343" y="1617583"/>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39EAF7-67D1-27A0-9322-707FB62CF3E0}"/>
              </a:ext>
            </a:extLst>
          </p:cNvPr>
          <p:cNvSpPr/>
          <p:nvPr/>
        </p:nvSpPr>
        <p:spPr>
          <a:xfrm>
            <a:off x="4166903" y="1617582"/>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C805A4-3032-9D71-0EA6-DEC6C5330627}"/>
              </a:ext>
            </a:extLst>
          </p:cNvPr>
          <p:cNvSpPr txBox="1"/>
          <p:nvPr/>
        </p:nvSpPr>
        <p:spPr>
          <a:xfrm>
            <a:off x="3452344" y="1616227"/>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6" name="Group 5">
            <a:extLst>
              <a:ext uri="{FF2B5EF4-FFF2-40B4-BE49-F238E27FC236}">
                <a16:creationId xmlns:a16="http://schemas.microsoft.com/office/drawing/2014/main" id="{72D2DC80-8B93-258C-4253-F69BB3686E87}"/>
              </a:ext>
            </a:extLst>
          </p:cNvPr>
          <p:cNvGrpSpPr/>
          <p:nvPr/>
        </p:nvGrpSpPr>
        <p:grpSpPr>
          <a:xfrm>
            <a:off x="3452343" y="1882975"/>
            <a:ext cx="1431567" cy="265393"/>
            <a:chOff x="2475871" y="2325708"/>
            <a:chExt cx="1452963" cy="518864"/>
          </a:xfrm>
        </p:grpSpPr>
        <p:sp>
          <p:nvSpPr>
            <p:cNvPr id="7" name="Rectangle 6">
              <a:extLst>
                <a:ext uri="{FF2B5EF4-FFF2-40B4-BE49-F238E27FC236}">
                  <a16:creationId xmlns:a16="http://schemas.microsoft.com/office/drawing/2014/main" id="{5303EC47-AB1D-7FB7-21A3-3C4F45DA4061}"/>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1D729C-029C-6788-ED4E-22D7884BB413}"/>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F600A58-7CA6-C974-D397-8D58722B9907}"/>
              </a:ext>
            </a:extLst>
          </p:cNvPr>
          <p:cNvGrpSpPr/>
          <p:nvPr/>
        </p:nvGrpSpPr>
        <p:grpSpPr>
          <a:xfrm>
            <a:off x="3452343" y="2148368"/>
            <a:ext cx="1431567" cy="265393"/>
            <a:chOff x="2475871" y="2325708"/>
            <a:chExt cx="1452963" cy="518864"/>
          </a:xfrm>
        </p:grpSpPr>
        <p:sp>
          <p:nvSpPr>
            <p:cNvPr id="10" name="Rectangle 9">
              <a:extLst>
                <a:ext uri="{FF2B5EF4-FFF2-40B4-BE49-F238E27FC236}">
                  <a16:creationId xmlns:a16="http://schemas.microsoft.com/office/drawing/2014/main" id="{F6F4131B-C30B-5E4B-0C8D-EA7F7EC72DCB}"/>
                </a:ext>
              </a:extLst>
            </p:cNvPr>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DB9030-0E85-6CAC-A850-4581B7F5154C}"/>
                </a:ext>
              </a:extLst>
            </p:cNvPr>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B59C29-F2E6-E145-8C4F-998E48E9069A}"/>
              </a:ext>
            </a:extLst>
          </p:cNvPr>
          <p:cNvSpPr/>
          <p:nvPr/>
        </p:nvSpPr>
        <p:spPr>
          <a:xfrm>
            <a:off x="3452343" y="2413761"/>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9BADF8-3989-1AF9-6F30-BC9308089053}"/>
              </a:ext>
            </a:extLst>
          </p:cNvPr>
          <p:cNvSpPr/>
          <p:nvPr/>
        </p:nvSpPr>
        <p:spPr>
          <a:xfrm>
            <a:off x="4166902" y="2413760"/>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49BDF9-3534-25E9-9815-B8245AE7D1CD}"/>
              </a:ext>
            </a:extLst>
          </p:cNvPr>
          <p:cNvSpPr/>
          <p:nvPr/>
        </p:nvSpPr>
        <p:spPr>
          <a:xfrm>
            <a:off x="3452343" y="2679153"/>
            <a:ext cx="717008" cy="265392"/>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FB9FE6FD-1D72-F15E-6BE4-3C0444403589}"/>
              </a:ext>
            </a:extLst>
          </p:cNvPr>
          <p:cNvSpPr/>
          <p:nvPr/>
        </p:nvSpPr>
        <p:spPr>
          <a:xfrm>
            <a:off x="3372153" y="1065413"/>
            <a:ext cx="1591950"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19" name="TextBox 18">
            <a:extLst>
              <a:ext uri="{FF2B5EF4-FFF2-40B4-BE49-F238E27FC236}">
                <a16:creationId xmlns:a16="http://schemas.microsoft.com/office/drawing/2014/main" id="{F5DF5F79-20C3-B4A8-8861-82AA905A8F9A}"/>
              </a:ext>
            </a:extLst>
          </p:cNvPr>
          <p:cNvSpPr txBox="1"/>
          <p:nvPr/>
        </p:nvSpPr>
        <p:spPr>
          <a:xfrm>
            <a:off x="3452344" y="2671982"/>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0" name="TextBox 19">
            <a:extLst>
              <a:ext uri="{FF2B5EF4-FFF2-40B4-BE49-F238E27FC236}">
                <a16:creationId xmlns:a16="http://schemas.microsoft.com/office/drawing/2014/main" id="{9ABE2360-8124-37F7-BD89-7B87796D22C7}"/>
              </a:ext>
            </a:extLst>
          </p:cNvPr>
          <p:cNvSpPr txBox="1"/>
          <p:nvPr/>
        </p:nvSpPr>
        <p:spPr>
          <a:xfrm>
            <a:off x="4164478" y="2671982"/>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2" name="TextBox 21">
            <a:extLst>
              <a:ext uri="{FF2B5EF4-FFF2-40B4-BE49-F238E27FC236}">
                <a16:creationId xmlns:a16="http://schemas.microsoft.com/office/drawing/2014/main" id="{3605803B-3891-4179-1705-108FBE488008}"/>
              </a:ext>
            </a:extLst>
          </p:cNvPr>
          <p:cNvSpPr txBox="1"/>
          <p:nvPr/>
        </p:nvSpPr>
        <p:spPr>
          <a:xfrm>
            <a:off x="4164478" y="1616227"/>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3" name="TextBox 22">
            <a:extLst>
              <a:ext uri="{FF2B5EF4-FFF2-40B4-BE49-F238E27FC236}">
                <a16:creationId xmlns:a16="http://schemas.microsoft.com/office/drawing/2014/main" id="{AF34E088-7105-C10B-5BB1-9D1CBB6E9970}"/>
              </a:ext>
            </a:extLst>
          </p:cNvPr>
          <p:cNvSpPr txBox="1"/>
          <p:nvPr/>
        </p:nvSpPr>
        <p:spPr>
          <a:xfrm>
            <a:off x="4164478" y="188016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4" name="TextBox 23">
            <a:extLst>
              <a:ext uri="{FF2B5EF4-FFF2-40B4-BE49-F238E27FC236}">
                <a16:creationId xmlns:a16="http://schemas.microsoft.com/office/drawing/2014/main" id="{93C1D265-9AFE-AAD4-3CDB-8EB4C540BF82}"/>
              </a:ext>
            </a:extLst>
          </p:cNvPr>
          <p:cNvSpPr txBox="1"/>
          <p:nvPr/>
        </p:nvSpPr>
        <p:spPr>
          <a:xfrm>
            <a:off x="4164478" y="214410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5" name="TextBox 24">
            <a:extLst>
              <a:ext uri="{FF2B5EF4-FFF2-40B4-BE49-F238E27FC236}">
                <a16:creationId xmlns:a16="http://schemas.microsoft.com/office/drawing/2014/main" id="{6BF30A27-84D2-DEAF-FE9E-D7A2EB7ED3E4}"/>
              </a:ext>
            </a:extLst>
          </p:cNvPr>
          <p:cNvSpPr txBox="1"/>
          <p:nvPr/>
        </p:nvSpPr>
        <p:spPr>
          <a:xfrm>
            <a:off x="4164478" y="2408043"/>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6" name="TextBox 25">
            <a:extLst>
              <a:ext uri="{FF2B5EF4-FFF2-40B4-BE49-F238E27FC236}">
                <a16:creationId xmlns:a16="http://schemas.microsoft.com/office/drawing/2014/main" id="{E8D27B4E-37A8-FD62-1DEA-C2F6CF392D17}"/>
              </a:ext>
            </a:extLst>
          </p:cNvPr>
          <p:cNvSpPr txBox="1"/>
          <p:nvPr/>
        </p:nvSpPr>
        <p:spPr>
          <a:xfrm>
            <a:off x="3452344" y="188016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7" name="TextBox 26">
            <a:extLst>
              <a:ext uri="{FF2B5EF4-FFF2-40B4-BE49-F238E27FC236}">
                <a16:creationId xmlns:a16="http://schemas.microsoft.com/office/drawing/2014/main" id="{F0C8793F-3C61-DF7F-C3EB-9D3997CDFCE0}"/>
              </a:ext>
            </a:extLst>
          </p:cNvPr>
          <p:cNvSpPr txBox="1"/>
          <p:nvPr/>
        </p:nvSpPr>
        <p:spPr>
          <a:xfrm>
            <a:off x="3452344" y="2144105"/>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8" name="TextBox 27">
            <a:extLst>
              <a:ext uri="{FF2B5EF4-FFF2-40B4-BE49-F238E27FC236}">
                <a16:creationId xmlns:a16="http://schemas.microsoft.com/office/drawing/2014/main" id="{A40273FC-5442-0596-0FED-811BC827F363}"/>
              </a:ext>
            </a:extLst>
          </p:cNvPr>
          <p:cNvSpPr txBox="1"/>
          <p:nvPr/>
        </p:nvSpPr>
        <p:spPr>
          <a:xfrm>
            <a:off x="3452344" y="2408043"/>
            <a:ext cx="714559" cy="259024"/>
          </a:xfrm>
          <a:prstGeom prst="rect">
            <a:avLst/>
          </a:prstGeom>
          <a:noFill/>
        </p:spPr>
        <p:txBody>
          <a:bodyPr wrap="square" lIns="0" tIns="0" rIns="0" bIns="0" rtlCol="0" anchor="ctr" anchorCtr="0">
            <a:noAutofit/>
          </a:bodyPr>
          <a:lstStyle/>
          <a:p>
            <a:pPr algn="ct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sz="14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29" name="TextBox 28">
            <a:extLst>
              <a:ext uri="{FF2B5EF4-FFF2-40B4-BE49-F238E27FC236}">
                <a16:creationId xmlns:a16="http://schemas.microsoft.com/office/drawing/2014/main" id="{330CADAC-C669-9587-DF23-F19B960E31F0}"/>
              </a:ext>
            </a:extLst>
          </p:cNvPr>
          <p:cNvSpPr txBox="1"/>
          <p:nvPr/>
        </p:nvSpPr>
        <p:spPr>
          <a:xfrm>
            <a:off x="3387294" y="1137444"/>
            <a:ext cx="1556791" cy="430887"/>
          </a:xfrm>
          <a:prstGeom prst="rect">
            <a:avLst/>
          </a:prstGeom>
          <a:noFill/>
        </p:spPr>
        <p:txBody>
          <a:bodyPr wrap="square" rtlCol="0">
            <a:spAutoFit/>
          </a:bodyPr>
          <a:lstStyle/>
          <a:p>
            <a:pPr algn="ctr"/>
            <a:r>
              <a:rPr lang="en-US" sz="2200" b="1" dirty="0">
                <a:solidFill>
                  <a:schemeClr val="bg1"/>
                </a:solidFill>
              </a:rPr>
              <a:t>AVG: 60%</a:t>
            </a:r>
          </a:p>
        </p:txBody>
      </p:sp>
      <p:sp>
        <p:nvSpPr>
          <p:cNvPr id="457" name="TextBox 456">
            <a:extLst>
              <a:ext uri="{FF2B5EF4-FFF2-40B4-BE49-F238E27FC236}">
                <a16:creationId xmlns:a16="http://schemas.microsoft.com/office/drawing/2014/main" id="{63817616-85F1-A30F-F32F-FFB6B9191FBA}"/>
              </a:ext>
            </a:extLst>
          </p:cNvPr>
          <p:cNvSpPr txBox="1"/>
          <p:nvPr/>
        </p:nvSpPr>
        <p:spPr>
          <a:xfrm>
            <a:off x="1852227" y="3277835"/>
            <a:ext cx="2120258" cy="264688"/>
          </a:xfrm>
          <a:prstGeom prst="rect">
            <a:avLst/>
          </a:prstGeom>
          <a:noFill/>
        </p:spPr>
        <p:txBody>
          <a:bodyPr wrap="square" rtlCol="0">
            <a:spAutoFit/>
          </a:bodyPr>
          <a:lstStyle/>
          <a:p>
            <a:pPr algn="ctr">
              <a:lnSpc>
                <a:spcPct val="80000"/>
              </a:lnSpc>
            </a:pPr>
            <a:r>
              <a:rPr lang="en-US" sz="1400" dirty="0">
                <a:solidFill>
                  <a:srgbClr val="00B0F0"/>
                </a:solidFill>
                <a:effectLst/>
                <a:cs typeface="Arial" pitchFamily="34" charset="0"/>
              </a:rPr>
              <a:t>(Avg. 60% AMGI)</a:t>
            </a:r>
            <a:endParaRPr lang="en-US" dirty="0">
              <a:solidFill>
                <a:srgbClr val="00B0F0"/>
              </a:solidFill>
              <a:effectLst/>
              <a:cs typeface="Arial" pitchFamily="34" charset="0"/>
            </a:endParaRPr>
          </a:p>
        </p:txBody>
      </p:sp>
      <p:pic>
        <p:nvPicPr>
          <p:cNvPr id="225" name="Picture 224">
            <a:extLst>
              <a:ext uri="{FF2B5EF4-FFF2-40B4-BE49-F238E27FC236}">
                <a16:creationId xmlns:a16="http://schemas.microsoft.com/office/drawing/2014/main" id="{0E3841AB-6468-DF52-B883-AD76E60A7645}"/>
              </a:ext>
            </a:extLst>
          </p:cNvPr>
          <p:cNvPicPr>
            <a:picLocks noChangeAspect="1"/>
          </p:cNvPicPr>
          <p:nvPr/>
        </p:nvPicPr>
        <p:blipFill>
          <a:blip r:embed="rId2"/>
          <a:stretch>
            <a:fillRect/>
          </a:stretch>
        </p:blipFill>
        <p:spPr>
          <a:xfrm>
            <a:off x="842342" y="3609427"/>
            <a:ext cx="1600973" cy="1103776"/>
          </a:xfrm>
          <a:prstGeom prst="rect">
            <a:avLst/>
          </a:prstGeom>
        </p:spPr>
      </p:pic>
      <p:pic>
        <p:nvPicPr>
          <p:cNvPr id="226" name="Picture 225">
            <a:extLst>
              <a:ext uri="{FF2B5EF4-FFF2-40B4-BE49-F238E27FC236}">
                <a16:creationId xmlns:a16="http://schemas.microsoft.com/office/drawing/2014/main" id="{2ADD600E-503F-C069-150D-16FE1C2ED9FB}"/>
              </a:ext>
            </a:extLst>
          </p:cNvPr>
          <p:cNvPicPr>
            <a:picLocks noChangeAspect="1"/>
          </p:cNvPicPr>
          <p:nvPr/>
        </p:nvPicPr>
        <p:blipFill>
          <a:blip r:embed="rId2"/>
          <a:stretch>
            <a:fillRect/>
          </a:stretch>
        </p:blipFill>
        <p:spPr>
          <a:xfrm>
            <a:off x="3363129" y="3609427"/>
            <a:ext cx="1600973" cy="1103776"/>
          </a:xfrm>
          <a:prstGeom prst="rect">
            <a:avLst/>
          </a:prstGeom>
        </p:spPr>
      </p:pic>
      <p:sp>
        <p:nvSpPr>
          <p:cNvPr id="227" name="TextBox 226">
            <a:extLst>
              <a:ext uri="{FF2B5EF4-FFF2-40B4-BE49-F238E27FC236}">
                <a16:creationId xmlns:a16="http://schemas.microsoft.com/office/drawing/2014/main" id="{9864181D-DF1D-7604-FC19-8038A2776A7B}"/>
              </a:ext>
            </a:extLst>
          </p:cNvPr>
          <p:cNvSpPr txBox="1"/>
          <p:nvPr/>
        </p:nvSpPr>
        <p:spPr>
          <a:xfrm>
            <a:off x="669163" y="740308"/>
            <a:ext cx="824265" cy="369332"/>
          </a:xfrm>
          <a:prstGeom prst="rect">
            <a:avLst/>
          </a:prstGeom>
          <a:noFill/>
        </p:spPr>
        <p:txBody>
          <a:bodyPr wrap="none" rtlCol="0">
            <a:spAutoFit/>
          </a:bodyPr>
          <a:lstStyle/>
          <a:p>
            <a:r>
              <a:rPr lang="en-US" b="1" dirty="0" err="1">
                <a:solidFill>
                  <a:schemeClr val="tx1">
                    <a:lumMod val="75000"/>
                    <a:lumOff val="25000"/>
                  </a:schemeClr>
                </a:solidFill>
              </a:rPr>
              <a:t>Bldg</a:t>
            </a:r>
            <a:r>
              <a:rPr lang="en-US" b="1" dirty="0">
                <a:solidFill>
                  <a:schemeClr val="tx1">
                    <a:lumMod val="75000"/>
                    <a:lumOff val="25000"/>
                  </a:schemeClr>
                </a:solidFill>
              </a:rPr>
              <a:t> A</a:t>
            </a:r>
          </a:p>
        </p:txBody>
      </p:sp>
      <p:sp>
        <p:nvSpPr>
          <p:cNvPr id="228" name="TextBox 227">
            <a:extLst>
              <a:ext uri="{FF2B5EF4-FFF2-40B4-BE49-F238E27FC236}">
                <a16:creationId xmlns:a16="http://schemas.microsoft.com/office/drawing/2014/main" id="{8E8DBF15-B6BD-EB19-4BDF-C79FAF095C96}"/>
              </a:ext>
            </a:extLst>
          </p:cNvPr>
          <p:cNvSpPr txBox="1"/>
          <p:nvPr/>
        </p:nvSpPr>
        <p:spPr>
          <a:xfrm>
            <a:off x="4105955" y="740308"/>
            <a:ext cx="824265" cy="369332"/>
          </a:xfrm>
          <a:prstGeom prst="rect">
            <a:avLst/>
          </a:prstGeom>
          <a:noFill/>
        </p:spPr>
        <p:txBody>
          <a:bodyPr wrap="none" rtlCol="0">
            <a:spAutoFit/>
          </a:bodyPr>
          <a:lstStyle/>
          <a:p>
            <a:r>
              <a:rPr lang="en-US" b="1" dirty="0" err="1">
                <a:solidFill>
                  <a:schemeClr val="tx1">
                    <a:lumMod val="75000"/>
                    <a:lumOff val="25000"/>
                  </a:schemeClr>
                </a:solidFill>
              </a:rPr>
              <a:t>Bldg</a:t>
            </a:r>
            <a:r>
              <a:rPr lang="en-US" b="1" dirty="0">
                <a:solidFill>
                  <a:schemeClr val="tx1">
                    <a:lumMod val="75000"/>
                    <a:lumOff val="25000"/>
                  </a:schemeClr>
                </a:solidFill>
              </a:rPr>
              <a:t> B</a:t>
            </a:r>
          </a:p>
        </p:txBody>
      </p:sp>
      <p:sp>
        <p:nvSpPr>
          <p:cNvPr id="229" name="TextBox 228">
            <a:extLst>
              <a:ext uri="{FF2B5EF4-FFF2-40B4-BE49-F238E27FC236}">
                <a16:creationId xmlns:a16="http://schemas.microsoft.com/office/drawing/2014/main" id="{C9FD02F4-CDFD-77EE-E8DF-7DB4E20409A9}"/>
              </a:ext>
            </a:extLst>
          </p:cNvPr>
          <p:cNvSpPr txBox="1"/>
          <p:nvPr/>
        </p:nvSpPr>
        <p:spPr>
          <a:xfrm>
            <a:off x="5403653" y="706442"/>
            <a:ext cx="3559967" cy="3908762"/>
          </a:xfrm>
          <a:prstGeom prst="rect">
            <a:avLst/>
          </a:prstGeom>
          <a:noFill/>
        </p:spPr>
        <p:txBody>
          <a:bodyPr wrap="square" rtlCol="0">
            <a:spAutoFit/>
          </a:bodyPr>
          <a:lstStyle/>
          <a:p>
            <a:r>
              <a:rPr lang="en-US" sz="1700" b="1" u="sng" dirty="0">
                <a:solidFill>
                  <a:schemeClr val="tx1">
                    <a:lumMod val="75000"/>
                    <a:lumOff val="25000"/>
                  </a:schemeClr>
                </a:solidFill>
              </a:rPr>
              <a:t>Scenario #4 – </a:t>
            </a:r>
            <a:r>
              <a:rPr lang="en-US" sz="1700" b="1" u="sng" dirty="0">
                <a:solidFill>
                  <a:schemeClr val="accent6"/>
                </a:solidFill>
              </a:rPr>
              <a:t>NOT SO FAST! Part 2?</a:t>
            </a:r>
          </a:p>
          <a:p>
            <a:pPr>
              <a:spcBef>
                <a:spcPts val="600"/>
              </a:spcBef>
            </a:pPr>
            <a:r>
              <a:rPr lang="en-US" sz="1700" dirty="0">
                <a:solidFill>
                  <a:schemeClr val="tx1">
                    <a:lumMod val="75000"/>
                    <a:lumOff val="25000"/>
                  </a:schemeClr>
                </a:solidFill>
              </a:rPr>
              <a:t>Assume that the unqualified 50% unit in Building A from Scenario #4 is only unqualified because it is determined that the household’s income was actually 51% of AMGI at initial certification…</a:t>
            </a:r>
          </a:p>
          <a:p>
            <a:pPr>
              <a:spcBef>
                <a:spcPts val="600"/>
              </a:spcBef>
            </a:pPr>
            <a:r>
              <a:rPr lang="en-US" sz="1700" dirty="0">
                <a:solidFill>
                  <a:schemeClr val="tx1">
                    <a:lumMod val="75000"/>
                    <a:lumOff val="25000"/>
                  </a:schemeClr>
                </a:solidFill>
              </a:rPr>
              <a:t>If redesignating the 70% unit as a 60% unit ensures the 60% average for the grouping of qualified units, </a:t>
            </a:r>
            <a:r>
              <a:rPr lang="en-US" sz="1700" dirty="0">
                <a:solidFill>
                  <a:schemeClr val="accent6"/>
                </a:solidFill>
              </a:rPr>
              <a:t>could the unqualified 50% unit be redesignated as a 60% unit as well, enabling a 100% applicable fraction for Building A? </a:t>
            </a:r>
          </a:p>
        </p:txBody>
      </p:sp>
      <p:grpSp>
        <p:nvGrpSpPr>
          <p:cNvPr id="240" name="Group 239">
            <a:extLst>
              <a:ext uri="{FF2B5EF4-FFF2-40B4-BE49-F238E27FC236}">
                <a16:creationId xmlns:a16="http://schemas.microsoft.com/office/drawing/2014/main" id="{55C4E99E-6786-27B3-E0DA-DA573C2447C1}"/>
              </a:ext>
            </a:extLst>
          </p:cNvPr>
          <p:cNvGrpSpPr/>
          <p:nvPr/>
        </p:nvGrpSpPr>
        <p:grpSpPr>
          <a:xfrm>
            <a:off x="-2423187" y="3242895"/>
            <a:ext cx="2057401" cy="308610"/>
            <a:chOff x="2475871" y="2325708"/>
            <a:chExt cx="1452963" cy="518864"/>
          </a:xfrm>
        </p:grpSpPr>
        <p:sp>
          <p:nvSpPr>
            <p:cNvPr id="241" name="Rectangle 240">
              <a:extLst>
                <a:ext uri="{FF2B5EF4-FFF2-40B4-BE49-F238E27FC236}">
                  <a16:creationId xmlns:a16="http://schemas.microsoft.com/office/drawing/2014/main" id="{1AD85DF4-D4FC-5359-C7DC-C4483AD0064C}"/>
                </a:ext>
              </a:extLst>
            </p:cNvPr>
            <p:cNvSpPr/>
            <p:nvPr/>
          </p:nvSpPr>
          <p:spPr>
            <a:xfrm>
              <a:off x="2475871" y="2325709"/>
              <a:ext cx="727724" cy="518863"/>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486EA2E1-5F9B-9089-4B26-1A02C17F610B}"/>
                </a:ext>
              </a:extLst>
            </p:cNvPr>
            <p:cNvSpPr/>
            <p:nvPr/>
          </p:nvSpPr>
          <p:spPr>
            <a:xfrm>
              <a:off x="3201110" y="2325708"/>
              <a:ext cx="727724" cy="518863"/>
            </a:xfrm>
            <a:prstGeom prst="rect">
              <a:avLst/>
            </a:prstGeom>
            <a:solidFill>
              <a:srgbClr val="E8E4CA"/>
            </a:solidFill>
            <a:ln w="19050">
              <a:solidFill>
                <a:srgbClr val="B4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3" name="TextBox 242">
            <a:extLst>
              <a:ext uri="{FF2B5EF4-FFF2-40B4-BE49-F238E27FC236}">
                <a16:creationId xmlns:a16="http://schemas.microsoft.com/office/drawing/2014/main" id="{5BF3665F-2B0A-A65A-F4EA-6188B35A8AB3}"/>
              </a:ext>
            </a:extLst>
          </p:cNvPr>
          <p:cNvSpPr txBox="1"/>
          <p:nvPr/>
        </p:nvSpPr>
        <p:spPr>
          <a:xfrm>
            <a:off x="-1617190" y="3235603"/>
            <a:ext cx="1026941" cy="301204"/>
          </a:xfrm>
          <a:prstGeom prst="rect">
            <a:avLst/>
          </a:prstGeom>
          <a:noFill/>
        </p:spPr>
        <p:txBody>
          <a:bodyPr wrap="square" lIns="0" tIns="0" rIns="0" bIns="0" rtlCol="0" anchor="ctr" anchorCtr="0">
            <a:noAutofit/>
          </a:bodyPr>
          <a:lstStyle/>
          <a:p>
            <a:pPr algn="ctr"/>
            <a:r>
              <a:rPr lang="en-US" sz="21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244" name="TextBox 243">
            <a:extLst>
              <a:ext uri="{FF2B5EF4-FFF2-40B4-BE49-F238E27FC236}">
                <a16:creationId xmlns:a16="http://schemas.microsoft.com/office/drawing/2014/main" id="{79CEADF0-E737-8E44-ADEA-2EF7D4CA2245}"/>
              </a:ext>
            </a:extLst>
          </p:cNvPr>
          <p:cNvSpPr txBox="1"/>
          <p:nvPr/>
        </p:nvSpPr>
        <p:spPr>
          <a:xfrm>
            <a:off x="-1367555" y="2176362"/>
            <a:ext cx="1026941" cy="301204"/>
          </a:xfrm>
          <a:prstGeom prst="rect">
            <a:avLst/>
          </a:prstGeom>
          <a:noFill/>
        </p:spPr>
        <p:txBody>
          <a:bodyPr wrap="square" lIns="0" tIns="0" rIns="0" bIns="0" rtlCol="0" anchor="ctr" anchorCtr="0">
            <a:noAutofit/>
          </a:bodyPr>
          <a:lstStyle/>
          <a:p>
            <a:pPr algn="ctr"/>
            <a:r>
              <a:rPr lang="en-US"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70</a:t>
            </a:r>
            <a:r>
              <a:rPr lang="en-US" sz="1400" dirty="0">
                <a:ln w="6350">
                  <a:solidFill>
                    <a:srgbClr val="7C543C">
                      <a:alpha val="60000"/>
                    </a:srgbClr>
                  </a:solidFill>
                </a:ln>
                <a:solidFill>
                  <a:srgbClr val="B4902A">
                    <a:alpha val="22745"/>
                  </a:srgbClr>
                </a:solidFill>
                <a:effectLst>
                  <a:outerShdw blurRad="38100" dist="38100" dir="2700000" algn="tl">
                    <a:srgbClr val="000000">
                      <a:alpha val="43137"/>
                    </a:srgbClr>
                  </a:outerShdw>
                </a:effectLst>
                <a:latin typeface="+mj-lt"/>
                <a:cs typeface="Arial" pitchFamily="34" charset="0"/>
              </a:rPr>
              <a:t>%</a:t>
            </a:r>
          </a:p>
        </p:txBody>
      </p:sp>
      <p:sp>
        <p:nvSpPr>
          <p:cNvPr id="251" name="Freeform: Shape 250">
            <a:extLst>
              <a:ext uri="{FF2B5EF4-FFF2-40B4-BE49-F238E27FC236}">
                <a16:creationId xmlns:a16="http://schemas.microsoft.com/office/drawing/2014/main" id="{79ACF367-A826-136A-B013-B9BD4CED3322}"/>
              </a:ext>
            </a:extLst>
          </p:cNvPr>
          <p:cNvSpPr/>
          <p:nvPr/>
        </p:nvSpPr>
        <p:spPr>
          <a:xfrm>
            <a:off x="-3196610" y="2997368"/>
            <a:ext cx="1434595" cy="1325880"/>
          </a:xfrm>
          <a:custGeom>
            <a:avLst/>
            <a:gdLst>
              <a:gd name="connsiteX0" fmla="*/ 0 w 1434595"/>
              <a:gd name="connsiteY0" fmla="*/ 0 h 1325880"/>
              <a:gd name="connsiteX1" fmla="*/ 1434595 w 1434595"/>
              <a:gd name="connsiteY1" fmla="*/ 0 h 1325880"/>
              <a:gd name="connsiteX2" fmla="*/ 1434595 w 1434595"/>
              <a:gd name="connsiteY2" fmla="*/ 795787 h 1325880"/>
              <a:gd name="connsiteX3" fmla="*/ 714559 w 1434595"/>
              <a:gd name="connsiteY3" fmla="*/ 795787 h 1325880"/>
              <a:gd name="connsiteX4" fmla="*/ 714559 w 1434595"/>
              <a:gd name="connsiteY4" fmla="*/ 1061179 h 1325880"/>
              <a:gd name="connsiteX5" fmla="*/ 1434595 w 1434595"/>
              <a:gd name="connsiteY5" fmla="*/ 1061179 h 1325880"/>
              <a:gd name="connsiteX6" fmla="*/ 1434595 w 1434595"/>
              <a:gd name="connsiteY6" fmla="*/ 1325880 h 1325880"/>
              <a:gd name="connsiteX7" fmla="*/ 0 w 1434595"/>
              <a:gd name="connsiteY7" fmla="*/ 132588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595" h="1325880">
                <a:moveTo>
                  <a:pt x="0" y="0"/>
                </a:moveTo>
                <a:lnTo>
                  <a:pt x="1434595" y="0"/>
                </a:lnTo>
                <a:lnTo>
                  <a:pt x="1434595" y="795787"/>
                </a:lnTo>
                <a:lnTo>
                  <a:pt x="714559" y="795787"/>
                </a:lnTo>
                <a:lnTo>
                  <a:pt x="714559" y="1061179"/>
                </a:lnTo>
                <a:lnTo>
                  <a:pt x="1434595" y="1061179"/>
                </a:lnTo>
                <a:lnTo>
                  <a:pt x="1434595" y="1325880"/>
                </a:lnTo>
                <a:lnTo>
                  <a:pt x="0" y="1325880"/>
                </a:lnTo>
                <a:close/>
              </a:path>
            </a:pathLst>
          </a:cu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4" name="Rounded Rectangle 241">
            <a:extLst>
              <a:ext uri="{FF2B5EF4-FFF2-40B4-BE49-F238E27FC236}">
                <a16:creationId xmlns:a16="http://schemas.microsoft.com/office/drawing/2014/main" id="{81C84221-C348-D5E6-D8E0-8F8C7D30E8AE}"/>
              </a:ext>
            </a:extLst>
          </p:cNvPr>
          <p:cNvSpPr/>
          <p:nvPr/>
        </p:nvSpPr>
        <p:spPr>
          <a:xfrm>
            <a:off x="-577404" y="5341020"/>
            <a:ext cx="1745901" cy="1137428"/>
          </a:xfrm>
          <a:prstGeom prst="roundRect">
            <a:avLst>
              <a:gd name="adj" fmla="val 3462"/>
            </a:avLst>
          </a:prstGeom>
          <a:solidFill>
            <a:schemeClr val="bg1"/>
          </a:solidFill>
          <a:ln w="889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w="24765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5C14A3B0-E72F-2ACB-9B2E-4295437FB8EE}"/>
              </a:ext>
            </a:extLst>
          </p:cNvPr>
          <p:cNvSpPr txBox="1"/>
          <p:nvPr/>
        </p:nvSpPr>
        <p:spPr>
          <a:xfrm>
            <a:off x="-474106" y="5995658"/>
            <a:ext cx="620696"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10</a:t>
            </a:r>
          </a:p>
        </p:txBody>
      </p:sp>
      <p:cxnSp>
        <p:nvCxnSpPr>
          <p:cNvPr id="235" name="Straight Connector 234">
            <a:extLst>
              <a:ext uri="{FF2B5EF4-FFF2-40B4-BE49-F238E27FC236}">
                <a16:creationId xmlns:a16="http://schemas.microsoft.com/office/drawing/2014/main" id="{4BEC3489-CB5C-036C-F3C6-B909E3504964}"/>
              </a:ext>
            </a:extLst>
          </p:cNvPr>
          <p:cNvCxnSpPr/>
          <p:nvPr/>
        </p:nvCxnSpPr>
        <p:spPr>
          <a:xfrm>
            <a:off x="-392358" y="6041272"/>
            <a:ext cx="457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3ADC64B1-F1C2-C97B-5485-0E7C1E124220}"/>
              </a:ext>
            </a:extLst>
          </p:cNvPr>
          <p:cNvSpPr txBox="1"/>
          <p:nvPr/>
        </p:nvSpPr>
        <p:spPr>
          <a:xfrm>
            <a:off x="64842" y="5856606"/>
            <a:ext cx="304800" cy="369332"/>
          </a:xfrm>
          <a:prstGeom prst="rect">
            <a:avLst/>
          </a:prstGeom>
          <a:noFill/>
        </p:spPr>
        <p:txBody>
          <a:bodyPr wrap="square" rtlCol="0">
            <a:spAutoFit/>
          </a:bodyPr>
          <a:lstStyle/>
          <a:p>
            <a:pPr algn="ctr"/>
            <a:r>
              <a:rPr lang="en-US" dirty="0">
                <a:latin typeface="Franklin Gothic Medium" panose="020B0603020102020204" pitchFamily="34" charset="0"/>
                <a:cs typeface="Arial" pitchFamily="34" charset="0"/>
              </a:rPr>
              <a:t>=</a:t>
            </a:r>
            <a:endParaRPr lang="en-US" sz="1400" dirty="0">
              <a:latin typeface="Franklin Gothic Medium" panose="020B0603020102020204" pitchFamily="34" charset="0"/>
              <a:cs typeface="Arial" pitchFamily="34" charset="0"/>
            </a:endParaRPr>
          </a:p>
        </p:txBody>
      </p:sp>
      <p:sp>
        <p:nvSpPr>
          <p:cNvPr id="248" name="TextBox 247">
            <a:extLst>
              <a:ext uri="{FF2B5EF4-FFF2-40B4-BE49-F238E27FC236}">
                <a16:creationId xmlns:a16="http://schemas.microsoft.com/office/drawing/2014/main" id="{9C5A2E68-95BE-1F77-3DE3-47290042847F}"/>
              </a:ext>
            </a:extLst>
          </p:cNvPr>
          <p:cNvSpPr txBox="1"/>
          <p:nvPr/>
        </p:nvSpPr>
        <p:spPr>
          <a:xfrm>
            <a:off x="-577404" y="5393310"/>
            <a:ext cx="1745901" cy="307777"/>
          </a:xfrm>
          <a:prstGeom prst="rect">
            <a:avLst/>
          </a:prstGeom>
          <a:noFill/>
        </p:spPr>
        <p:txBody>
          <a:bodyPr wrap="square" rtlCol="0">
            <a:spAutoFit/>
          </a:bodyPr>
          <a:lstStyle/>
          <a:p>
            <a:pPr algn="ctr"/>
            <a:r>
              <a:rPr lang="en-US" sz="1400" b="1" dirty="0">
                <a:solidFill>
                  <a:schemeClr val="tx1">
                    <a:lumMod val="95000"/>
                    <a:lumOff val="5000"/>
                  </a:schemeClr>
                </a:solidFill>
                <a:latin typeface="Franklin Gothic Medium" panose="020B0603020102020204" pitchFamily="34" charset="0"/>
                <a:cs typeface="Arial" pitchFamily="34" charset="0"/>
              </a:rPr>
              <a:t>Applicable Fraction</a:t>
            </a:r>
            <a:endParaRPr lang="en-US" sz="1100" b="1" dirty="0">
              <a:solidFill>
                <a:schemeClr val="tx1">
                  <a:lumMod val="95000"/>
                  <a:lumOff val="5000"/>
                </a:schemeClr>
              </a:solidFill>
              <a:latin typeface="Franklin Gothic Medium" panose="020B0603020102020204" pitchFamily="34" charset="0"/>
              <a:cs typeface="Arial" pitchFamily="34" charset="0"/>
            </a:endParaRPr>
          </a:p>
        </p:txBody>
      </p:sp>
      <p:sp>
        <p:nvSpPr>
          <p:cNvPr id="249" name="TextBox 248">
            <a:extLst>
              <a:ext uri="{FF2B5EF4-FFF2-40B4-BE49-F238E27FC236}">
                <a16:creationId xmlns:a16="http://schemas.microsoft.com/office/drawing/2014/main" id="{7E632B4F-6683-5806-5483-9C5B6A4B4437}"/>
              </a:ext>
            </a:extLst>
          </p:cNvPr>
          <p:cNvSpPr txBox="1"/>
          <p:nvPr/>
        </p:nvSpPr>
        <p:spPr>
          <a:xfrm>
            <a:off x="-387266" y="5653651"/>
            <a:ext cx="457200" cy="430887"/>
          </a:xfrm>
          <a:prstGeom prst="rect">
            <a:avLst/>
          </a:prstGeom>
          <a:noFill/>
        </p:spPr>
        <p:txBody>
          <a:bodyPr wrap="square" rtlCol="0">
            <a:spAutoFit/>
          </a:bodyPr>
          <a:lstStyle/>
          <a:p>
            <a:pPr algn="ctr"/>
            <a:r>
              <a:rPr lang="en-US" sz="2200" dirty="0">
                <a:latin typeface="Franklin Gothic Medium" panose="020B0603020102020204" pitchFamily="34" charset="0"/>
                <a:cs typeface="Arial" pitchFamily="34" charset="0"/>
              </a:rPr>
              <a:t>8</a:t>
            </a:r>
          </a:p>
        </p:txBody>
      </p:sp>
      <p:sp>
        <p:nvSpPr>
          <p:cNvPr id="250" name="TextBox 249">
            <a:extLst>
              <a:ext uri="{FF2B5EF4-FFF2-40B4-BE49-F238E27FC236}">
                <a16:creationId xmlns:a16="http://schemas.microsoft.com/office/drawing/2014/main" id="{07BE8978-0B78-24A0-0BD6-0C0B07BE387C}"/>
              </a:ext>
            </a:extLst>
          </p:cNvPr>
          <p:cNvSpPr txBox="1"/>
          <p:nvPr/>
        </p:nvSpPr>
        <p:spPr>
          <a:xfrm>
            <a:off x="273420" y="5810466"/>
            <a:ext cx="777576" cy="461665"/>
          </a:xfrm>
          <a:prstGeom prst="rect">
            <a:avLst/>
          </a:prstGeom>
          <a:noFill/>
        </p:spPr>
        <p:txBody>
          <a:bodyPr wrap="square" rtlCol="0">
            <a:spAutoFit/>
          </a:bodyPr>
          <a:lstStyle/>
          <a:p>
            <a:r>
              <a:rPr lang="en-US" sz="2400" dirty="0">
                <a:cs typeface="Arial" pitchFamily="34" charset="0"/>
              </a:rPr>
              <a:t>80%</a:t>
            </a:r>
            <a:endParaRPr lang="en-US" dirty="0">
              <a:latin typeface="Franklin Gothic Medium" panose="020B0603020102020204" pitchFamily="34" charset="0"/>
              <a:cs typeface="Arial" pitchFamily="34" charset="0"/>
            </a:endParaRPr>
          </a:p>
        </p:txBody>
      </p:sp>
      <p:sp>
        <p:nvSpPr>
          <p:cNvPr id="255" name="TextBox 254">
            <a:extLst>
              <a:ext uri="{FF2B5EF4-FFF2-40B4-BE49-F238E27FC236}">
                <a16:creationId xmlns:a16="http://schemas.microsoft.com/office/drawing/2014/main" id="{F02E1BF2-A2AD-1361-0141-E350524EE417}"/>
              </a:ext>
            </a:extLst>
          </p:cNvPr>
          <p:cNvSpPr txBox="1"/>
          <p:nvPr/>
        </p:nvSpPr>
        <p:spPr>
          <a:xfrm>
            <a:off x="2301151" y="5869094"/>
            <a:ext cx="1219062" cy="461665"/>
          </a:xfrm>
          <a:prstGeom prst="rect">
            <a:avLst/>
          </a:prstGeom>
          <a:noFill/>
        </p:spPr>
        <p:txBody>
          <a:bodyPr wrap="square" rtlCol="0">
            <a:spAutoFit/>
          </a:bodyPr>
          <a:lstStyle/>
          <a:p>
            <a:r>
              <a:rPr lang="en-US" sz="2400" dirty="0">
                <a:cs typeface="Arial" pitchFamily="34" charset="0"/>
              </a:rPr>
              <a:t>100%</a:t>
            </a:r>
            <a:endParaRPr lang="en-US" dirty="0">
              <a:latin typeface="Franklin Gothic Medium" panose="020B0603020102020204" pitchFamily="34" charset="0"/>
              <a:cs typeface="Arial" pitchFamily="34" charset="0"/>
            </a:endParaRPr>
          </a:p>
        </p:txBody>
      </p:sp>
      <p:pic>
        <p:nvPicPr>
          <p:cNvPr id="451" name="Picture 450" descr="Picture1.png">
            <a:extLst>
              <a:ext uri="{FF2B5EF4-FFF2-40B4-BE49-F238E27FC236}">
                <a16:creationId xmlns:a16="http://schemas.microsoft.com/office/drawing/2014/main" id="{312845B4-7520-C498-6E76-492C81FF3EEB}"/>
              </a:ext>
            </a:extLst>
          </p:cNvPr>
          <p:cNvPicPr>
            <a:picLocks noChangeAspect="1"/>
          </p:cNvPicPr>
          <p:nvPr/>
        </p:nvPicPr>
        <p:blipFill>
          <a:blip r:embed="rId3" cstate="print"/>
          <a:srcRect b="29657"/>
          <a:stretch>
            <a:fillRect/>
          </a:stretch>
        </p:blipFill>
        <p:spPr>
          <a:xfrm>
            <a:off x="2960952" y="1536165"/>
            <a:ext cx="205740" cy="338416"/>
          </a:xfrm>
          <a:prstGeom prst="rect">
            <a:avLst/>
          </a:prstGeom>
        </p:spPr>
      </p:pic>
      <p:pic>
        <p:nvPicPr>
          <p:cNvPr id="452" name="Picture 451" descr="Picture1.png">
            <a:extLst>
              <a:ext uri="{FF2B5EF4-FFF2-40B4-BE49-F238E27FC236}">
                <a16:creationId xmlns:a16="http://schemas.microsoft.com/office/drawing/2014/main" id="{E45D462A-345F-0A1B-1DB8-7C852EEC611C}"/>
              </a:ext>
            </a:extLst>
          </p:cNvPr>
          <p:cNvPicPr>
            <a:picLocks noChangeAspect="1"/>
          </p:cNvPicPr>
          <p:nvPr/>
        </p:nvPicPr>
        <p:blipFill>
          <a:blip r:embed="rId3" cstate="print"/>
          <a:srcRect b="29657"/>
          <a:stretch>
            <a:fillRect/>
          </a:stretch>
        </p:blipFill>
        <p:spPr>
          <a:xfrm>
            <a:off x="2720319" y="2358755"/>
            <a:ext cx="205740" cy="338416"/>
          </a:xfrm>
          <a:prstGeom prst="rect">
            <a:avLst/>
          </a:prstGeom>
        </p:spPr>
      </p:pic>
      <p:cxnSp>
        <p:nvCxnSpPr>
          <p:cNvPr id="458" name="Straight Arrow Connector 457">
            <a:extLst>
              <a:ext uri="{FF2B5EF4-FFF2-40B4-BE49-F238E27FC236}">
                <a16:creationId xmlns:a16="http://schemas.microsoft.com/office/drawing/2014/main" id="{9889BD87-8100-E7DD-0D5A-B17793437A1C}"/>
              </a:ext>
            </a:extLst>
          </p:cNvPr>
          <p:cNvCxnSpPr>
            <a:cxnSpLocks/>
          </p:cNvCxnSpPr>
          <p:nvPr/>
        </p:nvCxnSpPr>
        <p:spPr>
          <a:xfrm flipH="1">
            <a:off x="3206125" y="1763500"/>
            <a:ext cx="362338" cy="0"/>
          </a:xfrm>
          <a:prstGeom prst="straightConnector1">
            <a:avLst/>
          </a:prstGeom>
          <a:ln w="38100">
            <a:solidFill>
              <a:schemeClr val="accent6"/>
            </a:solidFill>
            <a:headEnd type="triangle"/>
            <a:tailEnd type="none"/>
          </a:ln>
          <a:effectLst>
            <a:outerShdw blurRad="38100" dist="12700" dir="3000000" algn="tl"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cxnSp>
      <p:sp>
        <p:nvSpPr>
          <p:cNvPr id="459" name="TextBox 458">
            <a:extLst>
              <a:ext uri="{FF2B5EF4-FFF2-40B4-BE49-F238E27FC236}">
                <a16:creationId xmlns:a16="http://schemas.microsoft.com/office/drawing/2014/main" id="{785C4001-08BD-A8E7-ADD0-3C922DEE4AE7}"/>
              </a:ext>
            </a:extLst>
          </p:cNvPr>
          <p:cNvSpPr txBox="1"/>
          <p:nvPr/>
        </p:nvSpPr>
        <p:spPr>
          <a:xfrm>
            <a:off x="2608882" y="2633917"/>
            <a:ext cx="818157" cy="276999"/>
          </a:xfrm>
          <a:prstGeom prst="rect">
            <a:avLst/>
          </a:prstGeom>
          <a:noFill/>
        </p:spPr>
        <p:txBody>
          <a:bodyPr wrap="square" rtlCol="0">
            <a:spAutoFit/>
          </a:bodyPr>
          <a:lstStyle/>
          <a:p>
            <a:r>
              <a:rPr lang="en-US" sz="1200" b="1" dirty="0">
                <a:solidFill>
                  <a:srgbClr val="ED9E01"/>
                </a:solidFill>
              </a:rPr>
              <a:t>58%</a:t>
            </a:r>
            <a:r>
              <a:rPr lang="en-US" sz="1100" dirty="0">
                <a:solidFill>
                  <a:srgbClr val="ED9E01"/>
                </a:solidFill>
              </a:rPr>
              <a:t> </a:t>
            </a:r>
            <a:r>
              <a:rPr lang="en-US" sz="1050" b="1" dirty="0">
                <a:solidFill>
                  <a:srgbClr val="ED9E01"/>
                </a:solidFill>
              </a:rPr>
              <a:t>AMI</a:t>
            </a:r>
            <a:endParaRPr lang="en-US" sz="1400" b="1" dirty="0">
              <a:solidFill>
                <a:srgbClr val="ED9E01"/>
              </a:solidFill>
            </a:endParaRPr>
          </a:p>
        </p:txBody>
      </p:sp>
      <p:sp>
        <p:nvSpPr>
          <p:cNvPr id="460" name="TextBox 459">
            <a:extLst>
              <a:ext uri="{FF2B5EF4-FFF2-40B4-BE49-F238E27FC236}">
                <a16:creationId xmlns:a16="http://schemas.microsoft.com/office/drawing/2014/main" id="{CBDB797A-88C0-F3BE-7CD0-E4309E3C48A4}"/>
              </a:ext>
            </a:extLst>
          </p:cNvPr>
          <p:cNvSpPr txBox="1"/>
          <p:nvPr/>
        </p:nvSpPr>
        <p:spPr>
          <a:xfrm>
            <a:off x="2678572" y="1813452"/>
            <a:ext cx="818157" cy="276999"/>
          </a:xfrm>
          <a:prstGeom prst="rect">
            <a:avLst/>
          </a:prstGeom>
          <a:noFill/>
        </p:spPr>
        <p:txBody>
          <a:bodyPr wrap="square" rtlCol="0">
            <a:spAutoFit/>
          </a:bodyPr>
          <a:lstStyle/>
          <a:p>
            <a:r>
              <a:rPr lang="en-US" sz="1200" b="1" dirty="0">
                <a:solidFill>
                  <a:srgbClr val="ED9E01"/>
                </a:solidFill>
              </a:rPr>
              <a:t>35%</a:t>
            </a:r>
            <a:r>
              <a:rPr lang="en-US" sz="1100" dirty="0">
                <a:solidFill>
                  <a:srgbClr val="ED9E01"/>
                </a:solidFill>
              </a:rPr>
              <a:t> </a:t>
            </a:r>
            <a:r>
              <a:rPr lang="en-US" sz="1050" b="1" dirty="0">
                <a:solidFill>
                  <a:srgbClr val="ED9E01"/>
                </a:solidFill>
              </a:rPr>
              <a:t>AMI</a:t>
            </a:r>
            <a:endParaRPr lang="en-US" sz="1400" b="1" dirty="0">
              <a:solidFill>
                <a:srgbClr val="ED9E01"/>
              </a:solidFill>
            </a:endParaRPr>
          </a:p>
        </p:txBody>
      </p:sp>
      <p:sp>
        <p:nvSpPr>
          <p:cNvPr id="462" name="Rectangle 461">
            <a:extLst>
              <a:ext uri="{FF2B5EF4-FFF2-40B4-BE49-F238E27FC236}">
                <a16:creationId xmlns:a16="http://schemas.microsoft.com/office/drawing/2014/main" id="{F694BA08-FCE5-95C0-0AEC-71363C569D30}"/>
              </a:ext>
            </a:extLst>
          </p:cNvPr>
          <p:cNvSpPr/>
          <p:nvPr/>
        </p:nvSpPr>
        <p:spPr>
          <a:xfrm>
            <a:off x="3585721" y="3990768"/>
            <a:ext cx="366014" cy="21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EAA31A5F-4B76-E774-8D0A-E1539F088634}"/>
              </a:ext>
            </a:extLst>
          </p:cNvPr>
          <p:cNvSpPr/>
          <p:nvPr/>
        </p:nvSpPr>
        <p:spPr>
          <a:xfrm>
            <a:off x="4163145" y="4137825"/>
            <a:ext cx="567889" cy="21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9" name="Group 508">
            <a:extLst>
              <a:ext uri="{FF2B5EF4-FFF2-40B4-BE49-F238E27FC236}">
                <a16:creationId xmlns:a16="http://schemas.microsoft.com/office/drawing/2014/main" id="{4BF0E30B-8EB4-52D6-5092-CE9E5C47EE7B}"/>
              </a:ext>
            </a:extLst>
          </p:cNvPr>
          <p:cNvGrpSpPr/>
          <p:nvPr/>
        </p:nvGrpSpPr>
        <p:grpSpPr>
          <a:xfrm>
            <a:off x="1610056" y="2407413"/>
            <a:ext cx="889153" cy="271109"/>
            <a:chOff x="1236440" y="2407413"/>
            <a:chExt cx="889153" cy="271109"/>
          </a:xfrm>
        </p:grpSpPr>
        <p:sp>
          <p:nvSpPr>
            <p:cNvPr id="507" name="Rectangle 506">
              <a:extLst>
                <a:ext uri="{FF2B5EF4-FFF2-40B4-BE49-F238E27FC236}">
                  <a16:creationId xmlns:a16="http://schemas.microsoft.com/office/drawing/2014/main" id="{3B0ADA2F-1ABB-0BE9-C7C4-477A0AD29374}"/>
                </a:ext>
              </a:extLst>
            </p:cNvPr>
            <p:cNvSpPr/>
            <p:nvPr/>
          </p:nvSpPr>
          <p:spPr>
            <a:xfrm>
              <a:off x="1239437" y="2413130"/>
              <a:ext cx="886156" cy="265392"/>
            </a:xfrm>
            <a:prstGeom prst="rect">
              <a:avLst/>
            </a:prstGeom>
            <a:solidFill>
              <a:srgbClr val="ED9E01"/>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extBox 505">
              <a:extLst>
                <a:ext uri="{FF2B5EF4-FFF2-40B4-BE49-F238E27FC236}">
                  <a16:creationId xmlns:a16="http://schemas.microsoft.com/office/drawing/2014/main" id="{E276B449-F632-ACBA-7872-0774FE39169D}"/>
                </a:ext>
              </a:extLst>
            </p:cNvPr>
            <p:cNvSpPr txBox="1"/>
            <p:nvPr/>
          </p:nvSpPr>
          <p:spPr>
            <a:xfrm>
              <a:off x="1236440" y="2407413"/>
              <a:ext cx="883130" cy="259024"/>
            </a:xfrm>
            <a:prstGeom prst="rect">
              <a:avLst/>
            </a:prstGeom>
            <a:noFill/>
          </p:spPr>
          <p:txBody>
            <a:bodyPr wrap="square" lIns="0" tIns="0" rIns="0" bIns="0" rtlCol="0" anchor="ctr" anchorCtr="0">
              <a:noAutofit/>
            </a:bodyPr>
            <a:lstStyle/>
            <a:p>
              <a:pPr algn="ctr"/>
              <a:r>
                <a:rPr lang="en-US" dirty="0">
                  <a:ln w="6350">
                    <a:solidFill>
                      <a:srgbClr val="FDF5D7"/>
                    </a:solidFill>
                  </a:ln>
                  <a:solidFill>
                    <a:srgbClr val="FAE494"/>
                  </a:solidFill>
                  <a:effectLst>
                    <a:outerShdw blurRad="38100" dist="38100" dir="2700000" algn="tl">
                      <a:srgbClr val="000000">
                        <a:alpha val="43137"/>
                      </a:srgbClr>
                    </a:outerShdw>
                  </a:effectLst>
                  <a:latin typeface="+mj-lt"/>
                  <a:cs typeface="Arial" pitchFamily="34" charset="0"/>
                </a:rPr>
                <a:t>60</a:t>
              </a:r>
              <a:r>
                <a:rPr lang="en-US" sz="1400" dirty="0">
                  <a:ln w="6350">
                    <a:solidFill>
                      <a:srgbClr val="FDF5D7"/>
                    </a:solidFill>
                  </a:ln>
                  <a:solidFill>
                    <a:srgbClr val="FAE494"/>
                  </a:solidFill>
                  <a:effectLst>
                    <a:outerShdw blurRad="38100" dist="38100" dir="2700000" algn="tl">
                      <a:srgbClr val="000000">
                        <a:alpha val="43137"/>
                      </a:srgbClr>
                    </a:outerShdw>
                  </a:effectLst>
                  <a:latin typeface="+mj-lt"/>
                  <a:cs typeface="Arial" pitchFamily="34" charset="0"/>
                </a:rPr>
                <a:t>%</a:t>
              </a:r>
            </a:p>
          </p:txBody>
        </p:sp>
      </p:grpSp>
      <p:sp>
        <p:nvSpPr>
          <p:cNvPr id="448" name="TextBox 447">
            <a:extLst>
              <a:ext uri="{FF2B5EF4-FFF2-40B4-BE49-F238E27FC236}">
                <a16:creationId xmlns:a16="http://schemas.microsoft.com/office/drawing/2014/main" id="{ECBDFBB4-07D0-39E5-C88F-5BBA6ECF1B42}"/>
              </a:ext>
            </a:extLst>
          </p:cNvPr>
          <p:cNvSpPr txBox="1"/>
          <p:nvPr/>
        </p:nvSpPr>
        <p:spPr>
          <a:xfrm>
            <a:off x="3440602" y="3912129"/>
            <a:ext cx="620696" cy="369332"/>
          </a:xfrm>
          <a:prstGeom prst="rect">
            <a:avLst/>
          </a:prstGeom>
          <a:noFill/>
        </p:spPr>
        <p:txBody>
          <a:bodyPr wrap="square" rtlCol="0">
            <a:spAutoFit/>
          </a:bodyPr>
          <a:lstStyle/>
          <a:p>
            <a:pPr algn="ctr"/>
            <a:r>
              <a:rPr lang="en-US" b="1" dirty="0">
                <a:solidFill>
                  <a:srgbClr val="9ECC54"/>
                </a:solidFill>
                <a:latin typeface="Franklin Gothic Medium" panose="020B0603020102020204" pitchFamily="34" charset="0"/>
                <a:cs typeface="Arial" pitchFamily="34" charset="0"/>
              </a:rPr>
              <a:t>10</a:t>
            </a:r>
          </a:p>
        </p:txBody>
      </p:sp>
      <p:sp>
        <p:nvSpPr>
          <p:cNvPr id="461" name="TextBox 460">
            <a:extLst>
              <a:ext uri="{FF2B5EF4-FFF2-40B4-BE49-F238E27FC236}">
                <a16:creationId xmlns:a16="http://schemas.microsoft.com/office/drawing/2014/main" id="{F9A2039C-22A3-914B-3BE3-4D9ACF7AE751}"/>
              </a:ext>
            </a:extLst>
          </p:cNvPr>
          <p:cNvSpPr txBox="1"/>
          <p:nvPr/>
        </p:nvSpPr>
        <p:spPr>
          <a:xfrm>
            <a:off x="4040319" y="4049359"/>
            <a:ext cx="822037" cy="369332"/>
          </a:xfrm>
          <a:prstGeom prst="rect">
            <a:avLst/>
          </a:prstGeom>
          <a:noFill/>
        </p:spPr>
        <p:txBody>
          <a:bodyPr wrap="square" rtlCol="0">
            <a:spAutoFit/>
          </a:bodyPr>
          <a:lstStyle/>
          <a:p>
            <a:pPr algn="ctr"/>
            <a:r>
              <a:rPr lang="en-US" b="1" dirty="0">
                <a:solidFill>
                  <a:srgbClr val="9ECC54"/>
                </a:solidFill>
                <a:latin typeface="Franklin Gothic Medium" panose="020B0603020102020204" pitchFamily="34" charset="0"/>
                <a:cs typeface="Arial" pitchFamily="34" charset="0"/>
              </a:rPr>
              <a:t>100%</a:t>
            </a:r>
          </a:p>
        </p:txBody>
      </p:sp>
      <p:sp>
        <p:nvSpPr>
          <p:cNvPr id="254" name="Freeform 107">
            <a:extLst>
              <a:ext uri="{FF2B5EF4-FFF2-40B4-BE49-F238E27FC236}">
                <a16:creationId xmlns:a16="http://schemas.microsoft.com/office/drawing/2014/main" id="{82AA8B04-D20B-1EB1-AE26-FE94953D25C6}"/>
              </a:ext>
            </a:extLst>
          </p:cNvPr>
          <p:cNvSpPr/>
          <p:nvPr/>
        </p:nvSpPr>
        <p:spPr>
          <a:xfrm>
            <a:off x="4670507" y="3915152"/>
            <a:ext cx="493819" cy="476085"/>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1" name="Rectangle 510">
            <a:extLst>
              <a:ext uri="{FF2B5EF4-FFF2-40B4-BE49-F238E27FC236}">
                <a16:creationId xmlns:a16="http://schemas.microsoft.com/office/drawing/2014/main" id="{539FC767-978C-4F8A-4D1C-488DB9EFCF06}"/>
              </a:ext>
            </a:extLst>
          </p:cNvPr>
          <p:cNvSpPr/>
          <p:nvPr/>
        </p:nvSpPr>
        <p:spPr>
          <a:xfrm>
            <a:off x="3452343" y="1617973"/>
            <a:ext cx="1435608" cy="1321286"/>
          </a:xfrm>
          <a:prstGeom prst="rect">
            <a:avLst/>
          </a:pr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8" name="Freeform 107">
            <a:extLst>
              <a:ext uri="{FF2B5EF4-FFF2-40B4-BE49-F238E27FC236}">
                <a16:creationId xmlns:a16="http://schemas.microsoft.com/office/drawing/2014/main" id="{9E295F9E-6939-0F59-066D-74C5E81CAA35}"/>
              </a:ext>
            </a:extLst>
          </p:cNvPr>
          <p:cNvSpPr/>
          <p:nvPr/>
        </p:nvSpPr>
        <p:spPr>
          <a:xfrm>
            <a:off x="3583592" y="3228407"/>
            <a:ext cx="300087" cy="289310"/>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w="15875">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3" name="Freeform: Shape 292">
            <a:extLst>
              <a:ext uri="{FF2B5EF4-FFF2-40B4-BE49-F238E27FC236}">
                <a16:creationId xmlns:a16="http://schemas.microsoft.com/office/drawing/2014/main" id="{F435B5FD-41E1-E152-24FC-99929DF128F7}"/>
              </a:ext>
            </a:extLst>
          </p:cNvPr>
          <p:cNvSpPr/>
          <p:nvPr/>
        </p:nvSpPr>
        <p:spPr>
          <a:xfrm>
            <a:off x="2642031" y="767861"/>
            <a:ext cx="2801816" cy="4018081"/>
          </a:xfrm>
          <a:custGeom>
            <a:avLst/>
            <a:gdLst>
              <a:gd name="connsiteX0" fmla="*/ 2356339 w 2801816"/>
              <a:gd name="connsiteY0" fmla="*/ 0 h 3985846"/>
              <a:gd name="connsiteX1" fmla="*/ 2538047 w 2801816"/>
              <a:gd name="connsiteY1" fmla="*/ 1899138 h 3985846"/>
              <a:gd name="connsiteX2" fmla="*/ 2362200 w 2801816"/>
              <a:gd name="connsiteY2" fmla="*/ 2508738 h 3985846"/>
              <a:gd name="connsiteX3" fmla="*/ 2702170 w 2801816"/>
              <a:gd name="connsiteY3" fmla="*/ 2749061 h 3985846"/>
              <a:gd name="connsiteX4" fmla="*/ 2801816 w 2801816"/>
              <a:gd name="connsiteY4" fmla="*/ 3979984 h 3985846"/>
              <a:gd name="connsiteX5" fmla="*/ 586154 w 2801816"/>
              <a:gd name="connsiteY5" fmla="*/ 3985846 h 3985846"/>
              <a:gd name="connsiteX6" fmla="*/ 609600 w 2801816"/>
              <a:gd name="connsiteY6" fmla="*/ 2842846 h 3985846"/>
              <a:gd name="connsiteX7" fmla="*/ 345576 w 2801816"/>
              <a:gd name="connsiteY7" fmla="*/ 2823987 h 3985846"/>
              <a:gd name="connsiteX8" fmla="*/ 1731163 w 2801816"/>
              <a:gd name="connsiteY8" fmla="*/ 2823987 h 3985846"/>
              <a:gd name="connsiteX9" fmla="*/ 1731163 w 2801816"/>
              <a:gd name="connsiteY9" fmla="*/ 2227901 h 3985846"/>
              <a:gd name="connsiteX10" fmla="*/ 385018 w 2801816"/>
              <a:gd name="connsiteY10" fmla="*/ 2227901 h 3985846"/>
              <a:gd name="connsiteX11" fmla="*/ 668216 w 2801816"/>
              <a:gd name="connsiteY11" fmla="*/ 2203938 h 3985846"/>
              <a:gd name="connsiteX12" fmla="*/ 703385 w 2801816"/>
              <a:gd name="connsiteY12" fmla="*/ 1453661 h 3985846"/>
              <a:gd name="connsiteX13" fmla="*/ 199293 w 2801816"/>
              <a:gd name="connsiteY13" fmla="*/ 1395046 h 3985846"/>
              <a:gd name="connsiteX14" fmla="*/ 0 w 2801816"/>
              <a:gd name="connsiteY14" fmla="*/ 1166446 h 3985846"/>
              <a:gd name="connsiteX15" fmla="*/ 134816 w 2801816"/>
              <a:gd name="connsiteY15" fmla="*/ 773723 h 3985846"/>
              <a:gd name="connsiteX16" fmla="*/ 709247 w 2801816"/>
              <a:gd name="connsiteY16" fmla="*/ 269630 h 3985846"/>
              <a:gd name="connsiteX17" fmla="*/ 1395047 w 2801816"/>
              <a:gd name="connsiteY17" fmla="*/ 252046 h 3985846"/>
              <a:gd name="connsiteX18" fmla="*/ 1535723 w 2801816"/>
              <a:gd name="connsiteY18" fmla="*/ 11723 h 398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1816" h="3985846">
                <a:moveTo>
                  <a:pt x="2356339" y="0"/>
                </a:moveTo>
                <a:lnTo>
                  <a:pt x="2538047" y="1899138"/>
                </a:lnTo>
                <a:lnTo>
                  <a:pt x="2362200" y="2508738"/>
                </a:lnTo>
                <a:lnTo>
                  <a:pt x="2702170" y="2749061"/>
                </a:lnTo>
                <a:lnTo>
                  <a:pt x="2801816" y="3979984"/>
                </a:lnTo>
                <a:lnTo>
                  <a:pt x="586154" y="3985846"/>
                </a:lnTo>
                <a:lnTo>
                  <a:pt x="609600" y="2842846"/>
                </a:lnTo>
                <a:lnTo>
                  <a:pt x="345576" y="2823987"/>
                </a:lnTo>
                <a:lnTo>
                  <a:pt x="1731163" y="2823987"/>
                </a:lnTo>
                <a:lnTo>
                  <a:pt x="1731163" y="2227901"/>
                </a:lnTo>
                <a:lnTo>
                  <a:pt x="385018" y="2227901"/>
                </a:lnTo>
                <a:lnTo>
                  <a:pt x="668216" y="2203938"/>
                </a:lnTo>
                <a:lnTo>
                  <a:pt x="703385" y="1453661"/>
                </a:lnTo>
                <a:lnTo>
                  <a:pt x="199293" y="1395046"/>
                </a:lnTo>
                <a:lnTo>
                  <a:pt x="0" y="1166446"/>
                </a:lnTo>
                <a:lnTo>
                  <a:pt x="134816" y="773723"/>
                </a:lnTo>
                <a:lnTo>
                  <a:pt x="709247" y="269630"/>
                </a:lnTo>
                <a:lnTo>
                  <a:pt x="1395047" y="252046"/>
                </a:lnTo>
                <a:lnTo>
                  <a:pt x="1535723" y="1172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68" name="Picture 467" descr="Picture1.png">
            <a:extLst>
              <a:ext uri="{FF2B5EF4-FFF2-40B4-BE49-F238E27FC236}">
                <a16:creationId xmlns:a16="http://schemas.microsoft.com/office/drawing/2014/main" id="{AF1886D2-9F34-DE35-6EF7-4E5D4701F25B}"/>
              </a:ext>
            </a:extLst>
          </p:cNvPr>
          <p:cNvPicPr>
            <a:picLocks noChangeAspect="1"/>
          </p:cNvPicPr>
          <p:nvPr/>
        </p:nvPicPr>
        <p:blipFill>
          <a:blip r:embed="rId3" cstate="print"/>
          <a:srcRect b="29657"/>
          <a:stretch>
            <a:fillRect/>
          </a:stretch>
        </p:blipFill>
        <p:spPr>
          <a:xfrm>
            <a:off x="239409" y="1535300"/>
            <a:ext cx="205740" cy="338416"/>
          </a:xfrm>
          <a:prstGeom prst="rect">
            <a:avLst/>
          </a:prstGeom>
        </p:spPr>
      </p:pic>
      <p:sp>
        <p:nvSpPr>
          <p:cNvPr id="508" name="TextBox 507">
            <a:extLst>
              <a:ext uri="{FF2B5EF4-FFF2-40B4-BE49-F238E27FC236}">
                <a16:creationId xmlns:a16="http://schemas.microsoft.com/office/drawing/2014/main" id="{D0BBCB4C-6FCC-05B5-7784-96F9A9D9278E}"/>
              </a:ext>
            </a:extLst>
          </p:cNvPr>
          <p:cNvSpPr txBox="1"/>
          <p:nvPr/>
        </p:nvSpPr>
        <p:spPr>
          <a:xfrm>
            <a:off x="-1531" y="1842009"/>
            <a:ext cx="818157" cy="276999"/>
          </a:xfrm>
          <a:prstGeom prst="rect">
            <a:avLst/>
          </a:prstGeom>
          <a:noFill/>
        </p:spPr>
        <p:txBody>
          <a:bodyPr wrap="square" rtlCol="0">
            <a:spAutoFit/>
          </a:bodyPr>
          <a:lstStyle/>
          <a:p>
            <a:r>
              <a:rPr lang="en-US" sz="1200" b="1" dirty="0">
                <a:solidFill>
                  <a:srgbClr val="ED9E01"/>
                </a:solidFill>
              </a:rPr>
              <a:t>51%</a:t>
            </a:r>
            <a:r>
              <a:rPr lang="en-US" sz="1100" dirty="0">
                <a:solidFill>
                  <a:srgbClr val="ED9E01"/>
                </a:solidFill>
              </a:rPr>
              <a:t> </a:t>
            </a:r>
            <a:r>
              <a:rPr lang="en-US" sz="1050" b="1" dirty="0">
                <a:solidFill>
                  <a:srgbClr val="ED9E01"/>
                </a:solidFill>
              </a:rPr>
              <a:t>AMI</a:t>
            </a:r>
            <a:endParaRPr lang="en-US" sz="1400" b="1" dirty="0">
              <a:solidFill>
                <a:srgbClr val="ED9E01"/>
              </a:solidFill>
            </a:endParaRPr>
          </a:p>
        </p:txBody>
      </p:sp>
      <p:grpSp>
        <p:nvGrpSpPr>
          <p:cNvPr id="289" name="Group 288">
            <a:extLst>
              <a:ext uri="{FF2B5EF4-FFF2-40B4-BE49-F238E27FC236}">
                <a16:creationId xmlns:a16="http://schemas.microsoft.com/office/drawing/2014/main" id="{8F24D8BB-0817-9E03-F1ED-706E6EF3D71C}"/>
              </a:ext>
            </a:extLst>
          </p:cNvPr>
          <p:cNvGrpSpPr/>
          <p:nvPr/>
        </p:nvGrpSpPr>
        <p:grpSpPr>
          <a:xfrm>
            <a:off x="729924" y="1615597"/>
            <a:ext cx="889153" cy="271109"/>
            <a:chOff x="1236440" y="2407413"/>
            <a:chExt cx="889153" cy="271109"/>
          </a:xfrm>
        </p:grpSpPr>
        <p:sp>
          <p:nvSpPr>
            <p:cNvPr id="290" name="Rectangle 289">
              <a:extLst>
                <a:ext uri="{FF2B5EF4-FFF2-40B4-BE49-F238E27FC236}">
                  <a16:creationId xmlns:a16="http://schemas.microsoft.com/office/drawing/2014/main" id="{37CDA969-AE2C-EBB9-A717-02B07CD0551F}"/>
                </a:ext>
              </a:extLst>
            </p:cNvPr>
            <p:cNvSpPr/>
            <p:nvPr/>
          </p:nvSpPr>
          <p:spPr>
            <a:xfrm>
              <a:off x="1239437" y="2413130"/>
              <a:ext cx="886156" cy="265392"/>
            </a:xfrm>
            <a:prstGeom prst="rect">
              <a:avLst/>
            </a:prstGeom>
            <a:solidFill>
              <a:srgbClr val="ED9E01"/>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EC1E0C49-35A4-47FC-BC74-7F7FD527E8F5}"/>
                </a:ext>
              </a:extLst>
            </p:cNvPr>
            <p:cNvSpPr txBox="1"/>
            <p:nvPr/>
          </p:nvSpPr>
          <p:spPr>
            <a:xfrm>
              <a:off x="1236440" y="2407413"/>
              <a:ext cx="883130" cy="259024"/>
            </a:xfrm>
            <a:prstGeom prst="rect">
              <a:avLst/>
            </a:prstGeom>
            <a:noFill/>
          </p:spPr>
          <p:txBody>
            <a:bodyPr wrap="square" lIns="0" tIns="0" rIns="0" bIns="0" rtlCol="0" anchor="ctr" anchorCtr="0">
              <a:noAutofit/>
            </a:bodyPr>
            <a:lstStyle/>
            <a:p>
              <a:pPr algn="ctr"/>
              <a:r>
                <a:rPr lang="en-US" dirty="0">
                  <a:ln w="6350">
                    <a:solidFill>
                      <a:srgbClr val="FDF5D7"/>
                    </a:solidFill>
                  </a:ln>
                  <a:solidFill>
                    <a:srgbClr val="FAE494"/>
                  </a:solidFill>
                  <a:effectLst>
                    <a:outerShdw blurRad="38100" dist="38100" dir="2700000" algn="tl">
                      <a:srgbClr val="000000">
                        <a:alpha val="43137"/>
                      </a:srgbClr>
                    </a:outerShdw>
                  </a:effectLst>
                  <a:latin typeface="+mj-lt"/>
                  <a:cs typeface="Arial" pitchFamily="34" charset="0"/>
                </a:rPr>
                <a:t>60</a:t>
              </a:r>
              <a:r>
                <a:rPr lang="en-US" sz="1400" dirty="0">
                  <a:ln w="6350">
                    <a:solidFill>
                      <a:srgbClr val="FDF5D7"/>
                    </a:solidFill>
                  </a:ln>
                  <a:solidFill>
                    <a:srgbClr val="FAE494"/>
                  </a:solidFill>
                  <a:effectLst>
                    <a:outerShdw blurRad="38100" dist="38100" dir="2700000" algn="tl">
                      <a:srgbClr val="000000">
                        <a:alpha val="43137"/>
                      </a:srgbClr>
                    </a:outerShdw>
                  </a:effectLst>
                  <a:latin typeface="+mj-lt"/>
                  <a:cs typeface="Arial" pitchFamily="34" charset="0"/>
                </a:rPr>
                <a:t>%</a:t>
              </a:r>
            </a:p>
          </p:txBody>
        </p:sp>
      </p:grpSp>
      <p:sp>
        <p:nvSpPr>
          <p:cNvPr id="482" name="Trapezoid 481">
            <a:extLst>
              <a:ext uri="{FF2B5EF4-FFF2-40B4-BE49-F238E27FC236}">
                <a16:creationId xmlns:a16="http://schemas.microsoft.com/office/drawing/2014/main" id="{411E1008-1E1F-C2A9-A762-B952612CDE55}"/>
              </a:ext>
            </a:extLst>
          </p:cNvPr>
          <p:cNvSpPr/>
          <p:nvPr/>
        </p:nvSpPr>
        <p:spPr>
          <a:xfrm>
            <a:off x="630815" y="1064783"/>
            <a:ext cx="1967505" cy="553722"/>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a:solidFill>
                <a:schemeClr val="tx1"/>
              </a:solidFill>
            </a:endParaRPr>
          </a:p>
        </p:txBody>
      </p:sp>
      <p:sp>
        <p:nvSpPr>
          <p:cNvPr id="510" name="TextBox 509">
            <a:extLst>
              <a:ext uri="{FF2B5EF4-FFF2-40B4-BE49-F238E27FC236}">
                <a16:creationId xmlns:a16="http://schemas.microsoft.com/office/drawing/2014/main" id="{789E3BB6-CF91-7660-5FA2-ECB2B1108D4F}"/>
              </a:ext>
            </a:extLst>
          </p:cNvPr>
          <p:cNvSpPr txBox="1"/>
          <p:nvPr/>
        </p:nvSpPr>
        <p:spPr>
          <a:xfrm>
            <a:off x="649528" y="1136814"/>
            <a:ext cx="1924052" cy="430887"/>
          </a:xfrm>
          <a:prstGeom prst="rect">
            <a:avLst/>
          </a:prstGeom>
          <a:noFill/>
        </p:spPr>
        <p:txBody>
          <a:bodyPr wrap="square" rtlCol="0">
            <a:spAutoFit/>
          </a:bodyPr>
          <a:lstStyle/>
          <a:p>
            <a:pPr algn="ctr"/>
            <a:r>
              <a:rPr lang="en-US" sz="2200" b="1" dirty="0">
                <a:solidFill>
                  <a:schemeClr val="bg1"/>
                </a:solidFill>
              </a:rPr>
              <a:t>AVG: 60%</a:t>
            </a:r>
          </a:p>
        </p:txBody>
      </p:sp>
      <p:sp>
        <p:nvSpPr>
          <p:cNvPr id="455" name="Freeform: Shape 454">
            <a:extLst>
              <a:ext uri="{FF2B5EF4-FFF2-40B4-BE49-F238E27FC236}">
                <a16:creationId xmlns:a16="http://schemas.microsoft.com/office/drawing/2014/main" id="{6611CC9A-3CF8-503D-3A98-0E1BA4FF2449}"/>
              </a:ext>
            </a:extLst>
          </p:cNvPr>
          <p:cNvSpPr/>
          <p:nvPr/>
        </p:nvSpPr>
        <p:spPr>
          <a:xfrm>
            <a:off x="727928" y="1617974"/>
            <a:ext cx="1773936" cy="1325880"/>
          </a:xfrm>
          <a:custGeom>
            <a:avLst/>
            <a:gdLst>
              <a:gd name="connsiteX0" fmla="*/ 885138 w 1773936"/>
              <a:gd name="connsiteY0" fmla="*/ 0 h 1325880"/>
              <a:gd name="connsiteX1" fmla="*/ 1773936 w 1773936"/>
              <a:gd name="connsiteY1" fmla="*/ 0 h 1325880"/>
              <a:gd name="connsiteX2" fmla="*/ 1773936 w 1773936"/>
              <a:gd name="connsiteY2" fmla="*/ 1325880 h 1325880"/>
              <a:gd name="connsiteX3" fmla="*/ 0 w 1773936"/>
              <a:gd name="connsiteY3" fmla="*/ 1325880 h 1325880"/>
              <a:gd name="connsiteX4" fmla="*/ 0 w 1773936"/>
              <a:gd name="connsiteY4" fmla="*/ 263346 h 1325880"/>
              <a:gd name="connsiteX5" fmla="*/ 885138 w 1773936"/>
              <a:gd name="connsiteY5" fmla="*/ 263346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3936" h="1325880">
                <a:moveTo>
                  <a:pt x="885138" y="0"/>
                </a:moveTo>
                <a:lnTo>
                  <a:pt x="1773936" y="0"/>
                </a:lnTo>
                <a:lnTo>
                  <a:pt x="1773936" y="1325880"/>
                </a:lnTo>
                <a:lnTo>
                  <a:pt x="0" y="1325880"/>
                </a:lnTo>
                <a:lnTo>
                  <a:pt x="0" y="263346"/>
                </a:lnTo>
                <a:lnTo>
                  <a:pt x="885138" y="263346"/>
                </a:lnTo>
                <a:close/>
              </a:path>
            </a:pathLst>
          </a:cu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4" name="Rectangle 293">
            <a:extLst>
              <a:ext uri="{FF2B5EF4-FFF2-40B4-BE49-F238E27FC236}">
                <a16:creationId xmlns:a16="http://schemas.microsoft.com/office/drawing/2014/main" id="{E8BD6726-5D87-8FF3-F840-183F1C99092D}"/>
              </a:ext>
            </a:extLst>
          </p:cNvPr>
          <p:cNvSpPr/>
          <p:nvPr/>
        </p:nvSpPr>
        <p:spPr>
          <a:xfrm>
            <a:off x="727928" y="1617974"/>
            <a:ext cx="1773936" cy="1325940"/>
          </a:xfrm>
          <a:prstGeom prst="rect">
            <a:avLst/>
          </a:prstGeom>
          <a:noFill/>
          <a:ln w="31750">
            <a:solidFill>
              <a:srgbClr val="00B0F0"/>
            </a:solidFill>
          </a:ln>
          <a:effectLst>
            <a:glow rad="508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80" name="Straight Arrow Connector 479">
            <a:extLst>
              <a:ext uri="{FF2B5EF4-FFF2-40B4-BE49-F238E27FC236}">
                <a16:creationId xmlns:a16="http://schemas.microsoft.com/office/drawing/2014/main" id="{CE579E32-0B57-D14C-BFE0-7C07651DAA10}"/>
              </a:ext>
            </a:extLst>
          </p:cNvPr>
          <p:cNvCxnSpPr>
            <a:cxnSpLocks/>
          </p:cNvCxnSpPr>
          <p:nvPr/>
        </p:nvCxnSpPr>
        <p:spPr>
          <a:xfrm flipH="1">
            <a:off x="474645" y="1753668"/>
            <a:ext cx="362338" cy="0"/>
          </a:xfrm>
          <a:prstGeom prst="straightConnector1">
            <a:avLst/>
          </a:prstGeom>
          <a:ln w="38100">
            <a:solidFill>
              <a:schemeClr val="accent6"/>
            </a:solidFill>
            <a:headEnd type="triangle"/>
            <a:tailEnd type="none"/>
          </a:ln>
          <a:effectLst>
            <a:outerShdw blurRad="38100" dist="12700" dir="3000000" algn="tl"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a:extLst>
              <a:ext uri="{FF2B5EF4-FFF2-40B4-BE49-F238E27FC236}">
                <a16:creationId xmlns:a16="http://schemas.microsoft.com/office/drawing/2014/main" id="{0A2347BE-1CE5-56F9-CD0B-571D2898244F}"/>
              </a:ext>
            </a:extLst>
          </p:cNvPr>
          <p:cNvCxnSpPr>
            <a:cxnSpLocks/>
          </p:cNvCxnSpPr>
          <p:nvPr/>
        </p:nvCxnSpPr>
        <p:spPr>
          <a:xfrm flipH="1">
            <a:off x="2312017" y="2547131"/>
            <a:ext cx="362338" cy="0"/>
          </a:xfrm>
          <a:prstGeom prst="straightConnector1">
            <a:avLst/>
          </a:prstGeom>
          <a:ln w="38100">
            <a:solidFill>
              <a:schemeClr val="accent6"/>
            </a:solidFill>
            <a:tailEnd type="triangle"/>
          </a:ln>
          <a:effectLst>
            <a:outerShdw blurRad="38100" dist="12700" dir="3000000" algn="tl"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cxnSp>
      <p:sp>
        <p:nvSpPr>
          <p:cNvPr id="295" name="Rectangle 294">
            <a:extLst>
              <a:ext uri="{FF2B5EF4-FFF2-40B4-BE49-F238E27FC236}">
                <a16:creationId xmlns:a16="http://schemas.microsoft.com/office/drawing/2014/main" id="{C678299F-855E-3DEA-0B51-BAE42822C03D}"/>
              </a:ext>
            </a:extLst>
          </p:cNvPr>
          <p:cNvSpPr/>
          <p:nvPr/>
        </p:nvSpPr>
        <p:spPr>
          <a:xfrm>
            <a:off x="1071013" y="4002677"/>
            <a:ext cx="366014" cy="21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48096B16-DA1C-09CD-0107-6799BAA4C8DE}"/>
              </a:ext>
            </a:extLst>
          </p:cNvPr>
          <p:cNvSpPr/>
          <p:nvPr/>
        </p:nvSpPr>
        <p:spPr>
          <a:xfrm>
            <a:off x="1648437" y="4149734"/>
            <a:ext cx="567889" cy="21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extBox 296">
            <a:extLst>
              <a:ext uri="{FF2B5EF4-FFF2-40B4-BE49-F238E27FC236}">
                <a16:creationId xmlns:a16="http://schemas.microsoft.com/office/drawing/2014/main" id="{E39F7DF1-EE9D-450C-C99F-768210246DF7}"/>
              </a:ext>
            </a:extLst>
          </p:cNvPr>
          <p:cNvSpPr txBox="1"/>
          <p:nvPr/>
        </p:nvSpPr>
        <p:spPr>
          <a:xfrm>
            <a:off x="925894" y="3924038"/>
            <a:ext cx="620696" cy="369332"/>
          </a:xfrm>
          <a:prstGeom prst="rect">
            <a:avLst/>
          </a:prstGeom>
          <a:noFill/>
        </p:spPr>
        <p:txBody>
          <a:bodyPr wrap="square" rtlCol="0">
            <a:spAutoFit/>
          </a:bodyPr>
          <a:lstStyle/>
          <a:p>
            <a:pPr algn="ctr"/>
            <a:r>
              <a:rPr lang="en-US" b="1" dirty="0">
                <a:solidFill>
                  <a:srgbClr val="9ECC54"/>
                </a:solidFill>
                <a:latin typeface="Franklin Gothic Medium" panose="020B0603020102020204" pitchFamily="34" charset="0"/>
                <a:cs typeface="Arial" pitchFamily="34" charset="0"/>
              </a:rPr>
              <a:t>10</a:t>
            </a:r>
          </a:p>
        </p:txBody>
      </p:sp>
      <p:sp>
        <p:nvSpPr>
          <p:cNvPr id="298" name="TextBox 297">
            <a:extLst>
              <a:ext uri="{FF2B5EF4-FFF2-40B4-BE49-F238E27FC236}">
                <a16:creationId xmlns:a16="http://schemas.microsoft.com/office/drawing/2014/main" id="{9ADE1A05-C258-8872-7A66-EC8F9804E33A}"/>
              </a:ext>
            </a:extLst>
          </p:cNvPr>
          <p:cNvSpPr txBox="1"/>
          <p:nvPr/>
        </p:nvSpPr>
        <p:spPr>
          <a:xfrm>
            <a:off x="1525611" y="4061268"/>
            <a:ext cx="822037" cy="369332"/>
          </a:xfrm>
          <a:prstGeom prst="rect">
            <a:avLst/>
          </a:prstGeom>
          <a:noFill/>
        </p:spPr>
        <p:txBody>
          <a:bodyPr wrap="square" rtlCol="0">
            <a:spAutoFit/>
          </a:bodyPr>
          <a:lstStyle/>
          <a:p>
            <a:pPr algn="ctr"/>
            <a:r>
              <a:rPr lang="en-US" b="1" dirty="0">
                <a:solidFill>
                  <a:srgbClr val="9ECC54"/>
                </a:solidFill>
                <a:latin typeface="Franklin Gothic Medium" panose="020B0603020102020204" pitchFamily="34" charset="0"/>
                <a:cs typeface="Arial" pitchFamily="34" charset="0"/>
              </a:rPr>
              <a:t>100%</a:t>
            </a:r>
          </a:p>
        </p:txBody>
      </p:sp>
      <p:sp>
        <p:nvSpPr>
          <p:cNvPr id="253" name="Freeform 107">
            <a:extLst>
              <a:ext uri="{FF2B5EF4-FFF2-40B4-BE49-F238E27FC236}">
                <a16:creationId xmlns:a16="http://schemas.microsoft.com/office/drawing/2014/main" id="{A9463925-6FF3-1F44-4756-3CCB9C5C513D}"/>
              </a:ext>
            </a:extLst>
          </p:cNvPr>
          <p:cNvSpPr/>
          <p:nvPr/>
        </p:nvSpPr>
        <p:spPr>
          <a:xfrm>
            <a:off x="2150538" y="3915152"/>
            <a:ext cx="493819" cy="476085"/>
          </a:xfrm>
          <a:custGeom>
            <a:avLst/>
            <a:gdLst>
              <a:gd name="connsiteX0" fmla="*/ 1746922 w 2381946"/>
              <a:gd name="connsiteY0" fmla="*/ 0 h 1971067"/>
              <a:gd name="connsiteX1" fmla="*/ 2381946 w 2381946"/>
              <a:gd name="connsiteY1" fmla="*/ 0 h 1971067"/>
              <a:gd name="connsiteX2" fmla="*/ 2376248 w 2381946"/>
              <a:gd name="connsiteY2" fmla="*/ 6690 h 1971067"/>
              <a:gd name="connsiteX3" fmla="*/ 1674855 w 2381946"/>
              <a:gd name="connsiteY3" fmla="*/ 988607 h 1971067"/>
              <a:gd name="connsiteX4" fmla="*/ 1132567 w 2381946"/>
              <a:gd name="connsiteY4" fmla="*/ 1928533 h 1971067"/>
              <a:gd name="connsiteX5" fmla="*/ 1111772 w 2381946"/>
              <a:gd name="connsiteY5" fmla="*/ 1971067 h 1971067"/>
              <a:gd name="connsiteX6" fmla="*/ 751690 w 2381946"/>
              <a:gd name="connsiteY6" fmla="*/ 1971067 h 1971067"/>
              <a:gd name="connsiteX7" fmla="*/ 647786 w 2381946"/>
              <a:gd name="connsiteY7" fmla="*/ 1763726 h 1971067"/>
              <a:gd name="connsiteX8" fmla="*/ 2324 w 2381946"/>
              <a:gd name="connsiteY8" fmla="*/ 940202 h 1971067"/>
              <a:gd name="connsiteX9" fmla="*/ 0 w 2381946"/>
              <a:gd name="connsiteY9" fmla="*/ 938506 h 1971067"/>
              <a:gd name="connsiteX10" fmla="*/ 555338 w 2381946"/>
              <a:gd name="connsiteY10" fmla="*/ 938506 h 1971067"/>
              <a:gd name="connsiteX11" fmla="*/ 929440 w 2381946"/>
              <a:gd name="connsiteY11" fmla="*/ 1639558 h 1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946" h="1971067">
                <a:moveTo>
                  <a:pt x="1746922" y="0"/>
                </a:moveTo>
                <a:lnTo>
                  <a:pt x="2381946" y="0"/>
                </a:lnTo>
                <a:lnTo>
                  <a:pt x="2376248" y="6690"/>
                </a:lnTo>
                <a:cubicBezTo>
                  <a:pt x="2177635" y="245780"/>
                  <a:pt x="1928145" y="591976"/>
                  <a:pt x="1674855" y="988607"/>
                </a:cubicBezTo>
                <a:cubicBezTo>
                  <a:pt x="1453226" y="1335659"/>
                  <a:pt x="1265404" y="1663828"/>
                  <a:pt x="1132567" y="1928533"/>
                </a:cubicBezTo>
                <a:lnTo>
                  <a:pt x="1111772" y="1971067"/>
                </a:lnTo>
                <a:lnTo>
                  <a:pt x="751690" y="1971067"/>
                </a:lnTo>
                <a:lnTo>
                  <a:pt x="647786" y="1763726"/>
                </a:lnTo>
                <a:cubicBezTo>
                  <a:pt x="448541" y="1399063"/>
                  <a:pt x="211908" y="1105261"/>
                  <a:pt x="2324" y="940202"/>
                </a:cubicBezTo>
                <a:lnTo>
                  <a:pt x="0" y="938506"/>
                </a:lnTo>
                <a:lnTo>
                  <a:pt x="555338" y="938506"/>
                </a:lnTo>
                <a:lnTo>
                  <a:pt x="929440" y="1639558"/>
                </a:lnTo>
                <a:close/>
              </a:path>
            </a:pathLst>
          </a:custGeom>
          <a:solidFill>
            <a:srgbClr val="A2CE5A"/>
          </a:solidFill>
          <a:ln>
            <a:solidFill>
              <a:srgbClr val="6C942C"/>
            </a:solid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39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4"/>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45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8"/>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53"/>
                                        </p:tgtEl>
                                        <p:attrNameLst>
                                          <p:attrName>style.visibility</p:attrName>
                                        </p:attrNameLst>
                                      </p:cBhvr>
                                      <p:to>
                                        <p:strVal val="hidden"/>
                                      </p:to>
                                    </p:set>
                                  </p:childTnLst>
                                </p:cTn>
                              </p:par>
                              <p:par>
                                <p:cTn id="41" presetID="22" presetClass="entr" presetSubtype="8" fill="hold" grpId="0" nodeType="withEffect">
                                  <p:stCondLst>
                                    <p:cond delay="300"/>
                                  </p:stCondLst>
                                  <p:childTnLst>
                                    <p:set>
                                      <p:cBhvr>
                                        <p:cTn id="42" dur="1" fill="hold">
                                          <p:stCondLst>
                                            <p:cond delay="0"/>
                                          </p:stCondLst>
                                        </p:cTn>
                                        <p:tgtEl>
                                          <p:spTgt spid="253"/>
                                        </p:tgtEl>
                                        <p:attrNameLst>
                                          <p:attrName>style.visibility</p:attrName>
                                        </p:attrNameLst>
                                      </p:cBhvr>
                                      <p:to>
                                        <p:strVal val="visible"/>
                                      </p:to>
                                    </p:set>
                                    <p:animEffect transition="in" filter="wipe(left)">
                                      <p:cBhvr>
                                        <p:cTn id="43"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uiExpand="1" build="p"/>
      <p:bldP spid="508" grpId="0"/>
      <p:bldP spid="455" grpId="0" animBg="1"/>
      <p:bldP spid="294" grpId="0" animBg="1"/>
      <p:bldP spid="295" grpId="0" animBg="1"/>
      <p:bldP spid="296" grpId="0" animBg="1"/>
      <p:bldP spid="297" grpId="0"/>
      <p:bldP spid="298" grpId="0"/>
      <p:bldP spid="253" grpId="0" animBg="1"/>
      <p:bldP spid="253"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52546"/>
            <a:ext cx="8522208" cy="1200329"/>
          </a:xfrm>
          <a:prstGeom prst="rect">
            <a:avLst/>
          </a:prstGeom>
          <a:solidFill>
            <a:schemeClr val="accent4"/>
          </a:solidFill>
        </p:spPr>
        <p:txBody>
          <a:bodyPr wrap="square" rtlCol="0">
            <a:spAutoFit/>
          </a:bodyPr>
          <a:lstStyle/>
          <a:p>
            <a:pPr marL="234950"/>
            <a:r>
              <a:rPr lang="en-US" sz="3600" dirty="0">
                <a:solidFill>
                  <a:schemeClr val="bg1"/>
                </a:solidFill>
              </a:rPr>
              <a:t>Reporting Requirements </a:t>
            </a:r>
            <a:br>
              <a:rPr lang="en-US" sz="3600" dirty="0">
                <a:solidFill>
                  <a:schemeClr val="bg1"/>
                </a:solidFill>
              </a:rPr>
            </a:br>
            <a:r>
              <a:rPr lang="en-US" sz="3600" dirty="0">
                <a:solidFill>
                  <a:schemeClr val="bg1"/>
                </a:solidFill>
              </a:rPr>
              <a:t>(Proposed Regulations)</a:t>
            </a:r>
          </a:p>
        </p:txBody>
      </p:sp>
    </p:spTree>
    <p:extLst>
      <p:ext uri="{BB962C8B-B14F-4D97-AF65-F5344CB8AC3E}">
        <p14:creationId xmlns:p14="http://schemas.microsoft.com/office/powerpoint/2010/main" val="2862485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A750-FC06-5068-DA91-A50D99F77E81}"/>
              </a:ext>
            </a:extLst>
          </p:cNvPr>
          <p:cNvSpPr>
            <a:spLocks noGrp="1"/>
          </p:cNvSpPr>
          <p:nvPr>
            <p:ph type="title"/>
          </p:nvPr>
        </p:nvSpPr>
        <p:spPr/>
        <p:txBody>
          <a:bodyPr/>
          <a:lstStyle/>
          <a:p>
            <a:r>
              <a:rPr lang="en-US" dirty="0"/>
              <a:t>Reporting and Communicating Requirements</a:t>
            </a:r>
          </a:p>
        </p:txBody>
      </p:sp>
      <p:sp>
        <p:nvSpPr>
          <p:cNvPr id="3" name="Content Placeholder 2">
            <a:extLst>
              <a:ext uri="{FF2B5EF4-FFF2-40B4-BE49-F238E27FC236}">
                <a16:creationId xmlns:a16="http://schemas.microsoft.com/office/drawing/2014/main" id="{98E14EA6-E079-00A1-BAF1-F1C33CF1A0FD}"/>
              </a:ext>
            </a:extLst>
          </p:cNvPr>
          <p:cNvSpPr>
            <a:spLocks noGrp="1"/>
          </p:cNvSpPr>
          <p:nvPr>
            <p:ph idx="1"/>
          </p:nvPr>
        </p:nvSpPr>
        <p:spPr>
          <a:xfrm>
            <a:off x="0" y="611966"/>
            <a:ext cx="5259823" cy="3910719"/>
          </a:xfrm>
        </p:spPr>
        <p:txBody>
          <a:bodyPr/>
          <a:lstStyle/>
          <a:p>
            <a:r>
              <a:rPr lang="en-US" dirty="0">
                <a:solidFill>
                  <a:schemeClr val="accent1"/>
                </a:solidFill>
              </a:rPr>
              <a:t>What</a:t>
            </a:r>
            <a:r>
              <a:rPr lang="en-US" dirty="0"/>
              <a:t> must be reported/recorded?</a:t>
            </a:r>
          </a:p>
          <a:p>
            <a:r>
              <a:rPr lang="en-US" dirty="0"/>
              <a:t>Owners must identify and report…</a:t>
            </a:r>
          </a:p>
          <a:p>
            <a:pPr lvl="1"/>
            <a:r>
              <a:rPr lang="en-US" dirty="0"/>
              <a:t>Grouping of qualified units for minimum set-aside</a:t>
            </a:r>
          </a:p>
          <a:p>
            <a:pPr lvl="1"/>
            <a:r>
              <a:rPr lang="en-US" dirty="0"/>
              <a:t>Grouping of qualified units for the 60% average income test (for applicable fraction)</a:t>
            </a:r>
          </a:p>
          <a:p>
            <a:pPr lvl="1"/>
            <a:r>
              <a:rPr lang="en-US" dirty="0"/>
              <a:t>Changes in unit designations</a:t>
            </a:r>
          </a:p>
          <a:p>
            <a:pPr marL="457200" lvl="1" indent="0">
              <a:buNone/>
            </a:pPr>
            <a:endParaRPr lang="en-US" dirty="0"/>
          </a:p>
        </p:txBody>
      </p:sp>
      <p:pic>
        <p:nvPicPr>
          <p:cNvPr id="9" name="Picture 8">
            <a:extLst>
              <a:ext uri="{FF2B5EF4-FFF2-40B4-BE49-F238E27FC236}">
                <a16:creationId xmlns:a16="http://schemas.microsoft.com/office/drawing/2014/main" id="{413F7FF2-3ED0-2C75-206B-368427E6C738}"/>
              </a:ext>
            </a:extLst>
          </p:cNvPr>
          <p:cNvPicPr>
            <a:picLocks noChangeAspect="1"/>
          </p:cNvPicPr>
          <p:nvPr/>
        </p:nvPicPr>
        <p:blipFill>
          <a:blip r:embed="rId2"/>
          <a:stretch>
            <a:fillRect/>
          </a:stretch>
        </p:blipFill>
        <p:spPr>
          <a:xfrm>
            <a:off x="5607188" y="2006823"/>
            <a:ext cx="3467353" cy="2717769"/>
          </a:xfrm>
          <a:prstGeom prst="rect">
            <a:avLst/>
          </a:prstGeom>
        </p:spPr>
      </p:pic>
    </p:spTree>
    <p:extLst>
      <p:ext uri="{BB962C8B-B14F-4D97-AF65-F5344CB8AC3E}">
        <p14:creationId xmlns:p14="http://schemas.microsoft.com/office/powerpoint/2010/main" val="757482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A750-FC06-5068-DA91-A50D99F77E81}"/>
              </a:ext>
            </a:extLst>
          </p:cNvPr>
          <p:cNvSpPr>
            <a:spLocks noGrp="1"/>
          </p:cNvSpPr>
          <p:nvPr>
            <p:ph type="title"/>
          </p:nvPr>
        </p:nvSpPr>
        <p:spPr/>
        <p:txBody>
          <a:bodyPr/>
          <a:lstStyle/>
          <a:p>
            <a:r>
              <a:rPr lang="en-US" dirty="0"/>
              <a:t>Reporting and Communicating Requirements</a:t>
            </a:r>
          </a:p>
        </p:txBody>
      </p:sp>
      <p:sp>
        <p:nvSpPr>
          <p:cNvPr id="3" name="Content Placeholder 2">
            <a:extLst>
              <a:ext uri="{FF2B5EF4-FFF2-40B4-BE49-F238E27FC236}">
                <a16:creationId xmlns:a16="http://schemas.microsoft.com/office/drawing/2014/main" id="{98E14EA6-E079-00A1-BAF1-F1C33CF1A0FD}"/>
              </a:ext>
            </a:extLst>
          </p:cNvPr>
          <p:cNvSpPr>
            <a:spLocks noGrp="1"/>
          </p:cNvSpPr>
          <p:nvPr>
            <p:ph idx="1"/>
          </p:nvPr>
        </p:nvSpPr>
        <p:spPr>
          <a:xfrm>
            <a:off x="0" y="611966"/>
            <a:ext cx="5607188" cy="3910719"/>
          </a:xfrm>
        </p:spPr>
        <p:txBody>
          <a:bodyPr/>
          <a:lstStyle/>
          <a:p>
            <a:r>
              <a:rPr lang="en-US" dirty="0">
                <a:solidFill>
                  <a:schemeClr val="accent1"/>
                </a:solidFill>
              </a:rPr>
              <a:t>When</a:t>
            </a:r>
            <a:r>
              <a:rPr lang="en-US" dirty="0"/>
              <a:t> must it be reported/recorded?</a:t>
            </a:r>
          </a:p>
          <a:p>
            <a:r>
              <a:rPr lang="en-US" dirty="0"/>
              <a:t>Owners must identify and report…</a:t>
            </a:r>
          </a:p>
          <a:p>
            <a:pPr lvl="1"/>
            <a:r>
              <a:rPr lang="en-US" dirty="0"/>
              <a:t>Grouping of qualified units for minimum set-aside</a:t>
            </a:r>
          </a:p>
          <a:p>
            <a:pPr lvl="2"/>
            <a:r>
              <a:rPr lang="en-US" dirty="0"/>
              <a:t>Annually</a:t>
            </a:r>
          </a:p>
          <a:p>
            <a:pPr lvl="1"/>
            <a:r>
              <a:rPr lang="en-US" dirty="0"/>
              <a:t>Grouping of qualified units for the 60% average </a:t>
            </a:r>
            <a:br>
              <a:rPr lang="en-US" dirty="0"/>
            </a:br>
            <a:r>
              <a:rPr lang="en-US" dirty="0"/>
              <a:t>income test (for applicable fraction)</a:t>
            </a:r>
          </a:p>
          <a:p>
            <a:pPr lvl="2"/>
            <a:r>
              <a:rPr lang="en-US" dirty="0"/>
              <a:t>Annually</a:t>
            </a:r>
          </a:p>
          <a:p>
            <a:pPr lvl="1"/>
            <a:r>
              <a:rPr lang="en-US" dirty="0"/>
              <a:t>Changes in unit designations</a:t>
            </a:r>
          </a:p>
          <a:p>
            <a:pPr lvl="2"/>
            <a:r>
              <a:rPr lang="en-US" dirty="0"/>
              <a:t>Upon effectuation of the change</a:t>
            </a:r>
          </a:p>
          <a:p>
            <a:pPr lvl="2"/>
            <a:r>
              <a:rPr lang="en-US" dirty="0"/>
              <a:t>Project-wide unit designations must be reported annually</a:t>
            </a:r>
          </a:p>
          <a:p>
            <a:pPr marL="457200" lvl="1" indent="0">
              <a:buNone/>
            </a:pPr>
            <a:endParaRPr lang="en-US" dirty="0"/>
          </a:p>
        </p:txBody>
      </p:sp>
      <p:pic>
        <p:nvPicPr>
          <p:cNvPr id="4" name="Picture 3">
            <a:extLst>
              <a:ext uri="{FF2B5EF4-FFF2-40B4-BE49-F238E27FC236}">
                <a16:creationId xmlns:a16="http://schemas.microsoft.com/office/drawing/2014/main" id="{8684F971-BA46-A611-3D0B-A3A7528CB3D8}"/>
              </a:ext>
            </a:extLst>
          </p:cNvPr>
          <p:cNvPicPr>
            <a:picLocks noChangeAspect="1"/>
          </p:cNvPicPr>
          <p:nvPr/>
        </p:nvPicPr>
        <p:blipFill>
          <a:blip r:embed="rId2"/>
          <a:stretch>
            <a:fillRect/>
          </a:stretch>
        </p:blipFill>
        <p:spPr>
          <a:xfrm>
            <a:off x="5607188" y="2006823"/>
            <a:ext cx="3467353" cy="2717769"/>
          </a:xfrm>
          <a:prstGeom prst="rect">
            <a:avLst/>
          </a:prstGeom>
        </p:spPr>
      </p:pic>
    </p:spTree>
    <p:extLst>
      <p:ext uri="{BB962C8B-B14F-4D97-AF65-F5344CB8AC3E}">
        <p14:creationId xmlns:p14="http://schemas.microsoft.com/office/powerpoint/2010/main" val="1432357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A750-FC06-5068-DA91-A50D99F77E81}"/>
              </a:ext>
            </a:extLst>
          </p:cNvPr>
          <p:cNvSpPr>
            <a:spLocks noGrp="1"/>
          </p:cNvSpPr>
          <p:nvPr>
            <p:ph type="title"/>
          </p:nvPr>
        </p:nvSpPr>
        <p:spPr/>
        <p:txBody>
          <a:bodyPr/>
          <a:lstStyle/>
          <a:p>
            <a:r>
              <a:rPr lang="en-US" dirty="0"/>
              <a:t>Reporting and Communicating Requirements</a:t>
            </a:r>
          </a:p>
        </p:txBody>
      </p:sp>
      <p:sp>
        <p:nvSpPr>
          <p:cNvPr id="3" name="Content Placeholder 2">
            <a:extLst>
              <a:ext uri="{FF2B5EF4-FFF2-40B4-BE49-F238E27FC236}">
                <a16:creationId xmlns:a16="http://schemas.microsoft.com/office/drawing/2014/main" id="{98E14EA6-E079-00A1-BAF1-F1C33CF1A0FD}"/>
              </a:ext>
            </a:extLst>
          </p:cNvPr>
          <p:cNvSpPr>
            <a:spLocks noGrp="1"/>
          </p:cNvSpPr>
          <p:nvPr>
            <p:ph idx="1"/>
          </p:nvPr>
        </p:nvSpPr>
        <p:spPr>
          <a:xfrm>
            <a:off x="0" y="611966"/>
            <a:ext cx="5321307" cy="3910719"/>
          </a:xfrm>
        </p:spPr>
        <p:txBody>
          <a:bodyPr/>
          <a:lstStyle/>
          <a:p>
            <a:r>
              <a:rPr lang="en-US" dirty="0">
                <a:solidFill>
                  <a:schemeClr val="accent1"/>
                </a:solidFill>
              </a:rPr>
              <a:t>How</a:t>
            </a:r>
            <a:r>
              <a:rPr lang="en-US" dirty="0"/>
              <a:t> is it reported/recorded?</a:t>
            </a:r>
          </a:p>
          <a:p>
            <a:r>
              <a:rPr lang="en-US" sz="1800" dirty="0"/>
              <a:t>Must be recorded in owners' books and records </a:t>
            </a:r>
          </a:p>
          <a:p>
            <a:pPr lvl="1"/>
            <a:r>
              <a:rPr lang="en-US" dirty="0"/>
              <a:t>Generally, already required under Treasury Regulation 1.42-5</a:t>
            </a:r>
          </a:p>
          <a:p>
            <a:r>
              <a:rPr lang="en-US" sz="1800" dirty="0"/>
              <a:t>Must be reported to the state annually</a:t>
            </a:r>
          </a:p>
          <a:p>
            <a:pPr lvl="1"/>
            <a:r>
              <a:rPr lang="en-US" dirty="0"/>
              <a:t>Generally, already required under Treasury Regulation 1.42-5</a:t>
            </a:r>
          </a:p>
          <a:p>
            <a:pPr lvl="1"/>
            <a:r>
              <a:rPr lang="en-US" dirty="0"/>
              <a:t>State agencies will establish their own policies and procedures </a:t>
            </a:r>
          </a:p>
          <a:p>
            <a:pPr lvl="1"/>
            <a:r>
              <a:rPr lang="en-US" dirty="0"/>
              <a:t>Will vary by state</a:t>
            </a:r>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id="{63BB5FDA-60F2-2E9A-1CA5-32698FD043A5}"/>
              </a:ext>
            </a:extLst>
          </p:cNvPr>
          <p:cNvPicPr>
            <a:picLocks noChangeAspect="1"/>
          </p:cNvPicPr>
          <p:nvPr/>
        </p:nvPicPr>
        <p:blipFill>
          <a:blip r:embed="rId2"/>
          <a:stretch>
            <a:fillRect/>
          </a:stretch>
        </p:blipFill>
        <p:spPr>
          <a:xfrm>
            <a:off x="5607188" y="2006823"/>
            <a:ext cx="3467353" cy="2717769"/>
          </a:xfrm>
          <a:prstGeom prst="rect">
            <a:avLst/>
          </a:prstGeom>
        </p:spPr>
      </p:pic>
    </p:spTree>
    <p:extLst>
      <p:ext uri="{BB962C8B-B14F-4D97-AF65-F5344CB8AC3E}">
        <p14:creationId xmlns:p14="http://schemas.microsoft.com/office/powerpoint/2010/main" val="3109581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A750-FC06-5068-DA91-A50D99F77E81}"/>
              </a:ext>
            </a:extLst>
          </p:cNvPr>
          <p:cNvSpPr>
            <a:spLocks noGrp="1"/>
          </p:cNvSpPr>
          <p:nvPr>
            <p:ph type="title"/>
          </p:nvPr>
        </p:nvSpPr>
        <p:spPr/>
        <p:txBody>
          <a:bodyPr/>
          <a:lstStyle/>
          <a:p>
            <a:r>
              <a:rPr lang="en-US" dirty="0"/>
              <a:t>Reporting and Communicating Requirements</a:t>
            </a:r>
          </a:p>
        </p:txBody>
      </p:sp>
      <p:sp>
        <p:nvSpPr>
          <p:cNvPr id="3" name="Content Placeholder 2">
            <a:extLst>
              <a:ext uri="{FF2B5EF4-FFF2-40B4-BE49-F238E27FC236}">
                <a16:creationId xmlns:a16="http://schemas.microsoft.com/office/drawing/2014/main" id="{98E14EA6-E079-00A1-BAF1-F1C33CF1A0FD}"/>
              </a:ext>
            </a:extLst>
          </p:cNvPr>
          <p:cNvSpPr>
            <a:spLocks noGrp="1"/>
          </p:cNvSpPr>
          <p:nvPr>
            <p:ph idx="1"/>
          </p:nvPr>
        </p:nvSpPr>
        <p:spPr>
          <a:xfrm>
            <a:off x="0" y="611966"/>
            <a:ext cx="5321307" cy="478404"/>
          </a:xfrm>
        </p:spPr>
        <p:txBody>
          <a:bodyPr/>
          <a:lstStyle/>
          <a:p>
            <a:r>
              <a:rPr lang="en-US" dirty="0"/>
              <a:t>Waiver for failure to comply</a:t>
            </a:r>
          </a:p>
        </p:txBody>
      </p:sp>
      <p:pic>
        <p:nvPicPr>
          <p:cNvPr id="4" name="Picture 3">
            <a:extLst>
              <a:ext uri="{FF2B5EF4-FFF2-40B4-BE49-F238E27FC236}">
                <a16:creationId xmlns:a16="http://schemas.microsoft.com/office/drawing/2014/main" id="{58FF841A-7AAB-9365-BADE-A811CCB49BCF}"/>
              </a:ext>
            </a:extLst>
          </p:cNvPr>
          <p:cNvPicPr>
            <a:picLocks noChangeAspect="1"/>
          </p:cNvPicPr>
          <p:nvPr/>
        </p:nvPicPr>
        <p:blipFill>
          <a:blip r:embed="rId2"/>
          <a:stretch>
            <a:fillRect/>
          </a:stretch>
        </p:blipFill>
        <p:spPr>
          <a:xfrm>
            <a:off x="5607188" y="2006823"/>
            <a:ext cx="3467353" cy="2717769"/>
          </a:xfrm>
          <a:prstGeom prst="rect">
            <a:avLst/>
          </a:prstGeom>
        </p:spPr>
      </p:pic>
      <p:grpSp>
        <p:nvGrpSpPr>
          <p:cNvPr id="17" name="Group 16">
            <a:extLst>
              <a:ext uri="{FF2B5EF4-FFF2-40B4-BE49-F238E27FC236}">
                <a16:creationId xmlns:a16="http://schemas.microsoft.com/office/drawing/2014/main" id="{2C7D04D9-B138-B846-A67A-0B522A9E675B}"/>
              </a:ext>
            </a:extLst>
          </p:cNvPr>
          <p:cNvGrpSpPr/>
          <p:nvPr/>
        </p:nvGrpSpPr>
        <p:grpSpPr>
          <a:xfrm>
            <a:off x="717451" y="1203986"/>
            <a:ext cx="3266700" cy="3581374"/>
            <a:chOff x="912730" y="1084225"/>
            <a:chExt cx="3492357" cy="3828771"/>
          </a:xfrm>
        </p:grpSpPr>
        <p:pic>
          <p:nvPicPr>
            <p:cNvPr id="6" name="Picture 5">
              <a:extLst>
                <a:ext uri="{FF2B5EF4-FFF2-40B4-BE49-F238E27FC236}">
                  <a16:creationId xmlns:a16="http://schemas.microsoft.com/office/drawing/2014/main" id="{F20C5741-1556-AA46-9BAF-00DE40DE7381}"/>
                </a:ext>
              </a:extLst>
            </p:cNvPr>
            <p:cNvPicPr>
              <a:picLocks noChangeAspect="1"/>
            </p:cNvPicPr>
            <p:nvPr/>
          </p:nvPicPr>
          <p:blipFill>
            <a:blip r:embed="rId3"/>
            <a:stretch>
              <a:fillRect/>
            </a:stretch>
          </p:blipFill>
          <p:spPr>
            <a:xfrm>
              <a:off x="1288116" y="1084225"/>
              <a:ext cx="2741585" cy="3540869"/>
            </a:xfrm>
            <a:prstGeom prst="rect">
              <a:avLst/>
            </a:prstGeom>
            <a:noFill/>
            <a:ln w="6350">
              <a:solidFill>
                <a:schemeClr val="tx1">
                  <a:lumMod val="75000"/>
                  <a:lumOff val="25000"/>
                </a:schemeClr>
              </a:solidFill>
            </a:ln>
            <a:effectLst>
              <a:outerShdw blurRad="50800" dist="25400" dir="3000000" sx="101000" sy="101000" algn="ctr" rotWithShape="0">
                <a:schemeClr val="tx1">
                  <a:lumMod val="75000"/>
                  <a:lumOff val="25000"/>
                  <a:alpha val="50000"/>
                </a:schemeClr>
              </a:outerShdw>
            </a:effectLst>
          </p:spPr>
        </p:pic>
        <p:pic>
          <p:nvPicPr>
            <p:cNvPr id="7" name="Picture 6">
              <a:extLst>
                <a:ext uri="{FF2B5EF4-FFF2-40B4-BE49-F238E27FC236}">
                  <a16:creationId xmlns:a16="http://schemas.microsoft.com/office/drawing/2014/main" id="{44A61F0B-8CF6-33D1-5518-7FB9EE1270A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10000"/>
                      </a14:imgEffect>
                    </a14:imgLayer>
                  </a14:imgProps>
                </a:ext>
              </a:extLst>
            </a:blip>
            <a:stretch>
              <a:fillRect/>
            </a:stretch>
          </p:blipFill>
          <p:spPr>
            <a:xfrm>
              <a:off x="1288116" y="1084225"/>
              <a:ext cx="2741585" cy="3540869"/>
            </a:xfrm>
            <a:prstGeom prst="rect">
              <a:avLst/>
            </a:prstGeom>
            <a:noFill/>
            <a:ln w="6350">
              <a:solidFill>
                <a:schemeClr val="tx1">
                  <a:lumMod val="75000"/>
                  <a:lumOff val="25000"/>
                </a:schemeClr>
              </a:solidFill>
            </a:ln>
            <a:effectLst/>
          </p:spPr>
        </p:pic>
        <p:sp>
          <p:nvSpPr>
            <p:cNvPr id="8" name="TextBox 7">
              <a:extLst>
                <a:ext uri="{FF2B5EF4-FFF2-40B4-BE49-F238E27FC236}">
                  <a16:creationId xmlns:a16="http://schemas.microsoft.com/office/drawing/2014/main" id="{895C76A9-24F8-B578-204A-9ADE7D3A39CD}"/>
                </a:ext>
              </a:extLst>
            </p:cNvPr>
            <p:cNvSpPr txBox="1"/>
            <p:nvPr/>
          </p:nvSpPr>
          <p:spPr>
            <a:xfrm>
              <a:off x="912730" y="4616862"/>
              <a:ext cx="3492357" cy="296134"/>
            </a:xfrm>
            <a:prstGeom prst="rect">
              <a:avLst/>
            </a:prstGeom>
            <a:noFill/>
          </p:spPr>
          <p:txBody>
            <a:bodyPr wrap="square">
              <a:spAutoFit/>
            </a:bodyPr>
            <a:lstStyle/>
            <a:p>
              <a:pPr algn="ctr"/>
              <a:r>
                <a:rPr lang="en-US" sz="1200" i="0" u="none" strike="noStrike" baseline="0" dirty="0">
                  <a:latin typeface="Arial" panose="020B0604020202020204" pitchFamily="34" charset="0"/>
                </a:rPr>
                <a:t>Treas. Reg. §1.42-19T(c)(1)(ii)(B)(4)</a:t>
              </a:r>
              <a:endParaRPr lang="en-US" sz="1200" dirty="0"/>
            </a:p>
          </p:txBody>
        </p:sp>
        <p:pic>
          <p:nvPicPr>
            <p:cNvPr id="10" name="Picture 9">
              <a:extLst>
                <a:ext uri="{FF2B5EF4-FFF2-40B4-BE49-F238E27FC236}">
                  <a16:creationId xmlns:a16="http://schemas.microsoft.com/office/drawing/2014/main" id="{5CD01E50-0684-E01D-0F75-1CDBEEE6CE1D}"/>
                </a:ext>
              </a:extLst>
            </p:cNvPr>
            <p:cNvPicPr>
              <a:picLocks noChangeAspect="1"/>
            </p:cNvPicPr>
            <p:nvPr/>
          </p:nvPicPr>
          <p:blipFill rotWithShape="1">
            <a:blip r:embed="rId6"/>
            <a:srcRect l="10299" t="41920" r="11236" b="33415"/>
            <a:stretch/>
          </p:blipFill>
          <p:spPr>
            <a:xfrm>
              <a:off x="1570470" y="2568552"/>
              <a:ext cx="2151185" cy="873370"/>
            </a:xfrm>
            <a:prstGeom prst="rect">
              <a:avLst/>
            </a:prstGeom>
            <a:noFill/>
            <a:ln w="6350">
              <a:noFill/>
            </a:ln>
            <a:effectLst/>
          </p:spPr>
        </p:pic>
      </p:grpSp>
      <p:grpSp>
        <p:nvGrpSpPr>
          <p:cNvPr id="16" name="Group 15">
            <a:extLst>
              <a:ext uri="{FF2B5EF4-FFF2-40B4-BE49-F238E27FC236}">
                <a16:creationId xmlns:a16="http://schemas.microsoft.com/office/drawing/2014/main" id="{4F55C60A-8842-CF6C-C98C-33EEB10A49E8}"/>
              </a:ext>
            </a:extLst>
          </p:cNvPr>
          <p:cNvGrpSpPr/>
          <p:nvPr/>
        </p:nvGrpSpPr>
        <p:grpSpPr>
          <a:xfrm>
            <a:off x="202341" y="1725062"/>
            <a:ext cx="5118966" cy="2102497"/>
            <a:chOff x="-34512" y="1632832"/>
            <a:chExt cx="5610678" cy="2304456"/>
          </a:xfrm>
        </p:grpSpPr>
        <p:pic>
          <p:nvPicPr>
            <p:cNvPr id="11" name="Picture 10">
              <a:extLst>
                <a:ext uri="{FF2B5EF4-FFF2-40B4-BE49-F238E27FC236}">
                  <a16:creationId xmlns:a16="http://schemas.microsoft.com/office/drawing/2014/main" id="{DF93BDE5-FB27-8267-B3A5-95732F53939F}"/>
                </a:ext>
              </a:extLst>
            </p:cNvPr>
            <p:cNvPicPr>
              <a:picLocks noChangeAspect="1"/>
            </p:cNvPicPr>
            <p:nvPr/>
          </p:nvPicPr>
          <p:blipFill>
            <a:blip r:embed="rId7"/>
            <a:stretch>
              <a:fillRect/>
            </a:stretch>
          </p:blipFill>
          <p:spPr>
            <a:xfrm>
              <a:off x="-34512" y="1632832"/>
              <a:ext cx="5610678" cy="2304456"/>
            </a:xfrm>
            <a:prstGeom prst="rect">
              <a:avLst/>
            </a:prstGeom>
            <a:noFill/>
            <a:ln w="6350">
              <a:solidFill>
                <a:schemeClr val="tx1">
                  <a:lumMod val="75000"/>
                  <a:lumOff val="25000"/>
                </a:schemeClr>
              </a:solidFill>
            </a:ln>
            <a:effectLst>
              <a:outerShdw blurRad="76200" dist="25400" dir="3000000" sx="102000" sy="102000" algn="ctr" rotWithShape="0">
                <a:schemeClr val="tx1">
                  <a:lumMod val="75000"/>
                  <a:lumOff val="25000"/>
                  <a:alpha val="50000"/>
                </a:schemeClr>
              </a:outerShdw>
            </a:effectLst>
          </p:spPr>
        </p:pic>
        <p:cxnSp>
          <p:nvCxnSpPr>
            <p:cNvPr id="12" name="Straight Connector 11">
              <a:extLst>
                <a:ext uri="{FF2B5EF4-FFF2-40B4-BE49-F238E27FC236}">
                  <a16:creationId xmlns:a16="http://schemas.microsoft.com/office/drawing/2014/main" id="{7263BC97-60C1-93F5-2F7E-3FA6ECAC528B}"/>
                </a:ext>
              </a:extLst>
            </p:cNvPr>
            <p:cNvCxnSpPr/>
            <p:nvPr/>
          </p:nvCxnSpPr>
          <p:spPr>
            <a:xfrm>
              <a:off x="791398" y="2220813"/>
              <a:ext cx="4690872" cy="0"/>
            </a:xfrm>
            <a:prstGeom prst="line">
              <a:avLst/>
            </a:prstGeom>
            <a:noFill/>
            <a:ln w="19050">
              <a:solidFill>
                <a:srgbClr val="8BBE38"/>
              </a:solidFill>
            </a:ln>
            <a:effectLst>
              <a:glow rad="381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C8324977-D8AB-1521-06C8-D70EEEF5AA46}"/>
                </a:ext>
              </a:extLst>
            </p:cNvPr>
            <p:cNvCxnSpPr>
              <a:cxnSpLocks/>
            </p:cNvCxnSpPr>
            <p:nvPr/>
          </p:nvCxnSpPr>
          <p:spPr>
            <a:xfrm>
              <a:off x="58895" y="2548113"/>
              <a:ext cx="5284839" cy="0"/>
            </a:xfrm>
            <a:prstGeom prst="line">
              <a:avLst/>
            </a:prstGeom>
            <a:noFill/>
            <a:ln w="19050">
              <a:solidFill>
                <a:srgbClr val="8BBE38"/>
              </a:solidFill>
            </a:ln>
            <a:effectLst>
              <a:glow rad="381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764D7162-4BF3-4AAA-F682-3C83A4FAB190}"/>
                </a:ext>
              </a:extLst>
            </p:cNvPr>
            <p:cNvCxnSpPr>
              <a:cxnSpLocks/>
            </p:cNvCxnSpPr>
            <p:nvPr/>
          </p:nvCxnSpPr>
          <p:spPr>
            <a:xfrm>
              <a:off x="58895" y="2877493"/>
              <a:ext cx="3810000" cy="0"/>
            </a:xfrm>
            <a:prstGeom prst="line">
              <a:avLst/>
            </a:prstGeom>
            <a:noFill/>
            <a:ln w="19050">
              <a:solidFill>
                <a:srgbClr val="8BBE38"/>
              </a:solidFill>
            </a:ln>
            <a:effectLst>
              <a:glow rad="381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89CB5D5D-4962-1EC1-1663-40FD204A1A02}"/>
                    </a:ext>
                  </a:extLst>
                </p14:cNvPr>
                <p14:cNvContentPartPr/>
                <p14:nvPr/>
              </p14:nvContentPartPr>
              <p14:xfrm>
                <a:off x="4794582" y="2437993"/>
                <a:ext cx="530352" cy="360"/>
              </p14:xfrm>
            </p:contentPart>
          </mc:Choice>
          <mc:Fallback xmlns="">
            <p:pic>
              <p:nvPicPr>
                <p:cNvPr id="15" name="Ink 14">
                  <a:extLst>
                    <a:ext uri="{FF2B5EF4-FFF2-40B4-BE49-F238E27FC236}">
                      <a16:creationId xmlns:a16="http://schemas.microsoft.com/office/drawing/2014/main" id="{89CB5D5D-4962-1EC1-1663-40FD204A1A02}"/>
                    </a:ext>
                  </a:extLst>
                </p:cNvPr>
                <p:cNvPicPr/>
                <p:nvPr/>
              </p:nvPicPr>
              <p:blipFill>
                <a:blip r:embed="rId9"/>
                <a:stretch>
                  <a:fillRect/>
                </a:stretch>
              </p:blipFill>
              <p:spPr>
                <a:xfrm>
                  <a:off x="4735435" y="2329993"/>
                  <a:ext cx="648252" cy="216000"/>
                </a:xfrm>
                <a:prstGeom prst="rect">
                  <a:avLst/>
                </a:prstGeom>
              </p:spPr>
            </p:pic>
          </mc:Fallback>
        </mc:AlternateContent>
      </p:grpSp>
    </p:spTree>
    <p:extLst>
      <p:ext uri="{BB962C8B-B14F-4D97-AF65-F5344CB8AC3E}">
        <p14:creationId xmlns:p14="http://schemas.microsoft.com/office/powerpoint/2010/main" val="6028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A750-FC06-5068-DA91-A50D99F77E81}"/>
              </a:ext>
            </a:extLst>
          </p:cNvPr>
          <p:cNvSpPr>
            <a:spLocks noGrp="1"/>
          </p:cNvSpPr>
          <p:nvPr>
            <p:ph type="title"/>
          </p:nvPr>
        </p:nvSpPr>
        <p:spPr/>
        <p:txBody>
          <a:bodyPr/>
          <a:lstStyle/>
          <a:p>
            <a:r>
              <a:rPr lang="en-US" dirty="0"/>
              <a:t>Reporting and Communicating Requirements</a:t>
            </a:r>
          </a:p>
        </p:txBody>
      </p:sp>
      <p:sp>
        <p:nvSpPr>
          <p:cNvPr id="3" name="Content Placeholder 2">
            <a:extLst>
              <a:ext uri="{FF2B5EF4-FFF2-40B4-BE49-F238E27FC236}">
                <a16:creationId xmlns:a16="http://schemas.microsoft.com/office/drawing/2014/main" id="{98E14EA6-E079-00A1-BAF1-F1C33CF1A0FD}"/>
              </a:ext>
            </a:extLst>
          </p:cNvPr>
          <p:cNvSpPr>
            <a:spLocks noGrp="1"/>
          </p:cNvSpPr>
          <p:nvPr>
            <p:ph idx="1"/>
          </p:nvPr>
        </p:nvSpPr>
        <p:spPr>
          <a:xfrm>
            <a:off x="0" y="611966"/>
            <a:ext cx="5321307" cy="3910719"/>
          </a:xfrm>
        </p:spPr>
        <p:txBody>
          <a:bodyPr/>
          <a:lstStyle/>
          <a:p>
            <a:r>
              <a:rPr lang="en-US" dirty="0"/>
              <a:t>Waiver for failure to comply</a:t>
            </a:r>
          </a:p>
          <a:p>
            <a:pPr lvl="1"/>
            <a:r>
              <a:rPr lang="en-US" dirty="0"/>
              <a:t>What does waiver apply to?</a:t>
            </a:r>
          </a:p>
          <a:p>
            <a:pPr lvl="2"/>
            <a:r>
              <a:rPr lang="en-US" dirty="0"/>
              <a:t>Missing and late reports</a:t>
            </a:r>
          </a:p>
          <a:p>
            <a:pPr lvl="2"/>
            <a:r>
              <a:rPr lang="en-US" dirty="0"/>
              <a:t>Amending or making changes in previously reported groupings after non-compliance is discovered?</a:t>
            </a:r>
          </a:p>
          <a:p>
            <a:pPr marL="457200" lvl="1" indent="0">
              <a:buNone/>
            </a:pPr>
            <a:endParaRPr lang="en-US" dirty="0"/>
          </a:p>
        </p:txBody>
      </p:sp>
      <p:pic>
        <p:nvPicPr>
          <p:cNvPr id="4" name="Picture 3">
            <a:extLst>
              <a:ext uri="{FF2B5EF4-FFF2-40B4-BE49-F238E27FC236}">
                <a16:creationId xmlns:a16="http://schemas.microsoft.com/office/drawing/2014/main" id="{409A2A5A-286B-279A-6FA3-7F1BED72FB91}"/>
              </a:ext>
            </a:extLst>
          </p:cNvPr>
          <p:cNvPicPr>
            <a:picLocks noChangeAspect="1"/>
          </p:cNvPicPr>
          <p:nvPr/>
        </p:nvPicPr>
        <p:blipFill>
          <a:blip r:embed="rId2"/>
          <a:stretch>
            <a:fillRect/>
          </a:stretch>
        </p:blipFill>
        <p:spPr>
          <a:xfrm>
            <a:off x="5607188" y="2006823"/>
            <a:ext cx="3467353" cy="2717769"/>
          </a:xfrm>
          <a:prstGeom prst="rect">
            <a:avLst/>
          </a:prstGeom>
        </p:spPr>
      </p:pic>
      <p:pic>
        <p:nvPicPr>
          <p:cNvPr id="6" name="Picture 5">
            <a:extLst>
              <a:ext uri="{FF2B5EF4-FFF2-40B4-BE49-F238E27FC236}">
                <a16:creationId xmlns:a16="http://schemas.microsoft.com/office/drawing/2014/main" id="{9238B708-59AA-ADEB-CBCC-DA4CADD96A8B}"/>
              </a:ext>
            </a:extLst>
          </p:cNvPr>
          <p:cNvPicPr>
            <a:picLocks noChangeAspect="1"/>
          </p:cNvPicPr>
          <p:nvPr/>
        </p:nvPicPr>
        <p:blipFill>
          <a:blip r:embed="rId3"/>
          <a:stretch>
            <a:fillRect/>
          </a:stretch>
        </p:blipFill>
        <p:spPr>
          <a:xfrm>
            <a:off x="1056990" y="2506164"/>
            <a:ext cx="3255901" cy="2218428"/>
          </a:xfrm>
          <a:prstGeom prst="rect">
            <a:avLst/>
          </a:prstGeom>
        </p:spPr>
      </p:pic>
    </p:spTree>
    <p:extLst>
      <p:ext uri="{BB962C8B-B14F-4D97-AF65-F5344CB8AC3E}">
        <p14:creationId xmlns:p14="http://schemas.microsoft.com/office/powerpoint/2010/main" val="7503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1968105"/>
            <a:ext cx="6858000" cy="1102519"/>
          </a:xfrm>
          <a:effectLst/>
        </p:spPr>
        <p:txBody>
          <a:bodyPr>
            <a:normAutofit/>
          </a:bodyPr>
          <a:lstStyle/>
          <a:p>
            <a:r>
              <a:rPr lang="en-US" sz="4050" dirty="0">
                <a:solidFill>
                  <a:schemeClr val="tx1"/>
                </a:solidFill>
                <a:latin typeface="Franklin Gothic Medium" panose="020B0603020102020204" pitchFamily="34" charset="0"/>
                <a:cs typeface="Arial" pitchFamily="34" charset="0"/>
              </a:rPr>
              <a:t>Rehabilitation Issues</a:t>
            </a:r>
          </a:p>
        </p:txBody>
      </p:sp>
    </p:spTree>
    <p:extLst>
      <p:ext uri="{BB962C8B-B14F-4D97-AF65-F5344CB8AC3E}">
        <p14:creationId xmlns:p14="http://schemas.microsoft.com/office/powerpoint/2010/main" val="3468782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0"/>
            <a:ext cx="6858000" cy="790575"/>
          </a:xfrm>
        </p:spPr>
        <p:txBody>
          <a:bodyPr>
            <a:normAutofit/>
          </a:bodyPr>
          <a:lstStyle/>
          <a:p>
            <a:r>
              <a:rPr lang="en-US" dirty="0"/>
              <a:t>Minimum Rehabilitation Expenditures</a:t>
            </a:r>
          </a:p>
        </p:txBody>
      </p:sp>
      <p:sp>
        <p:nvSpPr>
          <p:cNvPr id="6" name="Content Placeholder 5"/>
          <p:cNvSpPr>
            <a:spLocks noGrp="1"/>
          </p:cNvSpPr>
          <p:nvPr>
            <p:ph idx="1"/>
          </p:nvPr>
        </p:nvSpPr>
        <p:spPr/>
        <p:txBody>
          <a:bodyPr/>
          <a:lstStyle/>
          <a:p>
            <a:pPr marL="0" indent="0">
              <a:spcBef>
                <a:spcPts val="1800"/>
              </a:spcBef>
              <a:buNone/>
            </a:pPr>
            <a:r>
              <a:rPr lang="en-US" dirty="0"/>
              <a:t>Minimum expenditures (per IRC 42(e)(3)) must be the greater of:</a:t>
            </a:r>
          </a:p>
          <a:p>
            <a:pPr>
              <a:spcBef>
                <a:spcPts val="1800"/>
              </a:spcBef>
            </a:pPr>
            <a:r>
              <a:rPr lang="en-US" sz="2100" dirty="0"/>
              <a:t>20% of the adjusted basis of building at acquisition or…</a:t>
            </a:r>
          </a:p>
          <a:p>
            <a:pPr>
              <a:spcBef>
                <a:spcPts val="1800"/>
              </a:spcBef>
            </a:pPr>
            <a:r>
              <a:rPr lang="en-US" sz="2100" dirty="0"/>
              <a:t>$7,400</a:t>
            </a:r>
            <a:r>
              <a:rPr lang="en-US" sz="2100" b="1" dirty="0">
                <a:solidFill>
                  <a:srgbClr val="00B050"/>
                </a:solidFill>
              </a:rPr>
              <a:t>*</a:t>
            </a:r>
            <a:r>
              <a:rPr lang="en-US" sz="2100" dirty="0"/>
              <a:t> per low-income unit (increased for cost of living adjustment IRC § 42(e)(3)(D))</a:t>
            </a:r>
          </a:p>
          <a:p>
            <a:pPr marL="0" indent="0">
              <a:spcBef>
                <a:spcPts val="1800"/>
              </a:spcBef>
              <a:buNone/>
            </a:pPr>
            <a:r>
              <a:rPr lang="en-US" dirty="0"/>
              <a:t>Must be made within a 24-month window</a:t>
            </a:r>
          </a:p>
        </p:txBody>
      </p:sp>
      <p:sp>
        <p:nvSpPr>
          <p:cNvPr id="2" name="TextBox 1"/>
          <p:cNvSpPr txBox="1"/>
          <p:nvPr/>
        </p:nvSpPr>
        <p:spPr>
          <a:xfrm>
            <a:off x="1126669" y="4604659"/>
            <a:ext cx="5918369" cy="276999"/>
          </a:xfrm>
          <a:prstGeom prst="rect">
            <a:avLst/>
          </a:prstGeom>
          <a:noFill/>
        </p:spPr>
        <p:txBody>
          <a:bodyPr wrap="square" rtlCol="0">
            <a:spAutoFit/>
          </a:bodyPr>
          <a:lstStyle/>
          <a:p>
            <a:r>
              <a:rPr lang="en-US" sz="1200" b="1" dirty="0">
                <a:solidFill>
                  <a:srgbClr val="00B050"/>
                </a:solidFill>
                <a:latin typeface="Franklin Gothic Medium"/>
              </a:rPr>
              <a:t>*</a:t>
            </a:r>
            <a:r>
              <a:rPr lang="en-US" sz="900" dirty="0">
                <a:solidFill>
                  <a:prstClr val="white">
                    <a:lumMod val="50000"/>
                  </a:prstClr>
                </a:solidFill>
                <a:latin typeface="Franklin Gothic Medium"/>
              </a:rPr>
              <a:t>The increased to $7,400 per unit in 2022, IRS Revenue Procedure 2021-45</a:t>
            </a:r>
            <a:endParaRPr lang="en-US" sz="1050" dirty="0">
              <a:solidFill>
                <a:prstClr val="white">
                  <a:lumMod val="50000"/>
                </a:prstClr>
              </a:solidFill>
              <a:latin typeface="Franklin Gothic Medium"/>
            </a:endParaRPr>
          </a:p>
        </p:txBody>
      </p:sp>
    </p:spTree>
    <p:extLst>
      <p:ext uri="{BB962C8B-B14F-4D97-AF65-F5344CB8AC3E}">
        <p14:creationId xmlns:p14="http://schemas.microsoft.com/office/powerpoint/2010/main" val="2172266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8520" y="2932690"/>
            <a:ext cx="3825569" cy="1248156"/>
            <a:chOff x="2487358" y="3910253"/>
            <a:chExt cx="5100759" cy="1664208"/>
          </a:xfrm>
          <a:solidFill>
            <a:srgbClr val="6FBD6F"/>
          </a:solidFill>
        </p:grpSpPr>
        <p:sp>
          <p:nvSpPr>
            <p:cNvPr id="24" name="Rectangle 23"/>
            <p:cNvSpPr/>
            <p:nvPr/>
          </p:nvSpPr>
          <p:spPr>
            <a:xfrm flipV="1">
              <a:off x="2487358" y="5527053"/>
              <a:ext cx="318667" cy="47408"/>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5" name="Rectangle 24"/>
            <p:cNvSpPr/>
            <p:nvPr/>
          </p:nvSpPr>
          <p:spPr>
            <a:xfrm flipV="1">
              <a:off x="2806164" y="5479644"/>
              <a:ext cx="318667" cy="94817"/>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6" name="Rectangle 25"/>
            <p:cNvSpPr/>
            <p:nvPr/>
          </p:nvSpPr>
          <p:spPr>
            <a:xfrm flipV="1">
              <a:off x="3124970" y="5432236"/>
              <a:ext cx="318667" cy="142225"/>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7" name="Rectangle 26"/>
            <p:cNvSpPr/>
            <p:nvPr/>
          </p:nvSpPr>
          <p:spPr>
            <a:xfrm flipV="1">
              <a:off x="3443776" y="5337420"/>
              <a:ext cx="318667" cy="237041"/>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8" name="Rectangle 27"/>
            <p:cNvSpPr/>
            <p:nvPr/>
          </p:nvSpPr>
          <p:spPr>
            <a:xfrm flipV="1">
              <a:off x="3762583" y="5147786"/>
              <a:ext cx="318667" cy="426675"/>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9" name="Rectangle 28"/>
            <p:cNvSpPr/>
            <p:nvPr/>
          </p:nvSpPr>
          <p:spPr>
            <a:xfrm flipV="1">
              <a:off x="4081389" y="4981857"/>
              <a:ext cx="318667" cy="592604"/>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1" name="Rectangle 30"/>
            <p:cNvSpPr/>
            <p:nvPr/>
          </p:nvSpPr>
          <p:spPr>
            <a:xfrm flipV="1">
              <a:off x="4400195" y="4627709"/>
              <a:ext cx="318667" cy="946752"/>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2" name="Rectangle 31"/>
            <p:cNvSpPr/>
            <p:nvPr/>
          </p:nvSpPr>
          <p:spPr>
            <a:xfrm flipV="1">
              <a:off x="4719001" y="4815509"/>
              <a:ext cx="318667" cy="758952"/>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3" name="Rectangle 32"/>
            <p:cNvSpPr/>
            <p:nvPr/>
          </p:nvSpPr>
          <p:spPr>
            <a:xfrm flipV="1">
              <a:off x="5037807" y="4152211"/>
              <a:ext cx="318667" cy="1422249"/>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4" name="Rectangle 33"/>
            <p:cNvSpPr/>
            <p:nvPr/>
          </p:nvSpPr>
          <p:spPr>
            <a:xfrm flipV="1">
              <a:off x="5356613" y="4413172"/>
              <a:ext cx="318667" cy="1161288"/>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5" name="Rectangle 34"/>
            <p:cNvSpPr/>
            <p:nvPr/>
          </p:nvSpPr>
          <p:spPr>
            <a:xfrm flipV="1">
              <a:off x="5675419" y="4033692"/>
              <a:ext cx="318667" cy="1540769"/>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6" name="Rectangle 35"/>
            <p:cNvSpPr/>
            <p:nvPr/>
          </p:nvSpPr>
          <p:spPr>
            <a:xfrm flipV="1">
              <a:off x="5994226" y="4321733"/>
              <a:ext cx="318667" cy="1252728"/>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7" name="Rectangle 36"/>
            <p:cNvSpPr/>
            <p:nvPr/>
          </p:nvSpPr>
          <p:spPr>
            <a:xfrm flipV="1">
              <a:off x="6313032" y="3910253"/>
              <a:ext cx="318667" cy="1664208"/>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8" name="Rectangle 37"/>
            <p:cNvSpPr/>
            <p:nvPr/>
          </p:nvSpPr>
          <p:spPr>
            <a:xfrm flipV="1">
              <a:off x="6631838" y="4697408"/>
              <a:ext cx="318667" cy="877053"/>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9" name="Rectangle 38"/>
            <p:cNvSpPr/>
            <p:nvPr/>
          </p:nvSpPr>
          <p:spPr>
            <a:xfrm flipV="1">
              <a:off x="6950644" y="4981857"/>
              <a:ext cx="318667" cy="592604"/>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41" name="Rectangle 40"/>
            <p:cNvSpPr/>
            <p:nvPr/>
          </p:nvSpPr>
          <p:spPr>
            <a:xfrm flipV="1">
              <a:off x="7269450" y="5479644"/>
              <a:ext cx="318667" cy="94817"/>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grpSp>
      <p:cxnSp>
        <p:nvCxnSpPr>
          <p:cNvPr id="56" name="Straight Connector 55"/>
          <p:cNvCxnSpPr/>
          <p:nvPr/>
        </p:nvCxnSpPr>
        <p:spPr>
          <a:xfrm>
            <a:off x="616781" y="4215931"/>
            <a:ext cx="748665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573929" y="4095484"/>
            <a:ext cx="0" cy="2408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443108" y="4095484"/>
            <a:ext cx="0" cy="2408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312288" y="4095484"/>
            <a:ext cx="0" cy="2408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723826" y="4238274"/>
            <a:ext cx="569388" cy="213585"/>
          </a:xfrm>
          <a:prstGeom prst="rect">
            <a:avLst/>
          </a:prstGeom>
          <a:noFill/>
        </p:spPr>
        <p:txBody>
          <a:bodyPr wrap="none" rtlCol="0">
            <a:spAutoFit/>
          </a:bodyPr>
          <a:lstStyle/>
          <a:p>
            <a:pPr algn="ctr"/>
            <a:r>
              <a:rPr lang="en-US" sz="788" spc="225" dirty="0">
                <a:solidFill>
                  <a:prstClr val="black"/>
                </a:solidFill>
                <a:latin typeface="Arial Black" pitchFamily="34" charset="0"/>
              </a:rPr>
              <a:t>2022</a:t>
            </a:r>
          </a:p>
        </p:txBody>
      </p:sp>
      <p:sp>
        <p:nvSpPr>
          <p:cNvPr id="64" name="TextBox 63"/>
          <p:cNvSpPr txBox="1"/>
          <p:nvPr/>
        </p:nvSpPr>
        <p:spPr>
          <a:xfrm>
            <a:off x="5593005" y="4241752"/>
            <a:ext cx="569388" cy="213585"/>
          </a:xfrm>
          <a:prstGeom prst="rect">
            <a:avLst/>
          </a:prstGeom>
          <a:noFill/>
        </p:spPr>
        <p:txBody>
          <a:bodyPr wrap="none" rtlCol="0">
            <a:spAutoFit/>
          </a:bodyPr>
          <a:lstStyle/>
          <a:p>
            <a:pPr algn="ctr"/>
            <a:r>
              <a:rPr lang="en-US" sz="788" spc="225" dirty="0">
                <a:solidFill>
                  <a:prstClr val="black"/>
                </a:solidFill>
                <a:latin typeface="Arial Black" pitchFamily="34" charset="0"/>
              </a:rPr>
              <a:t>2023</a:t>
            </a:r>
          </a:p>
        </p:txBody>
      </p:sp>
      <p:grpSp>
        <p:nvGrpSpPr>
          <p:cNvPr id="71" name="Group 70"/>
          <p:cNvGrpSpPr/>
          <p:nvPr/>
        </p:nvGrpSpPr>
        <p:grpSpPr>
          <a:xfrm>
            <a:off x="-2754839" y="1379092"/>
            <a:ext cx="2469895" cy="2400300"/>
            <a:chOff x="729491" y="1857077"/>
            <a:chExt cx="3293193" cy="3200400"/>
          </a:xfrm>
        </p:grpSpPr>
        <p:sp>
          <p:nvSpPr>
            <p:cNvPr id="72" name="Rectangle 71"/>
            <p:cNvSpPr/>
            <p:nvPr/>
          </p:nvSpPr>
          <p:spPr>
            <a:xfrm flipV="1">
              <a:off x="729491" y="4966037"/>
              <a:ext cx="182880" cy="9144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3" name="Rectangle 72"/>
            <p:cNvSpPr/>
            <p:nvPr/>
          </p:nvSpPr>
          <p:spPr>
            <a:xfrm flipV="1">
              <a:off x="912451" y="4874597"/>
              <a:ext cx="182880" cy="18288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4" name="Rectangle 73"/>
            <p:cNvSpPr/>
            <p:nvPr/>
          </p:nvSpPr>
          <p:spPr>
            <a:xfrm flipV="1">
              <a:off x="1095411" y="4783157"/>
              <a:ext cx="182880" cy="27432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5" name="Rectangle 74"/>
            <p:cNvSpPr/>
            <p:nvPr/>
          </p:nvSpPr>
          <p:spPr>
            <a:xfrm flipV="1">
              <a:off x="1278371" y="4600277"/>
              <a:ext cx="182880" cy="4572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6" name="Rectangle 75"/>
            <p:cNvSpPr/>
            <p:nvPr/>
          </p:nvSpPr>
          <p:spPr>
            <a:xfrm flipV="1">
              <a:off x="1461331" y="4234517"/>
              <a:ext cx="182880" cy="82296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7" name="Rectangle 76"/>
            <p:cNvSpPr/>
            <p:nvPr/>
          </p:nvSpPr>
          <p:spPr>
            <a:xfrm flipV="1">
              <a:off x="1644291" y="3914477"/>
              <a:ext cx="182880" cy="11430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8" name="Rectangle 77"/>
            <p:cNvSpPr/>
            <p:nvPr/>
          </p:nvSpPr>
          <p:spPr>
            <a:xfrm flipV="1">
              <a:off x="1827251" y="3594437"/>
              <a:ext cx="182880" cy="146304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9" name="Rectangle 78"/>
            <p:cNvSpPr/>
            <p:nvPr/>
          </p:nvSpPr>
          <p:spPr>
            <a:xfrm flipV="1">
              <a:off x="2010211" y="3228677"/>
              <a:ext cx="182880" cy="18288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0" name="Rectangle 79"/>
            <p:cNvSpPr/>
            <p:nvPr/>
          </p:nvSpPr>
          <p:spPr>
            <a:xfrm flipV="1">
              <a:off x="2193171" y="2817197"/>
              <a:ext cx="182880" cy="224028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1" name="Rectangle 80"/>
            <p:cNvSpPr/>
            <p:nvPr/>
          </p:nvSpPr>
          <p:spPr>
            <a:xfrm flipV="1">
              <a:off x="2376131" y="2314277"/>
              <a:ext cx="182880" cy="27432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2" name="Rectangle 81"/>
            <p:cNvSpPr/>
            <p:nvPr/>
          </p:nvSpPr>
          <p:spPr>
            <a:xfrm flipV="1">
              <a:off x="2559091" y="2085677"/>
              <a:ext cx="182880" cy="29718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3" name="Rectangle 82"/>
            <p:cNvSpPr/>
            <p:nvPr/>
          </p:nvSpPr>
          <p:spPr>
            <a:xfrm flipV="1">
              <a:off x="2742051" y="1857077"/>
              <a:ext cx="182880" cy="32004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4" name="Rectangle 83"/>
            <p:cNvSpPr/>
            <p:nvPr/>
          </p:nvSpPr>
          <p:spPr>
            <a:xfrm flipV="1">
              <a:off x="2925011" y="2634317"/>
              <a:ext cx="182880" cy="242316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5" name="Rectangle 84"/>
            <p:cNvSpPr/>
            <p:nvPr/>
          </p:nvSpPr>
          <p:spPr>
            <a:xfrm flipV="1">
              <a:off x="3107971" y="3365837"/>
              <a:ext cx="182880" cy="169164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6" name="Rectangle 85"/>
            <p:cNvSpPr/>
            <p:nvPr/>
          </p:nvSpPr>
          <p:spPr>
            <a:xfrm flipV="1">
              <a:off x="3290931" y="3914477"/>
              <a:ext cx="182880" cy="11430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7" name="Rectangle 86"/>
            <p:cNvSpPr/>
            <p:nvPr/>
          </p:nvSpPr>
          <p:spPr>
            <a:xfrm flipV="1">
              <a:off x="3473891" y="4874597"/>
              <a:ext cx="182880" cy="18288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8" name="Rectangle 87"/>
            <p:cNvSpPr/>
            <p:nvPr/>
          </p:nvSpPr>
          <p:spPr>
            <a:xfrm flipV="1">
              <a:off x="3656851" y="4984325"/>
              <a:ext cx="182880" cy="73152"/>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9" name="Rectangle 88"/>
            <p:cNvSpPr/>
            <p:nvPr/>
          </p:nvSpPr>
          <p:spPr>
            <a:xfrm flipV="1">
              <a:off x="3839804" y="5039189"/>
              <a:ext cx="182880" cy="18288"/>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grpSp>
      <p:sp>
        <p:nvSpPr>
          <p:cNvPr id="132" name="TextBox 131"/>
          <p:cNvSpPr txBox="1"/>
          <p:nvPr/>
        </p:nvSpPr>
        <p:spPr>
          <a:xfrm>
            <a:off x="3201920" y="5208813"/>
            <a:ext cx="3290148" cy="1223412"/>
          </a:xfrm>
          <a:prstGeom prst="rect">
            <a:avLst/>
          </a:prstGeom>
          <a:noFill/>
        </p:spPr>
        <p:txBody>
          <a:bodyPr wrap="square" rtlCol="0">
            <a:spAutoFit/>
          </a:bodyPr>
          <a:lstStyle/>
          <a:p>
            <a:r>
              <a:rPr lang="en-US" sz="1050" dirty="0">
                <a:solidFill>
                  <a:prstClr val="black"/>
                </a:solidFill>
                <a:latin typeface="Arial" pitchFamily="34" charset="0"/>
                <a:cs typeface="Arial" pitchFamily="34" charset="0"/>
              </a:rPr>
              <a:t>Acq = $5m, $3.5 Bldgs, $1.5M Land, July 20, 2011</a:t>
            </a:r>
          </a:p>
          <a:p>
            <a:r>
              <a:rPr lang="en-US" sz="1050" dirty="0">
                <a:solidFill>
                  <a:prstClr val="black"/>
                </a:solidFill>
                <a:latin typeface="Arial" pitchFamily="34" charset="0"/>
                <a:cs typeface="Arial" pitchFamily="34" charset="0"/>
              </a:rPr>
              <a:t>100 units</a:t>
            </a:r>
          </a:p>
          <a:p>
            <a:r>
              <a:rPr lang="en-US" sz="1050" dirty="0">
                <a:solidFill>
                  <a:prstClr val="black"/>
                </a:solidFill>
                <a:latin typeface="Arial" pitchFamily="34" charset="0"/>
                <a:cs typeface="Arial" pitchFamily="34" charset="0"/>
              </a:rPr>
              <a:t>Minimum Expenditures = &gt; of $700k or $600k</a:t>
            </a:r>
          </a:p>
          <a:p>
            <a:r>
              <a:rPr lang="en-US" sz="1050" dirty="0">
                <a:solidFill>
                  <a:prstClr val="black"/>
                </a:solidFill>
                <a:latin typeface="Arial" pitchFamily="34" charset="0"/>
                <a:cs typeface="Arial" pitchFamily="34" charset="0"/>
              </a:rPr>
              <a:t>Total Rehab = $2.5 M rehab budget</a:t>
            </a:r>
          </a:p>
          <a:p>
            <a:r>
              <a:rPr lang="en-US" sz="1050" dirty="0">
                <a:solidFill>
                  <a:prstClr val="black"/>
                </a:solidFill>
                <a:latin typeface="Arial" pitchFamily="34" charset="0"/>
                <a:cs typeface="Arial" pitchFamily="34" charset="0"/>
              </a:rPr>
              <a:t>Rehab Completion = July 26, 2012 </a:t>
            </a:r>
          </a:p>
          <a:p>
            <a:r>
              <a:rPr lang="en-US" sz="1050" dirty="0">
                <a:solidFill>
                  <a:prstClr val="black"/>
                </a:solidFill>
                <a:latin typeface="Arial" pitchFamily="34" charset="0"/>
                <a:cs typeface="Arial" pitchFamily="34" charset="0"/>
              </a:rPr>
              <a:t>Rehab PIS =  ????</a:t>
            </a:r>
          </a:p>
          <a:p>
            <a:endParaRPr lang="en-US" sz="1050" dirty="0">
              <a:solidFill>
                <a:prstClr val="black"/>
              </a:solidFill>
              <a:latin typeface="Arial" pitchFamily="34" charset="0"/>
              <a:cs typeface="Arial" pitchFamily="34" charset="0"/>
            </a:endParaRPr>
          </a:p>
        </p:txBody>
      </p:sp>
      <p:grpSp>
        <p:nvGrpSpPr>
          <p:cNvPr id="172" name="Group 841"/>
          <p:cNvGrpSpPr>
            <a:grpSpLocks/>
          </p:cNvGrpSpPr>
          <p:nvPr/>
        </p:nvGrpSpPr>
        <p:grpSpPr bwMode="auto">
          <a:xfrm>
            <a:off x="2003738" y="5358167"/>
            <a:ext cx="415373" cy="346326"/>
            <a:chOff x="720" y="2016"/>
            <a:chExt cx="2112" cy="1539"/>
          </a:xfrm>
        </p:grpSpPr>
        <p:sp>
          <p:nvSpPr>
            <p:cNvPr id="173" name="Rectangle 842"/>
            <p:cNvSpPr>
              <a:spLocks noChangeArrowheads="1"/>
            </p:cNvSpPr>
            <p:nvPr/>
          </p:nvSpPr>
          <p:spPr bwMode="auto">
            <a:xfrm>
              <a:off x="834" y="2448"/>
              <a:ext cx="1884" cy="1107"/>
            </a:xfrm>
            <a:prstGeom prst="rect">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174" name="AutoShape 843"/>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175" name="Group 844"/>
            <p:cNvGrpSpPr>
              <a:grpSpLocks/>
            </p:cNvGrpSpPr>
            <p:nvPr/>
          </p:nvGrpSpPr>
          <p:grpSpPr bwMode="auto">
            <a:xfrm>
              <a:off x="1005" y="2139"/>
              <a:ext cx="400" cy="429"/>
              <a:chOff x="1680" y="3120"/>
              <a:chExt cx="336" cy="336"/>
            </a:xfrm>
          </p:grpSpPr>
          <p:sp>
            <p:nvSpPr>
              <p:cNvPr id="213" name="AutoShape 845"/>
              <p:cNvSpPr>
                <a:spLocks noChangeArrowheads="1"/>
              </p:cNvSpPr>
              <p:nvPr/>
            </p:nvSpPr>
            <p:spPr bwMode="auto">
              <a:xfrm>
                <a:off x="1680" y="3120"/>
                <a:ext cx="336" cy="144"/>
              </a:xfrm>
              <a:prstGeom prst="triangle">
                <a:avLst>
                  <a:gd name="adj" fmla="val 50000"/>
                </a:avLst>
              </a:prstGeom>
              <a:solidFill>
                <a:srgbClr val="ADD6FF"/>
              </a:soli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214" name="Rectangle 846"/>
              <p:cNvSpPr>
                <a:spLocks noChangeArrowheads="1"/>
              </p:cNvSpPr>
              <p:nvPr/>
            </p:nvSpPr>
            <p:spPr bwMode="auto">
              <a:xfrm>
                <a:off x="1728" y="3264"/>
                <a:ext cx="244" cy="192"/>
              </a:xfrm>
              <a:prstGeom prst="rect">
                <a:avLst/>
              </a:prstGeom>
              <a:solidFill>
                <a:schemeClr val="bg1"/>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176" name="Rectangle 847"/>
            <p:cNvSpPr>
              <a:spLocks noChangeArrowheads="1"/>
            </p:cNvSpPr>
            <p:nvPr/>
          </p:nvSpPr>
          <p:spPr bwMode="auto">
            <a:xfrm>
              <a:off x="1119" y="2323"/>
              <a:ext cx="172" cy="184"/>
            </a:xfrm>
            <a:prstGeom prst="rect">
              <a:avLst/>
            </a:prstGeom>
            <a:solidFill>
              <a:schemeClr val="accent1"/>
            </a:soli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177" name="Group 848"/>
            <p:cNvGrpSpPr>
              <a:grpSpLocks/>
            </p:cNvGrpSpPr>
            <p:nvPr/>
          </p:nvGrpSpPr>
          <p:grpSpPr bwMode="auto">
            <a:xfrm>
              <a:off x="1005" y="2139"/>
              <a:ext cx="400" cy="429"/>
              <a:chOff x="1680" y="3120"/>
              <a:chExt cx="336" cy="336"/>
            </a:xfrm>
          </p:grpSpPr>
          <p:sp>
            <p:nvSpPr>
              <p:cNvPr id="211" name="AutoShape 849"/>
              <p:cNvSpPr>
                <a:spLocks noChangeArrowheads="1"/>
              </p:cNvSpPr>
              <p:nvPr/>
            </p:nvSpPr>
            <p:spPr bwMode="auto">
              <a:xfrm>
                <a:off x="1680" y="3120"/>
                <a:ext cx="336" cy="144"/>
              </a:xfrm>
              <a:prstGeom prst="triangle">
                <a:avLst>
                  <a:gd name="adj" fmla="val 50000"/>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212" name="Rectangle 850"/>
              <p:cNvSpPr>
                <a:spLocks noChangeArrowheads="1"/>
              </p:cNvSpPr>
              <p:nvPr/>
            </p:nvSpPr>
            <p:spPr bwMode="auto">
              <a:xfrm>
                <a:off x="1728" y="3264"/>
                <a:ext cx="244" cy="192"/>
              </a:xfrm>
              <a:prstGeom prst="rect">
                <a:avLst/>
              </a:prstGeom>
              <a:solidFill>
                <a:srgbClr val="ADD6FF"/>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78" name="Group 851"/>
            <p:cNvGrpSpPr>
              <a:grpSpLocks/>
            </p:cNvGrpSpPr>
            <p:nvPr/>
          </p:nvGrpSpPr>
          <p:grpSpPr bwMode="auto">
            <a:xfrm>
              <a:off x="1576" y="2139"/>
              <a:ext cx="400" cy="429"/>
              <a:chOff x="1680" y="3120"/>
              <a:chExt cx="336" cy="336"/>
            </a:xfrm>
          </p:grpSpPr>
          <p:sp>
            <p:nvSpPr>
              <p:cNvPr id="209" name="AutoShape 852"/>
              <p:cNvSpPr>
                <a:spLocks noChangeArrowheads="1"/>
              </p:cNvSpPr>
              <p:nvPr/>
            </p:nvSpPr>
            <p:spPr bwMode="auto">
              <a:xfrm>
                <a:off x="1680" y="3120"/>
                <a:ext cx="336" cy="144"/>
              </a:xfrm>
              <a:prstGeom prst="triangle">
                <a:avLst>
                  <a:gd name="adj" fmla="val 50000"/>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210" name="Rectangle 853"/>
              <p:cNvSpPr>
                <a:spLocks noChangeArrowheads="1"/>
              </p:cNvSpPr>
              <p:nvPr/>
            </p:nvSpPr>
            <p:spPr bwMode="auto">
              <a:xfrm>
                <a:off x="1728" y="3264"/>
                <a:ext cx="244" cy="192"/>
              </a:xfrm>
              <a:prstGeom prst="rect">
                <a:avLst/>
              </a:prstGeom>
              <a:solidFill>
                <a:srgbClr val="ADD6FF"/>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79" name="Group 854"/>
            <p:cNvGrpSpPr>
              <a:grpSpLocks/>
            </p:cNvGrpSpPr>
            <p:nvPr/>
          </p:nvGrpSpPr>
          <p:grpSpPr bwMode="auto">
            <a:xfrm>
              <a:off x="2147" y="2139"/>
              <a:ext cx="400" cy="429"/>
              <a:chOff x="1680" y="3120"/>
              <a:chExt cx="336" cy="336"/>
            </a:xfrm>
          </p:grpSpPr>
          <p:sp>
            <p:nvSpPr>
              <p:cNvPr id="207" name="AutoShape 855"/>
              <p:cNvSpPr>
                <a:spLocks noChangeArrowheads="1"/>
              </p:cNvSpPr>
              <p:nvPr/>
            </p:nvSpPr>
            <p:spPr bwMode="auto">
              <a:xfrm>
                <a:off x="1680" y="3120"/>
                <a:ext cx="336" cy="144"/>
              </a:xfrm>
              <a:prstGeom prst="triangle">
                <a:avLst>
                  <a:gd name="adj" fmla="val 50000"/>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208" name="Rectangle 856"/>
              <p:cNvSpPr>
                <a:spLocks noChangeArrowheads="1"/>
              </p:cNvSpPr>
              <p:nvPr/>
            </p:nvSpPr>
            <p:spPr bwMode="auto">
              <a:xfrm>
                <a:off x="1728" y="3264"/>
                <a:ext cx="244" cy="192"/>
              </a:xfrm>
              <a:prstGeom prst="rect">
                <a:avLst/>
              </a:prstGeom>
              <a:solidFill>
                <a:srgbClr val="ADD6FF"/>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80" name="Group 857"/>
            <p:cNvGrpSpPr>
              <a:grpSpLocks/>
            </p:cNvGrpSpPr>
            <p:nvPr/>
          </p:nvGrpSpPr>
          <p:grpSpPr bwMode="auto">
            <a:xfrm>
              <a:off x="1094" y="3055"/>
              <a:ext cx="1372" cy="497"/>
              <a:chOff x="1111" y="3055"/>
              <a:chExt cx="1372" cy="497"/>
            </a:xfrm>
          </p:grpSpPr>
          <p:grpSp>
            <p:nvGrpSpPr>
              <p:cNvPr id="195" name="Group 858"/>
              <p:cNvGrpSpPr>
                <a:grpSpLocks/>
              </p:cNvGrpSpPr>
              <p:nvPr/>
            </p:nvGrpSpPr>
            <p:grpSpPr bwMode="auto">
              <a:xfrm>
                <a:off x="1584" y="3136"/>
                <a:ext cx="410" cy="416"/>
                <a:chOff x="2199" y="3610"/>
                <a:chExt cx="345" cy="326"/>
              </a:xfrm>
            </p:grpSpPr>
            <p:grpSp>
              <p:nvGrpSpPr>
                <p:cNvPr id="201" name="Group 859"/>
                <p:cNvGrpSpPr>
                  <a:grpSpLocks/>
                </p:cNvGrpSpPr>
                <p:nvPr/>
              </p:nvGrpSpPr>
              <p:grpSpPr bwMode="auto">
                <a:xfrm>
                  <a:off x="2199" y="3610"/>
                  <a:ext cx="345" cy="326"/>
                  <a:chOff x="2199" y="3610"/>
                  <a:chExt cx="345" cy="326"/>
                </a:xfrm>
              </p:grpSpPr>
              <p:sp>
                <p:nvSpPr>
                  <p:cNvPr id="203" name="Rectangle 860"/>
                  <p:cNvSpPr>
                    <a:spLocks noChangeArrowheads="1"/>
                  </p:cNvSpPr>
                  <p:nvPr/>
                </p:nvSpPr>
                <p:spPr bwMode="auto">
                  <a:xfrm>
                    <a:off x="2199" y="3610"/>
                    <a:ext cx="345" cy="322"/>
                  </a:xfrm>
                  <a:prstGeom prst="rect">
                    <a:avLst/>
                  </a:prstGeom>
                  <a:solidFill>
                    <a:srgbClr val="A50021"/>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grpSp>
                <p:nvGrpSpPr>
                  <p:cNvPr id="204" name="Group 861"/>
                  <p:cNvGrpSpPr>
                    <a:grpSpLocks/>
                  </p:cNvGrpSpPr>
                  <p:nvPr/>
                </p:nvGrpSpPr>
                <p:grpSpPr bwMode="auto">
                  <a:xfrm>
                    <a:off x="2228" y="3648"/>
                    <a:ext cx="288" cy="288"/>
                    <a:chOff x="2208" y="3648"/>
                    <a:chExt cx="288" cy="288"/>
                  </a:xfrm>
                </p:grpSpPr>
                <p:sp>
                  <p:nvSpPr>
                    <p:cNvPr id="205" name="Rectangle 862"/>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sp>
                  <p:nvSpPr>
                    <p:cNvPr id="206" name="Rectangle 863"/>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grpSp>
            <p:sp>
              <p:nvSpPr>
                <p:cNvPr id="202" name="Line 864"/>
                <p:cNvSpPr>
                  <a:spLocks noChangeShapeType="1"/>
                </p:cNvSpPr>
                <p:nvPr/>
              </p:nvSpPr>
              <p:spPr bwMode="auto">
                <a:xfrm>
                  <a:off x="2256" y="3792"/>
                  <a:ext cx="240" cy="0"/>
                </a:xfrm>
                <a:prstGeom prst="line">
                  <a:avLst/>
                </a:prstGeom>
                <a:noFill/>
                <a:ln w="6350">
                  <a:solidFill>
                    <a:schemeClr val="tx1"/>
                  </a:solidFill>
                  <a:round/>
                  <a:headEnd/>
                  <a:tailEnd/>
                </a:ln>
                <a:effectLst/>
              </p:spPr>
              <p:txBody>
                <a:bodyPr/>
                <a:lstStyle/>
                <a:p>
                  <a:endParaRPr lang="en-US" dirty="0">
                    <a:solidFill>
                      <a:prstClr val="black"/>
                    </a:solidFill>
                    <a:latin typeface="Franklin Gothic Medium"/>
                  </a:endParaRPr>
                </a:p>
              </p:txBody>
            </p:sp>
          </p:grpSp>
          <p:sp>
            <p:nvSpPr>
              <p:cNvPr id="196" name="Rectangle 865"/>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7" name="Rectangle 866"/>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8" name="AutoShape 867"/>
              <p:cNvSpPr>
                <a:spLocks noChangeArrowheads="1"/>
              </p:cNvSpPr>
              <p:nvPr/>
            </p:nvSpPr>
            <p:spPr bwMode="auto">
              <a:xfrm>
                <a:off x="1474" y="3055"/>
                <a:ext cx="628" cy="123"/>
              </a:xfrm>
              <a:prstGeom prst="triangle">
                <a:avLst>
                  <a:gd name="adj" fmla="val 50000"/>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199" name="Rectangle 868"/>
              <p:cNvSpPr>
                <a:spLocks noChangeArrowheads="1"/>
              </p:cNvSpPr>
              <p:nvPr/>
            </p:nvSpPr>
            <p:spPr bwMode="auto">
              <a:xfrm>
                <a:off x="2254" y="3363"/>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200" name="Rectangle 869"/>
              <p:cNvSpPr>
                <a:spLocks noChangeArrowheads="1"/>
              </p:cNvSpPr>
              <p:nvPr/>
            </p:nvSpPr>
            <p:spPr bwMode="auto">
              <a:xfrm>
                <a:off x="1111" y="3363"/>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81" name="Group 870"/>
            <p:cNvGrpSpPr>
              <a:grpSpLocks/>
            </p:cNvGrpSpPr>
            <p:nvPr/>
          </p:nvGrpSpPr>
          <p:grpSpPr bwMode="auto">
            <a:xfrm>
              <a:off x="1093" y="2323"/>
              <a:ext cx="1372" cy="221"/>
              <a:chOff x="1093" y="2323"/>
              <a:chExt cx="1372" cy="221"/>
            </a:xfrm>
          </p:grpSpPr>
          <p:sp>
            <p:nvSpPr>
              <p:cNvPr id="189" name="Rectangle 871"/>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0" name="Rectangle 872"/>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1" name="Rectangle 873"/>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2" name="Rectangle 874"/>
              <p:cNvSpPr>
                <a:spLocks noChangeArrowheads="1"/>
              </p:cNvSpPr>
              <p:nvPr/>
            </p:nvSpPr>
            <p:spPr bwMode="auto">
              <a:xfrm>
                <a:off x="2236" y="2507"/>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193" name="Rectangle 875"/>
              <p:cNvSpPr>
                <a:spLocks noChangeArrowheads="1"/>
              </p:cNvSpPr>
              <p:nvPr/>
            </p:nvSpPr>
            <p:spPr bwMode="auto">
              <a:xfrm>
                <a:off x="1093" y="2507"/>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194" name="Rectangle 876"/>
              <p:cNvSpPr>
                <a:spLocks noChangeArrowheads="1"/>
              </p:cNvSpPr>
              <p:nvPr/>
            </p:nvSpPr>
            <p:spPr bwMode="auto">
              <a:xfrm>
                <a:off x="1669" y="2507"/>
                <a:ext cx="228"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82" name="Group 877"/>
            <p:cNvGrpSpPr>
              <a:grpSpLocks/>
            </p:cNvGrpSpPr>
            <p:nvPr/>
          </p:nvGrpSpPr>
          <p:grpSpPr bwMode="auto">
            <a:xfrm>
              <a:off x="1094" y="2707"/>
              <a:ext cx="1372" cy="221"/>
              <a:chOff x="1093" y="2323"/>
              <a:chExt cx="1372" cy="221"/>
            </a:xfrm>
          </p:grpSpPr>
          <p:sp>
            <p:nvSpPr>
              <p:cNvPr id="183" name="Rectangle 878"/>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84" name="Rectangle 879"/>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85" name="Rectangle 880"/>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86" name="Rectangle 881"/>
              <p:cNvSpPr>
                <a:spLocks noChangeArrowheads="1"/>
              </p:cNvSpPr>
              <p:nvPr/>
            </p:nvSpPr>
            <p:spPr bwMode="auto">
              <a:xfrm>
                <a:off x="2236" y="2507"/>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187" name="Rectangle 882"/>
              <p:cNvSpPr>
                <a:spLocks noChangeArrowheads="1"/>
              </p:cNvSpPr>
              <p:nvPr/>
            </p:nvSpPr>
            <p:spPr bwMode="auto">
              <a:xfrm>
                <a:off x="1093" y="2507"/>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188" name="Rectangle 883"/>
              <p:cNvSpPr>
                <a:spLocks noChangeArrowheads="1"/>
              </p:cNvSpPr>
              <p:nvPr/>
            </p:nvSpPr>
            <p:spPr bwMode="auto">
              <a:xfrm>
                <a:off x="1669" y="2507"/>
                <a:ext cx="228"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grpSp>
        <p:nvGrpSpPr>
          <p:cNvPr id="267" name="Group 802"/>
          <p:cNvGrpSpPr>
            <a:grpSpLocks/>
          </p:cNvGrpSpPr>
          <p:nvPr/>
        </p:nvGrpSpPr>
        <p:grpSpPr bwMode="auto">
          <a:xfrm>
            <a:off x="-938560" y="4542372"/>
            <a:ext cx="415373" cy="346327"/>
            <a:chOff x="1920" y="192"/>
            <a:chExt cx="3744" cy="3120"/>
          </a:xfrm>
        </p:grpSpPr>
        <p:sp>
          <p:nvSpPr>
            <p:cNvPr id="311" name="Rectangle 803"/>
            <p:cNvSpPr>
              <a:spLocks noChangeArrowheads="1"/>
            </p:cNvSpPr>
            <p:nvPr/>
          </p:nvSpPr>
          <p:spPr bwMode="auto">
            <a:xfrm>
              <a:off x="2122" y="1068"/>
              <a:ext cx="3340" cy="2244"/>
            </a:xfrm>
            <a:prstGeom prst="rect">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12" name="AutoShape 804"/>
            <p:cNvSpPr>
              <a:spLocks noChangeArrowheads="1"/>
            </p:cNvSpPr>
            <p:nvPr/>
          </p:nvSpPr>
          <p:spPr bwMode="auto">
            <a:xfrm rot="10800000">
              <a:off x="1920" y="192"/>
              <a:ext cx="3744" cy="870"/>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narVert">
              <a:fgClr>
                <a:srgbClr val="663300"/>
              </a:fgClr>
              <a:bgClr>
                <a:srgbClr val="996633"/>
              </a:bgClr>
            </a:patt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313" name="Group 805"/>
            <p:cNvGrpSpPr>
              <a:grpSpLocks/>
            </p:cNvGrpSpPr>
            <p:nvPr/>
          </p:nvGrpSpPr>
          <p:grpSpPr bwMode="auto">
            <a:xfrm>
              <a:off x="2425" y="441"/>
              <a:ext cx="709" cy="870"/>
              <a:chOff x="1680" y="3120"/>
              <a:chExt cx="336" cy="336"/>
            </a:xfrm>
          </p:grpSpPr>
          <p:sp>
            <p:nvSpPr>
              <p:cNvPr id="347" name="AutoShape 806"/>
              <p:cNvSpPr>
                <a:spLocks noChangeArrowheads="1"/>
              </p:cNvSpPr>
              <p:nvPr/>
            </p:nvSpPr>
            <p:spPr bwMode="auto">
              <a:xfrm>
                <a:off x="1680" y="3120"/>
                <a:ext cx="336" cy="144"/>
              </a:xfrm>
              <a:prstGeom prst="triangle">
                <a:avLst>
                  <a:gd name="adj" fmla="val 50000"/>
                </a:avLst>
              </a:prstGeom>
              <a:no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48" name="Rectangle 807"/>
              <p:cNvSpPr>
                <a:spLocks noChangeArrowheads="1"/>
              </p:cNvSpPr>
              <p:nvPr/>
            </p:nvSpPr>
            <p:spPr bwMode="auto">
              <a:xfrm>
                <a:off x="1728" y="3264"/>
                <a:ext cx="244" cy="192"/>
              </a:xfrm>
              <a:prstGeom prst="rect">
                <a:avLst/>
              </a:prstGeom>
              <a:solidFill>
                <a:schemeClr val="bg1"/>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14" name="Rectangle 808"/>
            <p:cNvSpPr>
              <a:spLocks noChangeArrowheads="1"/>
            </p:cNvSpPr>
            <p:nvPr/>
          </p:nvSpPr>
          <p:spPr bwMode="auto">
            <a:xfrm>
              <a:off x="2627" y="814"/>
              <a:ext cx="305" cy="373"/>
            </a:xfrm>
            <a:prstGeom prst="rect">
              <a:avLst/>
            </a:prstGeom>
            <a:solidFill>
              <a:schemeClr val="accent1"/>
            </a:soli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315" name="Group 809"/>
            <p:cNvGrpSpPr>
              <a:grpSpLocks/>
            </p:cNvGrpSpPr>
            <p:nvPr/>
          </p:nvGrpSpPr>
          <p:grpSpPr bwMode="auto">
            <a:xfrm>
              <a:off x="2425" y="441"/>
              <a:ext cx="709" cy="870"/>
              <a:chOff x="1680" y="3120"/>
              <a:chExt cx="336" cy="336"/>
            </a:xfrm>
          </p:grpSpPr>
          <p:sp>
            <p:nvSpPr>
              <p:cNvPr id="345" name="AutoShape 810"/>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46" name="Rectangle 811"/>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16" name="Group 812"/>
            <p:cNvGrpSpPr>
              <a:grpSpLocks/>
            </p:cNvGrpSpPr>
            <p:nvPr/>
          </p:nvGrpSpPr>
          <p:grpSpPr bwMode="auto">
            <a:xfrm>
              <a:off x="3437" y="441"/>
              <a:ext cx="710" cy="870"/>
              <a:chOff x="1680" y="3120"/>
              <a:chExt cx="336" cy="336"/>
            </a:xfrm>
          </p:grpSpPr>
          <p:sp>
            <p:nvSpPr>
              <p:cNvPr id="343" name="AutoShape 813"/>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44" name="Rectangle 814"/>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17" name="Group 815"/>
            <p:cNvGrpSpPr>
              <a:grpSpLocks/>
            </p:cNvGrpSpPr>
            <p:nvPr/>
          </p:nvGrpSpPr>
          <p:grpSpPr bwMode="auto">
            <a:xfrm>
              <a:off x="4450" y="441"/>
              <a:ext cx="709" cy="870"/>
              <a:chOff x="1680" y="3120"/>
              <a:chExt cx="336" cy="336"/>
            </a:xfrm>
          </p:grpSpPr>
          <p:sp>
            <p:nvSpPr>
              <p:cNvPr id="341" name="AutoShape 816"/>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42" name="Rectangle 817"/>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18" name="Rectangle 818"/>
            <p:cNvSpPr>
              <a:spLocks noChangeArrowheads="1"/>
            </p:cNvSpPr>
            <p:nvPr/>
          </p:nvSpPr>
          <p:spPr bwMode="auto">
            <a:xfrm>
              <a:off x="3421" y="2478"/>
              <a:ext cx="727" cy="834"/>
            </a:xfrm>
            <a:prstGeom prst="rect">
              <a:avLst/>
            </a:prstGeom>
            <a:solidFill>
              <a:srgbClr val="663300"/>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grpSp>
          <p:nvGrpSpPr>
            <p:cNvPr id="319" name="Group 819"/>
            <p:cNvGrpSpPr>
              <a:grpSpLocks/>
            </p:cNvGrpSpPr>
            <p:nvPr/>
          </p:nvGrpSpPr>
          <p:grpSpPr bwMode="auto">
            <a:xfrm>
              <a:off x="3490" y="2566"/>
              <a:ext cx="608" cy="746"/>
              <a:chOff x="2208" y="3648"/>
              <a:chExt cx="288" cy="288"/>
            </a:xfrm>
          </p:grpSpPr>
          <p:sp>
            <p:nvSpPr>
              <p:cNvPr id="339" name="Rectangle 820"/>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sp>
            <p:nvSpPr>
              <p:cNvPr id="340" name="Rectangle 821"/>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sp>
          <p:nvSpPr>
            <p:cNvPr id="320" name="Line 822"/>
            <p:cNvSpPr>
              <a:spLocks noChangeShapeType="1"/>
            </p:cNvSpPr>
            <p:nvPr/>
          </p:nvSpPr>
          <p:spPr bwMode="auto">
            <a:xfrm>
              <a:off x="3541" y="2939"/>
              <a:ext cx="506" cy="0"/>
            </a:xfrm>
            <a:prstGeom prst="line">
              <a:avLst/>
            </a:prstGeom>
            <a:noFill/>
            <a:ln w="6350">
              <a:solidFill>
                <a:schemeClr val="tx1"/>
              </a:solidFill>
              <a:round/>
              <a:headEnd/>
              <a:tailEnd/>
            </a:ln>
            <a:effectLst/>
          </p:spPr>
          <p:txBody>
            <a:bodyPr/>
            <a:lstStyle/>
            <a:p>
              <a:endParaRPr lang="en-US" dirty="0">
                <a:solidFill>
                  <a:prstClr val="black"/>
                </a:solidFill>
                <a:latin typeface="Franklin Gothic Medium"/>
              </a:endParaRPr>
            </a:p>
          </p:txBody>
        </p:sp>
        <p:sp>
          <p:nvSpPr>
            <p:cNvPr id="321" name="Rectangle 823"/>
            <p:cNvSpPr>
              <a:spLocks noChangeArrowheads="1"/>
            </p:cNvSpPr>
            <p:nvPr/>
          </p:nvSpPr>
          <p:spPr bwMode="auto">
            <a:xfrm>
              <a:off x="2631" y="2436"/>
              <a:ext cx="303" cy="497"/>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22" name="Rectangle 824"/>
            <p:cNvSpPr>
              <a:spLocks noChangeArrowheads="1"/>
            </p:cNvSpPr>
            <p:nvPr/>
          </p:nvSpPr>
          <p:spPr bwMode="auto">
            <a:xfrm>
              <a:off x="4653" y="2436"/>
              <a:ext cx="304" cy="497"/>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23" name="Rectangle 825"/>
            <p:cNvSpPr>
              <a:spLocks noChangeArrowheads="1"/>
            </p:cNvSpPr>
            <p:nvPr/>
          </p:nvSpPr>
          <p:spPr bwMode="auto">
            <a:xfrm>
              <a:off x="4609" y="2923"/>
              <a:ext cx="406" cy="75"/>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24" name="Rectangle 826"/>
            <p:cNvSpPr>
              <a:spLocks noChangeArrowheads="1"/>
            </p:cNvSpPr>
            <p:nvPr/>
          </p:nvSpPr>
          <p:spPr bwMode="auto">
            <a:xfrm>
              <a:off x="2583" y="2923"/>
              <a:ext cx="406" cy="75"/>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nvGrpSpPr>
            <p:cNvPr id="325" name="Group 827"/>
            <p:cNvGrpSpPr>
              <a:grpSpLocks/>
            </p:cNvGrpSpPr>
            <p:nvPr/>
          </p:nvGrpSpPr>
          <p:grpSpPr bwMode="auto">
            <a:xfrm>
              <a:off x="2583" y="814"/>
              <a:ext cx="2434" cy="448"/>
              <a:chOff x="1093" y="2323"/>
              <a:chExt cx="1372" cy="221"/>
            </a:xfrm>
          </p:grpSpPr>
          <p:sp>
            <p:nvSpPr>
              <p:cNvPr id="333" name="Rectangle 828"/>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34" name="Rectangle 829"/>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35" name="Rectangle 830"/>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36" name="Rectangle 831"/>
              <p:cNvSpPr>
                <a:spLocks noChangeArrowheads="1"/>
              </p:cNvSpPr>
              <p:nvPr/>
            </p:nvSpPr>
            <p:spPr bwMode="auto">
              <a:xfrm>
                <a:off x="2236" y="2507"/>
                <a:ext cx="229"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37" name="Rectangle 832"/>
              <p:cNvSpPr>
                <a:spLocks noChangeArrowheads="1"/>
              </p:cNvSpPr>
              <p:nvPr/>
            </p:nvSpPr>
            <p:spPr bwMode="auto">
              <a:xfrm>
                <a:off x="1093" y="2507"/>
                <a:ext cx="229"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38" name="Rectangle 833"/>
              <p:cNvSpPr>
                <a:spLocks noChangeArrowheads="1"/>
              </p:cNvSpPr>
              <p:nvPr/>
            </p:nvSpPr>
            <p:spPr bwMode="auto">
              <a:xfrm>
                <a:off x="1669" y="2507"/>
                <a:ext cx="228"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26" name="Group 834"/>
            <p:cNvGrpSpPr>
              <a:grpSpLocks/>
            </p:cNvGrpSpPr>
            <p:nvPr/>
          </p:nvGrpSpPr>
          <p:grpSpPr bwMode="auto">
            <a:xfrm>
              <a:off x="2585" y="1593"/>
              <a:ext cx="2434" cy="448"/>
              <a:chOff x="1093" y="2323"/>
              <a:chExt cx="1372" cy="221"/>
            </a:xfrm>
          </p:grpSpPr>
          <p:sp>
            <p:nvSpPr>
              <p:cNvPr id="327" name="Rectangle 83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28" name="Rectangle 83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29" name="Rectangle 83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30" name="Rectangle 838"/>
              <p:cNvSpPr>
                <a:spLocks noChangeArrowheads="1"/>
              </p:cNvSpPr>
              <p:nvPr/>
            </p:nvSpPr>
            <p:spPr bwMode="auto">
              <a:xfrm>
                <a:off x="2236" y="2507"/>
                <a:ext cx="229"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31" name="Rectangle 839"/>
              <p:cNvSpPr>
                <a:spLocks noChangeArrowheads="1"/>
              </p:cNvSpPr>
              <p:nvPr/>
            </p:nvSpPr>
            <p:spPr bwMode="auto">
              <a:xfrm>
                <a:off x="1093" y="2507"/>
                <a:ext cx="229"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32" name="Rectangle 840"/>
              <p:cNvSpPr>
                <a:spLocks noChangeArrowheads="1"/>
              </p:cNvSpPr>
              <p:nvPr/>
            </p:nvSpPr>
            <p:spPr bwMode="auto">
              <a:xfrm>
                <a:off x="1669" y="2507"/>
                <a:ext cx="228"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grpSp>
        <p:nvGrpSpPr>
          <p:cNvPr id="417" name="Group 416"/>
          <p:cNvGrpSpPr/>
          <p:nvPr/>
        </p:nvGrpSpPr>
        <p:grpSpPr>
          <a:xfrm>
            <a:off x="1573930" y="-384091"/>
            <a:ext cx="5729767" cy="253916"/>
            <a:chOff x="2355493" y="4297680"/>
            <a:chExt cx="3364993" cy="379847"/>
          </a:xfrm>
        </p:grpSpPr>
        <p:sp>
          <p:nvSpPr>
            <p:cNvPr id="418" name="Rectangle 417"/>
            <p:cNvSpPr/>
            <p:nvPr/>
          </p:nvSpPr>
          <p:spPr>
            <a:xfrm>
              <a:off x="2355493" y="4297681"/>
              <a:ext cx="3364993" cy="307777"/>
            </a:xfrm>
            <a:prstGeom prst="rect">
              <a:avLst/>
            </a:prstGeom>
            <a:solidFill>
              <a:srgbClr val="E6B88A"/>
            </a:solidFill>
            <a:ln>
              <a:solidFill>
                <a:srgbClr val="D17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419" name="TextBox 418"/>
            <p:cNvSpPr txBox="1"/>
            <p:nvPr/>
          </p:nvSpPr>
          <p:spPr>
            <a:xfrm>
              <a:off x="2407673" y="4297680"/>
              <a:ext cx="3260632" cy="379847"/>
            </a:xfrm>
            <a:prstGeom prst="rect">
              <a:avLst/>
            </a:prstGeom>
            <a:noFill/>
          </p:spPr>
          <p:txBody>
            <a:bodyPr wrap="square" rtlCol="0">
              <a:spAutoFit/>
            </a:bodyPr>
            <a:lstStyle/>
            <a:p>
              <a:pPr algn="ctr"/>
              <a:r>
                <a:rPr lang="en-US" sz="1050" b="1" dirty="0">
                  <a:solidFill>
                    <a:srgbClr val="C37323"/>
                  </a:solidFill>
                  <a:latin typeface="Arial Black" pitchFamily="34" charset="0"/>
                </a:rPr>
                <a:t>24 mo.</a:t>
              </a:r>
            </a:p>
          </p:txBody>
        </p:sp>
      </p:grpSp>
      <p:sp>
        <p:nvSpPr>
          <p:cNvPr id="424" name="Rectangle 423"/>
          <p:cNvSpPr/>
          <p:nvPr/>
        </p:nvSpPr>
        <p:spPr>
          <a:xfrm>
            <a:off x="1143000" y="4608112"/>
            <a:ext cx="1276919" cy="230832"/>
          </a:xfrm>
          <a:prstGeom prst="rect">
            <a:avLst/>
          </a:prstGeom>
        </p:spPr>
        <p:txBody>
          <a:bodyPr wrap="square">
            <a:spAutoFit/>
          </a:bodyPr>
          <a:lstStyle/>
          <a:p>
            <a:r>
              <a:rPr lang="en-US" sz="900" dirty="0">
                <a:solidFill>
                  <a:prstClr val="black"/>
                </a:solidFill>
                <a:latin typeface="Franklin Gothic Medium"/>
              </a:rPr>
              <a:t>IRC § 42(e)(3) </a:t>
            </a:r>
          </a:p>
        </p:txBody>
      </p:sp>
      <p:sp>
        <p:nvSpPr>
          <p:cNvPr id="431" name="Text Box 140"/>
          <p:cNvSpPr txBox="1">
            <a:spLocks noChangeArrowheads="1"/>
          </p:cNvSpPr>
          <p:nvPr/>
        </p:nvSpPr>
        <p:spPr bwMode="auto">
          <a:xfrm>
            <a:off x="4583685" y="2746232"/>
            <a:ext cx="1754816" cy="253916"/>
          </a:xfrm>
          <a:prstGeom prst="rect">
            <a:avLst/>
          </a:prstGeom>
          <a:noFill/>
          <a:ln w="9525">
            <a:noFill/>
            <a:miter lim="800000"/>
            <a:headEnd/>
            <a:tailEnd/>
          </a:ln>
          <a:effectLst/>
        </p:spPr>
        <p:txBody>
          <a:bodyPr wrap="square">
            <a:spAutoFit/>
          </a:bodyPr>
          <a:lstStyle/>
          <a:p>
            <a:pPr algn="ctr"/>
            <a:r>
              <a:rPr lang="en-US" sz="1050" b="1" dirty="0">
                <a:solidFill>
                  <a:prstClr val="black"/>
                </a:solidFill>
                <a:latin typeface="Franklin Gothic Medium"/>
              </a:rPr>
              <a:t>Rehab Exp = $2.5 Million</a:t>
            </a:r>
            <a:endParaRPr lang="en-US" sz="1050" b="1" baseline="-25000" dirty="0">
              <a:solidFill>
                <a:prstClr val="black"/>
              </a:solidFill>
              <a:latin typeface="Franklin Gothic Medium"/>
            </a:endParaRPr>
          </a:p>
        </p:txBody>
      </p:sp>
      <p:sp>
        <p:nvSpPr>
          <p:cNvPr id="306" name="TextBox 305"/>
          <p:cNvSpPr txBox="1"/>
          <p:nvPr/>
        </p:nvSpPr>
        <p:spPr>
          <a:xfrm>
            <a:off x="1143001" y="1424"/>
            <a:ext cx="6858000" cy="418063"/>
          </a:xfrm>
          <a:prstGeom prst="rect">
            <a:avLst/>
          </a:prstGeom>
          <a:noFill/>
        </p:spPr>
        <p:txBody>
          <a:bodyPr wrap="square" rtlCol="0">
            <a:spAutoFit/>
          </a:bodyPr>
          <a:lstStyle/>
          <a:p>
            <a:pPr algn="ctr"/>
            <a:r>
              <a:rPr lang="en-US" sz="1050" b="1" dirty="0">
                <a:solidFill>
                  <a:prstClr val="black"/>
                </a:solidFill>
                <a:latin typeface="Arial" pitchFamily="34" charset="0"/>
                <a:cs typeface="Arial" pitchFamily="34" charset="0"/>
              </a:rPr>
              <a:t>Minimum Rehabilitation Expenditures</a:t>
            </a:r>
          </a:p>
          <a:p>
            <a:pPr algn="ctr">
              <a:spcBef>
                <a:spcPts val="225"/>
              </a:spcBef>
            </a:pPr>
            <a:r>
              <a:rPr lang="en-US" sz="900" b="1" dirty="0">
                <a:solidFill>
                  <a:prstClr val="black"/>
                </a:solidFill>
                <a:latin typeface="Arial" pitchFamily="34" charset="0"/>
                <a:cs typeface="Arial" pitchFamily="34" charset="0"/>
              </a:rPr>
              <a:t>Example #1</a:t>
            </a:r>
          </a:p>
        </p:txBody>
      </p:sp>
      <p:sp>
        <p:nvSpPr>
          <p:cNvPr id="5" name="TextBox 4"/>
          <p:cNvSpPr txBox="1"/>
          <p:nvPr/>
        </p:nvSpPr>
        <p:spPr>
          <a:xfrm>
            <a:off x="4836111" y="453349"/>
            <a:ext cx="2845010" cy="628377"/>
          </a:xfrm>
          <a:prstGeom prst="rect">
            <a:avLst/>
          </a:prstGeom>
          <a:noFill/>
        </p:spPr>
        <p:txBody>
          <a:bodyPr wrap="none" rtlCol="0">
            <a:spAutoFit/>
          </a:bodyPr>
          <a:lstStyle/>
          <a:p>
            <a:r>
              <a:rPr lang="en-US" sz="1050" b="1" dirty="0">
                <a:solidFill>
                  <a:prstClr val="black"/>
                </a:solidFill>
                <a:latin typeface="Franklin Gothic Medium"/>
              </a:rPr>
              <a:t>Minimum rehab expenditure is the greater of:</a:t>
            </a:r>
          </a:p>
          <a:p>
            <a:pPr marL="173831" indent="-133350">
              <a:spcBef>
                <a:spcPts val="225"/>
              </a:spcBef>
              <a:buFont typeface="Arial" pitchFamily="34" charset="0"/>
              <a:buChar char="•"/>
            </a:pPr>
            <a:r>
              <a:rPr lang="en-US" sz="1050" b="1" dirty="0">
                <a:solidFill>
                  <a:prstClr val="black"/>
                </a:solidFill>
                <a:latin typeface="Franklin Gothic Medium"/>
              </a:rPr>
              <a:t>20% of Adj. Basis of $3.45 Million = $690k</a:t>
            </a:r>
          </a:p>
          <a:p>
            <a:pPr marL="173831" indent="-133350">
              <a:spcBef>
                <a:spcPts val="225"/>
              </a:spcBef>
              <a:buFont typeface="Arial" pitchFamily="34" charset="0"/>
              <a:buChar char="•"/>
            </a:pPr>
            <a:r>
              <a:rPr lang="en-US" sz="1050" b="1" dirty="0">
                <a:solidFill>
                  <a:prstClr val="black"/>
                </a:solidFill>
                <a:latin typeface="Franklin Gothic Medium"/>
              </a:rPr>
              <a:t>$7,400 x 100 LIHTC Units = $740k </a:t>
            </a:r>
          </a:p>
        </p:txBody>
      </p:sp>
      <p:sp>
        <p:nvSpPr>
          <p:cNvPr id="6" name="Oval 5"/>
          <p:cNvSpPr/>
          <p:nvPr/>
        </p:nvSpPr>
        <p:spPr>
          <a:xfrm>
            <a:off x="7113403" y="628162"/>
            <a:ext cx="478313" cy="255896"/>
          </a:xfrm>
          <a:prstGeom prst="ellipse">
            <a:avLst/>
          </a:prstGeom>
          <a:noFill/>
          <a:ln>
            <a:solidFill>
              <a:srgbClr val="3FCDFF"/>
            </a:solidFill>
          </a:ln>
          <a:effectLst>
            <a:glow rad="38100">
              <a:srgbClr val="71DAFF">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56" name="Rectangle 355"/>
          <p:cNvSpPr/>
          <p:nvPr/>
        </p:nvSpPr>
        <p:spPr>
          <a:xfrm flipV="1">
            <a:off x="4921759" y="3113533"/>
            <a:ext cx="239000" cy="1066687"/>
          </a:xfrm>
          <a:prstGeom prst="rect">
            <a:avLst/>
          </a:prstGeom>
          <a:noFill/>
          <a:ln w="47625">
            <a:solidFill>
              <a:srgbClr val="3FCDFF"/>
            </a:solidFill>
          </a:ln>
          <a:effectLst>
            <a:glow rad="38100">
              <a:srgbClr val="71DAFF">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11" name="Freeform 10"/>
          <p:cNvSpPr/>
          <p:nvPr/>
        </p:nvSpPr>
        <p:spPr>
          <a:xfrm>
            <a:off x="3338206" y="3676523"/>
            <a:ext cx="1524937" cy="451218"/>
          </a:xfrm>
          <a:custGeom>
            <a:avLst/>
            <a:gdLst>
              <a:gd name="connsiteX0" fmla="*/ 0 w 1837427"/>
              <a:gd name="connsiteY0" fmla="*/ 526211 h 526211"/>
              <a:gd name="connsiteX1" fmla="*/ 1173193 w 1837427"/>
              <a:gd name="connsiteY1" fmla="*/ 370935 h 526211"/>
              <a:gd name="connsiteX2" fmla="*/ 1837427 w 1837427"/>
              <a:gd name="connsiteY2" fmla="*/ 0 h 526211"/>
            </a:gdLst>
            <a:ahLst/>
            <a:cxnLst>
              <a:cxn ang="0">
                <a:pos x="connsiteX0" y="connsiteY0"/>
              </a:cxn>
              <a:cxn ang="0">
                <a:pos x="connsiteX1" y="connsiteY1"/>
              </a:cxn>
              <a:cxn ang="0">
                <a:pos x="connsiteX2" y="connsiteY2"/>
              </a:cxn>
            </a:cxnLst>
            <a:rect l="l" t="t" r="r" b="b"/>
            <a:pathLst>
              <a:path w="1837427" h="526211">
                <a:moveTo>
                  <a:pt x="0" y="526211"/>
                </a:moveTo>
                <a:cubicBezTo>
                  <a:pt x="433477" y="492424"/>
                  <a:pt x="866955" y="458637"/>
                  <a:pt x="1173193" y="370935"/>
                </a:cubicBezTo>
                <a:cubicBezTo>
                  <a:pt x="1479431" y="283233"/>
                  <a:pt x="1658429" y="141616"/>
                  <a:pt x="1837427" y="0"/>
                </a:cubicBezTo>
              </a:path>
            </a:pathLst>
          </a:custGeom>
          <a:noFill/>
          <a:ln>
            <a:solidFill>
              <a:srgbClr val="3FCDFF"/>
            </a:solidFill>
            <a:tailEnd type="arrow" w="lg" len="lg"/>
          </a:ln>
          <a:effectLst>
            <a:glow rad="38100">
              <a:srgbClr val="3FCDFF">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 name="Title 2"/>
          <p:cNvSpPr>
            <a:spLocks noGrp="1"/>
          </p:cNvSpPr>
          <p:nvPr>
            <p:ph type="title" idx="4294967295"/>
          </p:nvPr>
        </p:nvSpPr>
        <p:spPr>
          <a:xfrm>
            <a:off x="316715" y="-1009385"/>
            <a:ext cx="8487903" cy="465735"/>
          </a:xfrm>
        </p:spPr>
        <p:txBody>
          <a:bodyPr>
            <a:normAutofit/>
          </a:bodyPr>
          <a:lstStyle/>
          <a:p>
            <a:r>
              <a:rPr lang="en-US" dirty="0"/>
              <a:t>Minimum Rehabilitation</a:t>
            </a:r>
            <a:r>
              <a:rPr lang="en-US" baseline="0" dirty="0"/>
              <a:t> Expenditures Example</a:t>
            </a:r>
            <a:endParaRPr lang="en-US" dirty="0"/>
          </a:p>
        </p:txBody>
      </p:sp>
      <p:sp>
        <p:nvSpPr>
          <p:cNvPr id="4" name="TextBox 3"/>
          <p:cNvSpPr txBox="1"/>
          <p:nvPr/>
        </p:nvSpPr>
        <p:spPr>
          <a:xfrm>
            <a:off x="5418778" y="753392"/>
            <a:ext cx="274434" cy="369332"/>
          </a:xfrm>
          <a:prstGeom prst="rect">
            <a:avLst/>
          </a:prstGeom>
          <a:noFill/>
        </p:spPr>
        <p:txBody>
          <a:bodyPr wrap="none" rtlCol="0">
            <a:spAutoFit/>
          </a:bodyPr>
          <a:lstStyle/>
          <a:p>
            <a:r>
              <a:rPr lang="en-US" b="1" dirty="0">
                <a:solidFill>
                  <a:srgbClr val="00B050"/>
                </a:solidFill>
                <a:latin typeface="Arial" pitchFamily="34" charset="0"/>
                <a:cs typeface="Arial" pitchFamily="34" charset="0"/>
              </a:rPr>
              <a:t>*</a:t>
            </a:r>
          </a:p>
        </p:txBody>
      </p:sp>
      <p:sp>
        <p:nvSpPr>
          <p:cNvPr id="265" name="TextBox 264"/>
          <p:cNvSpPr txBox="1"/>
          <p:nvPr/>
        </p:nvSpPr>
        <p:spPr>
          <a:xfrm>
            <a:off x="5738920" y="955296"/>
            <a:ext cx="274434" cy="369332"/>
          </a:xfrm>
          <a:prstGeom prst="rect">
            <a:avLst/>
          </a:prstGeom>
          <a:noFill/>
        </p:spPr>
        <p:txBody>
          <a:bodyPr wrap="none" rtlCol="0">
            <a:spAutoFit/>
          </a:bodyPr>
          <a:lstStyle/>
          <a:p>
            <a:r>
              <a:rPr lang="en-US" b="1" dirty="0">
                <a:solidFill>
                  <a:srgbClr val="00B050"/>
                </a:solidFill>
                <a:latin typeface="Arial" pitchFamily="34" charset="0"/>
                <a:cs typeface="Arial" pitchFamily="34" charset="0"/>
              </a:rPr>
              <a:t>*</a:t>
            </a:r>
          </a:p>
        </p:txBody>
      </p:sp>
      <p:sp>
        <p:nvSpPr>
          <p:cNvPr id="266" name="TextBox 265"/>
          <p:cNvSpPr txBox="1"/>
          <p:nvPr/>
        </p:nvSpPr>
        <p:spPr>
          <a:xfrm>
            <a:off x="5836577" y="1015867"/>
            <a:ext cx="2164424" cy="507831"/>
          </a:xfrm>
          <a:prstGeom prst="rect">
            <a:avLst/>
          </a:prstGeom>
          <a:noFill/>
        </p:spPr>
        <p:txBody>
          <a:bodyPr wrap="square" rtlCol="0">
            <a:spAutoFit/>
          </a:bodyPr>
          <a:lstStyle/>
          <a:p>
            <a:r>
              <a:rPr lang="en-US" sz="900" b="1" dirty="0">
                <a:solidFill>
                  <a:prstClr val="black"/>
                </a:solidFill>
                <a:latin typeface="Franklin Gothic Medium"/>
              </a:rPr>
              <a:t>Increased by “cost-of-living adjustment” </a:t>
            </a:r>
            <a:r>
              <a:rPr lang="en-US" sz="900" dirty="0">
                <a:solidFill>
                  <a:prstClr val="black"/>
                </a:solidFill>
                <a:latin typeface="Franklin Gothic Medium"/>
              </a:rPr>
              <a:t>IRC </a:t>
            </a:r>
            <a:r>
              <a:rPr lang="en-US" sz="900" dirty="0">
                <a:solidFill>
                  <a:prstClr val="black"/>
                </a:solidFill>
              </a:rPr>
              <a:t>§ </a:t>
            </a:r>
            <a:r>
              <a:rPr lang="en-US" sz="900" dirty="0">
                <a:solidFill>
                  <a:prstClr val="black"/>
                </a:solidFill>
                <a:latin typeface="Franklin Gothic Medium"/>
              </a:rPr>
              <a:t>42(e)(3)(D); $7,400 in 2022</a:t>
            </a:r>
          </a:p>
          <a:p>
            <a:endParaRPr lang="en-US" sz="900" b="1" dirty="0">
              <a:solidFill>
                <a:prstClr val="black"/>
              </a:solidFill>
              <a:latin typeface="Franklin Gothic Medium"/>
            </a:endParaRPr>
          </a:p>
        </p:txBody>
      </p:sp>
      <p:cxnSp>
        <p:nvCxnSpPr>
          <p:cNvPr id="16" name="Straight Connector 15" hidden="1"/>
          <p:cNvCxnSpPr/>
          <p:nvPr/>
        </p:nvCxnSpPr>
        <p:spPr>
          <a:xfrm flipH="1">
            <a:off x="789478" y="1572311"/>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hidden="1"/>
          <p:cNvCxnSpPr/>
          <p:nvPr/>
        </p:nvCxnSpPr>
        <p:spPr>
          <a:xfrm flipH="1">
            <a:off x="903778" y="1687814"/>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7" name="Straight Connector 276" hidden="1"/>
          <p:cNvCxnSpPr/>
          <p:nvPr/>
        </p:nvCxnSpPr>
        <p:spPr>
          <a:xfrm flipH="1">
            <a:off x="1018078" y="1803317"/>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hidden="1"/>
          <p:cNvCxnSpPr/>
          <p:nvPr/>
        </p:nvCxnSpPr>
        <p:spPr>
          <a:xfrm flipH="1">
            <a:off x="1132378" y="1918820"/>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hidden="1"/>
          <p:cNvCxnSpPr/>
          <p:nvPr/>
        </p:nvCxnSpPr>
        <p:spPr>
          <a:xfrm flipH="1">
            <a:off x="1246678" y="2034323"/>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hidden="1"/>
          <p:cNvCxnSpPr/>
          <p:nvPr/>
        </p:nvCxnSpPr>
        <p:spPr>
          <a:xfrm flipH="1">
            <a:off x="1360978" y="2149826"/>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hidden="1"/>
          <p:cNvCxnSpPr/>
          <p:nvPr/>
        </p:nvCxnSpPr>
        <p:spPr>
          <a:xfrm flipH="1">
            <a:off x="1475278" y="2265330"/>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3" name="Straight Connector 282" hidden="1"/>
          <p:cNvCxnSpPr/>
          <p:nvPr/>
        </p:nvCxnSpPr>
        <p:spPr>
          <a:xfrm flipH="1">
            <a:off x="1589578" y="2379630"/>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433" idx="2"/>
          </p:cNvCxnSpPr>
          <p:nvPr/>
        </p:nvCxnSpPr>
        <p:spPr>
          <a:xfrm>
            <a:off x="3145407" y="3842530"/>
            <a:ext cx="0" cy="300231"/>
          </a:xfrm>
          <a:prstGeom prst="straightConnector1">
            <a:avLst/>
          </a:prstGeom>
          <a:ln w="38100">
            <a:solidFill>
              <a:srgbClr val="867450"/>
            </a:solidFill>
            <a:tailEnd type="arrow" w="lg" len="sm"/>
          </a:ln>
        </p:spPr>
        <p:style>
          <a:lnRef idx="1">
            <a:schemeClr val="accent1"/>
          </a:lnRef>
          <a:fillRef idx="0">
            <a:schemeClr val="accent1"/>
          </a:fillRef>
          <a:effectRef idx="0">
            <a:schemeClr val="accent1"/>
          </a:effectRef>
          <a:fontRef idx="minor">
            <a:schemeClr val="tx1"/>
          </a:fontRef>
        </p:style>
      </p:cxnSp>
      <p:sp>
        <p:nvSpPr>
          <p:cNvPr id="269" name="Text Box 140"/>
          <p:cNvSpPr txBox="1">
            <a:spLocks noChangeArrowheads="1"/>
          </p:cNvSpPr>
          <p:nvPr/>
        </p:nvSpPr>
        <p:spPr bwMode="auto">
          <a:xfrm>
            <a:off x="2641045" y="3440184"/>
            <a:ext cx="1019610" cy="253916"/>
          </a:xfrm>
          <a:prstGeom prst="rect">
            <a:avLst/>
          </a:prstGeom>
          <a:noFill/>
          <a:ln w="9525">
            <a:noFill/>
            <a:miter lim="800000"/>
            <a:headEnd/>
            <a:tailEnd/>
          </a:ln>
          <a:effectLst/>
        </p:spPr>
        <p:txBody>
          <a:bodyPr wrap="square">
            <a:spAutoFit/>
          </a:bodyPr>
          <a:lstStyle/>
          <a:p>
            <a:pPr algn="ctr"/>
            <a:r>
              <a:rPr lang="en-US" sz="1050" b="1" dirty="0">
                <a:solidFill>
                  <a:srgbClr val="867450"/>
                </a:solidFill>
                <a:latin typeface="Franklin Gothic Medium"/>
              </a:rPr>
              <a:t>Acquisition</a:t>
            </a:r>
            <a:endParaRPr lang="en-US" sz="1050" b="1" baseline="-25000" dirty="0">
              <a:solidFill>
                <a:srgbClr val="867450"/>
              </a:solidFill>
              <a:latin typeface="Franklin Gothic Medium"/>
            </a:endParaRPr>
          </a:p>
        </p:txBody>
      </p:sp>
      <p:sp>
        <p:nvSpPr>
          <p:cNvPr id="270" name="Trapezoid 269"/>
          <p:cNvSpPr/>
          <p:nvPr/>
        </p:nvSpPr>
        <p:spPr>
          <a:xfrm>
            <a:off x="2630159" y="3224192"/>
            <a:ext cx="1030496" cy="229114"/>
          </a:xfrm>
          <a:prstGeom prst="trapezoid">
            <a:avLst>
              <a:gd name="adj" fmla="val 58607"/>
            </a:avLst>
          </a:prstGeom>
          <a:solidFill>
            <a:srgbClr val="47B95A"/>
          </a:solidFill>
          <a:ln w="19050">
            <a:solidFill>
              <a:srgbClr val="2B5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grpSp>
        <p:nvGrpSpPr>
          <p:cNvPr id="271" name="Group 270"/>
          <p:cNvGrpSpPr/>
          <p:nvPr/>
        </p:nvGrpSpPr>
        <p:grpSpPr>
          <a:xfrm>
            <a:off x="2956804" y="3002064"/>
            <a:ext cx="409430" cy="360969"/>
            <a:chOff x="3877680" y="1843575"/>
            <a:chExt cx="1007263" cy="888041"/>
          </a:xfrm>
        </p:grpSpPr>
        <p:sp>
          <p:nvSpPr>
            <p:cNvPr id="272" name="Rectangle 803"/>
            <p:cNvSpPr>
              <a:spLocks noChangeArrowheads="1"/>
            </p:cNvSpPr>
            <p:nvPr/>
          </p:nvSpPr>
          <p:spPr bwMode="auto">
            <a:xfrm>
              <a:off x="3918195" y="2118819"/>
              <a:ext cx="911615" cy="612797"/>
            </a:xfrm>
            <a:custGeom>
              <a:avLst/>
              <a:gdLst>
                <a:gd name="connsiteX0" fmla="*/ 0 w 911615"/>
                <a:gd name="connsiteY0" fmla="*/ 0 h 612797"/>
                <a:gd name="connsiteX1" fmla="*/ 911615 w 911615"/>
                <a:gd name="connsiteY1" fmla="*/ 0 h 612797"/>
                <a:gd name="connsiteX2" fmla="*/ 911615 w 911615"/>
                <a:gd name="connsiteY2" fmla="*/ 612797 h 612797"/>
                <a:gd name="connsiteX3" fmla="*/ 0 w 911615"/>
                <a:gd name="connsiteY3" fmla="*/ 612797 h 612797"/>
                <a:gd name="connsiteX4" fmla="*/ 0 w 911615"/>
                <a:gd name="connsiteY4" fmla="*/ 0 h 612797"/>
                <a:gd name="connsiteX0" fmla="*/ 0 w 911615"/>
                <a:gd name="connsiteY0" fmla="*/ 0 h 612797"/>
                <a:gd name="connsiteX1" fmla="*/ 911615 w 911615"/>
                <a:gd name="connsiteY1" fmla="*/ 0 h 612797"/>
                <a:gd name="connsiteX2" fmla="*/ 867561 w 911615"/>
                <a:gd name="connsiteY2" fmla="*/ 398750 h 612797"/>
                <a:gd name="connsiteX3" fmla="*/ 911615 w 911615"/>
                <a:gd name="connsiteY3" fmla="*/ 612797 h 612797"/>
                <a:gd name="connsiteX4" fmla="*/ 0 w 911615"/>
                <a:gd name="connsiteY4" fmla="*/ 612797 h 612797"/>
                <a:gd name="connsiteX5" fmla="*/ 0 w 911615"/>
                <a:gd name="connsiteY5" fmla="*/ 0 h 612797"/>
                <a:gd name="connsiteX0" fmla="*/ 0 w 911615"/>
                <a:gd name="connsiteY0" fmla="*/ 0 h 612797"/>
                <a:gd name="connsiteX1" fmla="*/ 911615 w 911615"/>
                <a:gd name="connsiteY1" fmla="*/ 0 h 612797"/>
                <a:gd name="connsiteX2" fmla="*/ 867561 w 911615"/>
                <a:gd name="connsiteY2" fmla="*/ 398750 h 612797"/>
                <a:gd name="connsiteX3" fmla="*/ 911615 w 911615"/>
                <a:gd name="connsiteY3" fmla="*/ 612797 h 612797"/>
                <a:gd name="connsiteX4" fmla="*/ 0 w 911615"/>
                <a:gd name="connsiteY4" fmla="*/ 612797 h 612797"/>
                <a:gd name="connsiteX5" fmla="*/ 53959 w 911615"/>
                <a:gd name="connsiteY5" fmla="*/ 207415 h 612797"/>
                <a:gd name="connsiteX6" fmla="*/ 0 w 911615"/>
                <a:gd name="connsiteY6" fmla="*/ 0 h 612797"/>
                <a:gd name="connsiteX0" fmla="*/ 0 w 911615"/>
                <a:gd name="connsiteY0" fmla="*/ 0 h 612797"/>
                <a:gd name="connsiteX1" fmla="*/ 911615 w 911615"/>
                <a:gd name="connsiteY1" fmla="*/ 0 h 612797"/>
                <a:gd name="connsiteX2" fmla="*/ 889506 w 911615"/>
                <a:gd name="connsiteY2" fmla="*/ 369489 h 612797"/>
                <a:gd name="connsiteX3" fmla="*/ 911615 w 911615"/>
                <a:gd name="connsiteY3" fmla="*/ 612797 h 612797"/>
                <a:gd name="connsiteX4" fmla="*/ 0 w 911615"/>
                <a:gd name="connsiteY4" fmla="*/ 612797 h 612797"/>
                <a:gd name="connsiteX5" fmla="*/ 53959 w 911615"/>
                <a:gd name="connsiteY5" fmla="*/ 207415 h 612797"/>
                <a:gd name="connsiteX6" fmla="*/ 0 w 911615"/>
                <a:gd name="connsiteY6" fmla="*/ 0 h 61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615" h="612797">
                  <a:moveTo>
                    <a:pt x="0" y="0"/>
                  </a:moveTo>
                  <a:lnTo>
                    <a:pt x="911615" y="0"/>
                  </a:lnTo>
                  <a:cubicBezTo>
                    <a:pt x="908806" y="132917"/>
                    <a:pt x="892315" y="236572"/>
                    <a:pt x="889506" y="369489"/>
                  </a:cubicBezTo>
                  <a:lnTo>
                    <a:pt x="911615" y="612797"/>
                  </a:lnTo>
                  <a:lnTo>
                    <a:pt x="0" y="612797"/>
                  </a:lnTo>
                  <a:cubicBezTo>
                    <a:pt x="917" y="477670"/>
                    <a:pt x="53042" y="342542"/>
                    <a:pt x="53959" y="207415"/>
                  </a:cubicBezTo>
                  <a:lnTo>
                    <a:pt x="0" y="0"/>
                  </a:lnTo>
                  <a:close/>
                </a:path>
              </a:pathLst>
            </a:cu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59" name="AutoShape 804"/>
            <p:cNvSpPr>
              <a:spLocks noChangeArrowheads="1"/>
            </p:cNvSpPr>
            <p:nvPr/>
          </p:nvSpPr>
          <p:spPr bwMode="auto">
            <a:xfrm rot="10800000">
              <a:off x="3877680" y="1843575"/>
              <a:ext cx="1007263" cy="346763"/>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 name="connsiteX0" fmla="*/ 0 w 21600"/>
                <a:gd name="connsiteY0" fmla="*/ 0 h 21638"/>
                <a:gd name="connsiteX1" fmla="*/ 1073 w 21600"/>
                <a:gd name="connsiteY1" fmla="*/ 21600 h 21638"/>
                <a:gd name="connsiteX2" fmla="*/ 13392 w 21600"/>
                <a:gd name="connsiteY2" fmla="*/ 18661 h 21638"/>
                <a:gd name="connsiteX3" fmla="*/ 20527 w 21600"/>
                <a:gd name="connsiteY3" fmla="*/ 21600 h 21638"/>
                <a:gd name="connsiteX4" fmla="*/ 21600 w 21600"/>
                <a:gd name="connsiteY4" fmla="*/ 0 h 21638"/>
                <a:gd name="connsiteX5" fmla="*/ 0 w 21600"/>
                <a:gd name="connsiteY5" fmla="*/ 0 h 21638"/>
                <a:gd name="connsiteX0" fmla="*/ 0 w 21600"/>
                <a:gd name="connsiteY0" fmla="*/ 0 h 24858"/>
                <a:gd name="connsiteX1" fmla="*/ 1575 w 21600"/>
                <a:gd name="connsiteY1" fmla="*/ 24837 h 24858"/>
                <a:gd name="connsiteX2" fmla="*/ 13392 w 21600"/>
                <a:gd name="connsiteY2" fmla="*/ 18661 h 24858"/>
                <a:gd name="connsiteX3" fmla="*/ 20527 w 21600"/>
                <a:gd name="connsiteY3" fmla="*/ 21600 h 24858"/>
                <a:gd name="connsiteX4" fmla="*/ 21600 w 21600"/>
                <a:gd name="connsiteY4" fmla="*/ 0 h 24858"/>
                <a:gd name="connsiteX5" fmla="*/ 0 w 21600"/>
                <a:gd name="connsiteY5" fmla="*/ 0 h 24858"/>
                <a:gd name="connsiteX0" fmla="*/ 0 w 21600"/>
                <a:gd name="connsiteY0" fmla="*/ 0 h 24858"/>
                <a:gd name="connsiteX1" fmla="*/ 1575 w 21600"/>
                <a:gd name="connsiteY1" fmla="*/ 24837 h 24858"/>
                <a:gd name="connsiteX2" fmla="*/ 13392 w 21600"/>
                <a:gd name="connsiteY2" fmla="*/ 18661 h 24858"/>
                <a:gd name="connsiteX3" fmla="*/ 20778 w 21600"/>
                <a:gd name="connsiteY3" fmla="*/ 15127 h 24858"/>
                <a:gd name="connsiteX4" fmla="*/ 21600 w 21600"/>
                <a:gd name="connsiteY4" fmla="*/ 0 h 24858"/>
                <a:gd name="connsiteX5" fmla="*/ 0 w 21600"/>
                <a:gd name="connsiteY5" fmla="*/ 0 h 24858"/>
                <a:gd name="connsiteX0" fmla="*/ 0 w 21600"/>
                <a:gd name="connsiteY0" fmla="*/ 2658 h 27516"/>
                <a:gd name="connsiteX1" fmla="*/ 1575 w 21600"/>
                <a:gd name="connsiteY1" fmla="*/ 27495 h 27516"/>
                <a:gd name="connsiteX2" fmla="*/ 13392 w 21600"/>
                <a:gd name="connsiteY2" fmla="*/ 21319 h 27516"/>
                <a:gd name="connsiteX3" fmla="*/ 20778 w 21600"/>
                <a:gd name="connsiteY3" fmla="*/ 17785 h 27516"/>
                <a:gd name="connsiteX4" fmla="*/ 21600 w 21600"/>
                <a:gd name="connsiteY4" fmla="*/ 0 h 27516"/>
                <a:gd name="connsiteX5" fmla="*/ 0 w 21600"/>
                <a:gd name="connsiteY5" fmla="*/ 2658 h 27516"/>
                <a:gd name="connsiteX0" fmla="*/ 0 w 21600"/>
                <a:gd name="connsiteY0" fmla="*/ 4652 h 29510"/>
                <a:gd name="connsiteX1" fmla="*/ 1575 w 21600"/>
                <a:gd name="connsiteY1" fmla="*/ 29489 h 29510"/>
                <a:gd name="connsiteX2" fmla="*/ 13392 w 21600"/>
                <a:gd name="connsiteY2" fmla="*/ 23313 h 29510"/>
                <a:gd name="connsiteX3" fmla="*/ 20778 w 21600"/>
                <a:gd name="connsiteY3" fmla="*/ 19779 h 29510"/>
                <a:gd name="connsiteX4" fmla="*/ 21600 w 21600"/>
                <a:gd name="connsiteY4" fmla="*/ 0 h 29510"/>
                <a:gd name="connsiteX5" fmla="*/ 0 w 21600"/>
                <a:gd name="connsiteY5" fmla="*/ 4652 h 29510"/>
                <a:gd name="connsiteX0" fmla="*/ 0 w 21600"/>
                <a:gd name="connsiteY0" fmla="*/ 4652 h 29510"/>
                <a:gd name="connsiteX1" fmla="*/ 1575 w 21600"/>
                <a:gd name="connsiteY1" fmla="*/ 29489 h 29510"/>
                <a:gd name="connsiteX2" fmla="*/ 13392 w 21600"/>
                <a:gd name="connsiteY2" fmla="*/ 23313 h 29510"/>
                <a:gd name="connsiteX3" fmla="*/ 20778 w 21600"/>
                <a:gd name="connsiteY3" fmla="*/ 19779 h 29510"/>
                <a:gd name="connsiteX4" fmla="*/ 21600 w 21600"/>
                <a:gd name="connsiteY4" fmla="*/ 0 h 29510"/>
                <a:gd name="connsiteX5" fmla="*/ 12800 w 21600"/>
                <a:gd name="connsiteY5" fmla="*/ 281 h 29510"/>
                <a:gd name="connsiteX6" fmla="*/ 0 w 21600"/>
                <a:gd name="connsiteY6" fmla="*/ 4652 h 29510"/>
                <a:gd name="connsiteX0" fmla="*/ 0 w 21600"/>
                <a:gd name="connsiteY0" fmla="*/ 4652 h 29505"/>
                <a:gd name="connsiteX1" fmla="*/ 1575 w 21600"/>
                <a:gd name="connsiteY1" fmla="*/ 29489 h 29505"/>
                <a:gd name="connsiteX2" fmla="*/ 13547 w 21600"/>
                <a:gd name="connsiteY2" fmla="*/ 21319 h 29505"/>
                <a:gd name="connsiteX3" fmla="*/ 20778 w 21600"/>
                <a:gd name="connsiteY3" fmla="*/ 19779 h 29505"/>
                <a:gd name="connsiteX4" fmla="*/ 21600 w 21600"/>
                <a:gd name="connsiteY4" fmla="*/ 0 h 29505"/>
                <a:gd name="connsiteX5" fmla="*/ 12800 w 21600"/>
                <a:gd name="connsiteY5" fmla="*/ 281 h 29505"/>
                <a:gd name="connsiteX6" fmla="*/ 0 w 21600"/>
                <a:gd name="connsiteY6" fmla="*/ 4652 h 29505"/>
                <a:gd name="connsiteX0" fmla="*/ 0 w 21600"/>
                <a:gd name="connsiteY0" fmla="*/ 4652 h 29508"/>
                <a:gd name="connsiteX1" fmla="*/ 1575 w 21600"/>
                <a:gd name="connsiteY1" fmla="*/ 29489 h 29508"/>
                <a:gd name="connsiteX2" fmla="*/ 12929 w 21600"/>
                <a:gd name="connsiteY2" fmla="*/ 22648 h 29508"/>
                <a:gd name="connsiteX3" fmla="*/ 20778 w 21600"/>
                <a:gd name="connsiteY3" fmla="*/ 19779 h 29508"/>
                <a:gd name="connsiteX4" fmla="*/ 21600 w 21600"/>
                <a:gd name="connsiteY4" fmla="*/ 0 h 29508"/>
                <a:gd name="connsiteX5" fmla="*/ 12800 w 21600"/>
                <a:gd name="connsiteY5" fmla="*/ 281 h 29508"/>
                <a:gd name="connsiteX6" fmla="*/ 0 w 21600"/>
                <a:gd name="connsiteY6" fmla="*/ 4652 h 29508"/>
                <a:gd name="connsiteX0" fmla="*/ 0 w 21291"/>
                <a:gd name="connsiteY0" fmla="*/ 6646 h 31502"/>
                <a:gd name="connsiteX1" fmla="*/ 1575 w 21291"/>
                <a:gd name="connsiteY1" fmla="*/ 31483 h 31502"/>
                <a:gd name="connsiteX2" fmla="*/ 12929 w 21291"/>
                <a:gd name="connsiteY2" fmla="*/ 24642 h 31502"/>
                <a:gd name="connsiteX3" fmla="*/ 20778 w 21291"/>
                <a:gd name="connsiteY3" fmla="*/ 21773 h 31502"/>
                <a:gd name="connsiteX4" fmla="*/ 21291 w 21291"/>
                <a:gd name="connsiteY4" fmla="*/ 0 h 31502"/>
                <a:gd name="connsiteX5" fmla="*/ 12800 w 21291"/>
                <a:gd name="connsiteY5" fmla="*/ 2275 h 31502"/>
                <a:gd name="connsiteX6" fmla="*/ 0 w 21291"/>
                <a:gd name="connsiteY6" fmla="*/ 6646 h 3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1" h="31502">
                  <a:moveTo>
                    <a:pt x="0" y="6646"/>
                  </a:moveTo>
                  <a:cubicBezTo>
                    <a:pt x="358" y="13846"/>
                    <a:pt x="1217" y="24283"/>
                    <a:pt x="1575" y="31483"/>
                  </a:cubicBezTo>
                  <a:cubicBezTo>
                    <a:pt x="5598" y="31943"/>
                    <a:pt x="8906" y="24182"/>
                    <a:pt x="12929" y="24642"/>
                  </a:cubicBezTo>
                  <a:lnTo>
                    <a:pt x="20778" y="21773"/>
                  </a:lnTo>
                  <a:cubicBezTo>
                    <a:pt x="21136" y="14573"/>
                    <a:pt x="20933" y="7200"/>
                    <a:pt x="21291" y="0"/>
                  </a:cubicBezTo>
                  <a:lnTo>
                    <a:pt x="12800" y="2275"/>
                  </a:lnTo>
                  <a:lnTo>
                    <a:pt x="0" y="6646"/>
                  </a:lnTo>
                  <a:close/>
                </a:path>
              </a:pathLst>
            </a:custGeom>
            <a:pattFill prst="narVert">
              <a:fgClr>
                <a:srgbClr val="663300"/>
              </a:fgClr>
              <a:bgClr>
                <a:srgbClr val="996633"/>
              </a:bgClr>
            </a:patt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360" name="Group 809"/>
            <p:cNvGrpSpPr>
              <a:grpSpLocks/>
            </p:cNvGrpSpPr>
            <p:nvPr/>
          </p:nvGrpSpPr>
          <p:grpSpPr bwMode="auto">
            <a:xfrm>
              <a:off x="4000895" y="1984171"/>
              <a:ext cx="193513" cy="237582"/>
              <a:chOff x="1680" y="3120"/>
              <a:chExt cx="336" cy="336"/>
            </a:xfrm>
          </p:grpSpPr>
          <p:sp>
            <p:nvSpPr>
              <p:cNvPr id="403" name="AutoShape 810"/>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404" name="Rectangle 811"/>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61" name="Rectangle 818"/>
            <p:cNvSpPr>
              <a:spLocks noChangeArrowheads="1"/>
            </p:cNvSpPr>
            <p:nvPr/>
          </p:nvSpPr>
          <p:spPr bwMode="auto">
            <a:xfrm>
              <a:off x="4272742" y="2503865"/>
              <a:ext cx="198426" cy="227751"/>
            </a:xfrm>
            <a:prstGeom prst="rect">
              <a:avLst/>
            </a:prstGeom>
            <a:solidFill>
              <a:srgbClr val="663300"/>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grpSp>
          <p:nvGrpSpPr>
            <p:cNvPr id="362" name="Group 819"/>
            <p:cNvGrpSpPr>
              <a:grpSpLocks/>
            </p:cNvGrpSpPr>
            <p:nvPr/>
          </p:nvGrpSpPr>
          <p:grpSpPr bwMode="auto">
            <a:xfrm>
              <a:off x="4291575" y="2527897"/>
              <a:ext cx="165947" cy="203719"/>
              <a:chOff x="2208" y="3648"/>
              <a:chExt cx="288" cy="288"/>
            </a:xfrm>
          </p:grpSpPr>
          <p:sp>
            <p:nvSpPr>
              <p:cNvPr id="401" name="Rectangle 820"/>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sp>
            <p:nvSpPr>
              <p:cNvPr id="402" name="Rectangle 821"/>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sp>
          <p:nvSpPr>
            <p:cNvPr id="363" name="Line 822"/>
            <p:cNvSpPr>
              <a:spLocks noChangeShapeType="1"/>
            </p:cNvSpPr>
            <p:nvPr/>
          </p:nvSpPr>
          <p:spPr bwMode="auto">
            <a:xfrm>
              <a:off x="4305494" y="2629756"/>
              <a:ext cx="138107" cy="0"/>
            </a:xfrm>
            <a:prstGeom prst="line">
              <a:avLst/>
            </a:prstGeom>
            <a:noFill/>
            <a:ln w="6350">
              <a:solidFill>
                <a:schemeClr val="tx1"/>
              </a:solidFill>
              <a:round/>
              <a:headEnd/>
              <a:tailEnd/>
            </a:ln>
            <a:effectLst/>
          </p:spPr>
          <p:txBody>
            <a:bodyPr/>
            <a:lstStyle/>
            <a:p>
              <a:endParaRPr lang="en-US" dirty="0">
                <a:solidFill>
                  <a:prstClr val="black"/>
                </a:solidFill>
                <a:latin typeface="Franklin Gothic Medium"/>
              </a:endParaRPr>
            </a:p>
          </p:txBody>
        </p:sp>
        <p:grpSp>
          <p:nvGrpSpPr>
            <p:cNvPr id="364" name="Group 363"/>
            <p:cNvGrpSpPr/>
            <p:nvPr/>
          </p:nvGrpSpPr>
          <p:grpSpPr>
            <a:xfrm>
              <a:off x="4596993" y="2492396"/>
              <a:ext cx="110813" cy="153472"/>
              <a:chOff x="4596993" y="2492396"/>
              <a:chExt cx="110813" cy="153472"/>
            </a:xfrm>
          </p:grpSpPr>
          <p:sp>
            <p:nvSpPr>
              <p:cNvPr id="399" name="Rectangle 824"/>
              <p:cNvSpPr>
                <a:spLocks noChangeArrowheads="1"/>
              </p:cNvSpPr>
              <p:nvPr/>
            </p:nvSpPr>
            <p:spPr bwMode="auto">
              <a:xfrm>
                <a:off x="4609002" y="2492396"/>
                <a:ext cx="82973" cy="135722"/>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400" name="Rectangle 825"/>
              <p:cNvSpPr>
                <a:spLocks noChangeArrowheads="1"/>
              </p:cNvSpPr>
              <p:nvPr/>
            </p:nvSpPr>
            <p:spPr bwMode="auto">
              <a:xfrm>
                <a:off x="4596993" y="2625387"/>
                <a:ext cx="110813" cy="20481"/>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5" name="Group 364"/>
            <p:cNvGrpSpPr/>
            <p:nvPr/>
          </p:nvGrpSpPr>
          <p:grpSpPr>
            <a:xfrm>
              <a:off x="4044019" y="2492396"/>
              <a:ext cx="110813" cy="153472"/>
              <a:chOff x="4044019" y="2492396"/>
              <a:chExt cx="110813" cy="153472"/>
            </a:xfrm>
          </p:grpSpPr>
          <p:sp>
            <p:nvSpPr>
              <p:cNvPr id="397" name="Rectangle 823"/>
              <p:cNvSpPr>
                <a:spLocks noChangeArrowheads="1"/>
              </p:cNvSpPr>
              <p:nvPr/>
            </p:nvSpPr>
            <p:spPr bwMode="auto">
              <a:xfrm>
                <a:off x="4057120" y="2492396"/>
                <a:ext cx="82700" cy="135722"/>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98" name="Rectangle 826"/>
              <p:cNvSpPr>
                <a:spLocks noChangeArrowheads="1"/>
              </p:cNvSpPr>
              <p:nvPr/>
            </p:nvSpPr>
            <p:spPr bwMode="auto">
              <a:xfrm>
                <a:off x="4044019" y="2625387"/>
                <a:ext cx="110813" cy="20481"/>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6" name="Group 365"/>
            <p:cNvGrpSpPr/>
            <p:nvPr/>
          </p:nvGrpSpPr>
          <p:grpSpPr>
            <a:xfrm>
              <a:off x="4582856" y="1940281"/>
              <a:ext cx="193513" cy="237582"/>
              <a:chOff x="4553596" y="1947596"/>
              <a:chExt cx="193513" cy="237582"/>
            </a:xfrm>
          </p:grpSpPr>
          <p:grpSp>
            <p:nvGrpSpPr>
              <p:cNvPr id="392" name="Group 815"/>
              <p:cNvGrpSpPr>
                <a:grpSpLocks/>
              </p:cNvGrpSpPr>
              <p:nvPr/>
            </p:nvGrpSpPr>
            <p:grpSpPr bwMode="auto">
              <a:xfrm>
                <a:off x="4553596" y="1947596"/>
                <a:ext cx="193513" cy="237582"/>
                <a:chOff x="1680" y="3120"/>
                <a:chExt cx="336" cy="336"/>
              </a:xfrm>
            </p:grpSpPr>
            <p:sp>
              <p:nvSpPr>
                <p:cNvPr id="395" name="AutoShape 816"/>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96" name="Rectangle 817"/>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93" name="Rectangle 830"/>
              <p:cNvSpPr>
                <a:spLocks noChangeArrowheads="1"/>
              </p:cNvSpPr>
              <p:nvPr/>
            </p:nvSpPr>
            <p:spPr bwMode="auto">
              <a:xfrm>
                <a:off x="4609573" y="2049456"/>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94" name="Rectangle 831"/>
              <p:cNvSpPr>
                <a:spLocks noChangeArrowheads="1"/>
              </p:cNvSpPr>
              <p:nvPr/>
            </p:nvSpPr>
            <p:spPr bwMode="auto">
              <a:xfrm>
                <a:off x="4597468" y="2151315"/>
                <a:ext cx="110883"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7" name="Group 366"/>
            <p:cNvGrpSpPr/>
            <p:nvPr/>
          </p:nvGrpSpPr>
          <p:grpSpPr>
            <a:xfrm>
              <a:off x="4000895" y="1984171"/>
              <a:ext cx="193513" cy="237582"/>
              <a:chOff x="4000895" y="1947596"/>
              <a:chExt cx="193513" cy="237582"/>
            </a:xfrm>
          </p:grpSpPr>
          <p:grpSp>
            <p:nvGrpSpPr>
              <p:cNvPr id="386" name="Group 805"/>
              <p:cNvGrpSpPr>
                <a:grpSpLocks/>
              </p:cNvGrpSpPr>
              <p:nvPr/>
            </p:nvGrpSpPr>
            <p:grpSpPr bwMode="auto">
              <a:xfrm>
                <a:off x="4000895" y="1947596"/>
                <a:ext cx="193513" cy="237582"/>
                <a:chOff x="1680" y="3120"/>
                <a:chExt cx="336" cy="336"/>
              </a:xfrm>
            </p:grpSpPr>
            <p:sp>
              <p:nvSpPr>
                <p:cNvPr id="390" name="AutoShape 806"/>
                <p:cNvSpPr>
                  <a:spLocks noChangeArrowheads="1"/>
                </p:cNvSpPr>
                <p:nvPr/>
              </p:nvSpPr>
              <p:spPr bwMode="auto">
                <a:xfrm>
                  <a:off x="1680" y="3120"/>
                  <a:ext cx="336" cy="144"/>
                </a:xfrm>
                <a:prstGeom prst="triangle">
                  <a:avLst>
                    <a:gd name="adj" fmla="val 50000"/>
                  </a:avLst>
                </a:prstGeom>
                <a:no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91" name="Rectangle 807"/>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87" name="Rectangle 808"/>
              <p:cNvSpPr>
                <a:spLocks noChangeArrowheads="1"/>
              </p:cNvSpPr>
              <p:nvPr/>
            </p:nvSpPr>
            <p:spPr bwMode="auto">
              <a:xfrm>
                <a:off x="4056029" y="2049456"/>
                <a:ext cx="83246" cy="101860"/>
              </a:xfrm>
              <a:prstGeom prst="rect">
                <a:avLst/>
              </a:prstGeom>
              <a:solidFill>
                <a:schemeClr val="accent1"/>
              </a:soli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sp>
            <p:nvSpPr>
              <p:cNvPr id="388" name="Rectangle 828"/>
              <p:cNvSpPr>
                <a:spLocks noChangeArrowheads="1"/>
              </p:cNvSpPr>
              <p:nvPr/>
            </p:nvSpPr>
            <p:spPr bwMode="auto">
              <a:xfrm>
                <a:off x="4056608" y="2049456"/>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89" name="Rectangle 832"/>
              <p:cNvSpPr>
                <a:spLocks noChangeArrowheads="1"/>
              </p:cNvSpPr>
              <p:nvPr/>
            </p:nvSpPr>
            <p:spPr bwMode="auto">
              <a:xfrm>
                <a:off x="4044019" y="2151315"/>
                <a:ext cx="110883"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8" name="Group 367"/>
            <p:cNvGrpSpPr/>
            <p:nvPr/>
          </p:nvGrpSpPr>
          <p:grpSpPr>
            <a:xfrm>
              <a:off x="4299054" y="1969541"/>
              <a:ext cx="193786" cy="237582"/>
              <a:chOff x="4277109" y="1947596"/>
              <a:chExt cx="193786" cy="237582"/>
            </a:xfrm>
          </p:grpSpPr>
          <p:grpSp>
            <p:nvGrpSpPr>
              <p:cNvPr id="381" name="Group 812"/>
              <p:cNvGrpSpPr>
                <a:grpSpLocks/>
              </p:cNvGrpSpPr>
              <p:nvPr/>
            </p:nvGrpSpPr>
            <p:grpSpPr bwMode="auto">
              <a:xfrm>
                <a:off x="4277109" y="1947596"/>
                <a:ext cx="193786" cy="237582"/>
                <a:chOff x="1680" y="3120"/>
                <a:chExt cx="336" cy="336"/>
              </a:xfrm>
            </p:grpSpPr>
            <p:sp>
              <p:nvSpPr>
                <p:cNvPr id="384" name="AutoShape 813"/>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85" name="Rectangle 814"/>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82" name="Rectangle 829"/>
              <p:cNvSpPr>
                <a:spLocks noChangeArrowheads="1"/>
              </p:cNvSpPr>
              <p:nvPr/>
            </p:nvSpPr>
            <p:spPr bwMode="auto">
              <a:xfrm>
                <a:off x="4333091" y="2049456"/>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83" name="Rectangle 833"/>
              <p:cNvSpPr>
                <a:spLocks noChangeArrowheads="1"/>
              </p:cNvSpPr>
              <p:nvPr/>
            </p:nvSpPr>
            <p:spPr bwMode="auto">
              <a:xfrm>
                <a:off x="4322922" y="2151315"/>
                <a:ext cx="110399"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9" name="Group 368"/>
            <p:cNvGrpSpPr/>
            <p:nvPr/>
          </p:nvGrpSpPr>
          <p:grpSpPr>
            <a:xfrm>
              <a:off x="4612644" y="2254872"/>
              <a:ext cx="110883" cy="122341"/>
              <a:chOff x="4598014" y="2262187"/>
              <a:chExt cx="110883" cy="122341"/>
            </a:xfrm>
          </p:grpSpPr>
          <p:sp>
            <p:nvSpPr>
              <p:cNvPr id="379" name="Rectangle 837"/>
              <p:cNvSpPr>
                <a:spLocks noChangeArrowheads="1"/>
              </p:cNvSpPr>
              <p:nvPr/>
            </p:nvSpPr>
            <p:spPr bwMode="auto">
              <a:xfrm>
                <a:off x="4610119" y="2262187"/>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80" name="Rectangle 838"/>
              <p:cNvSpPr>
                <a:spLocks noChangeArrowheads="1"/>
              </p:cNvSpPr>
              <p:nvPr/>
            </p:nvSpPr>
            <p:spPr bwMode="auto">
              <a:xfrm>
                <a:off x="4598014" y="2364046"/>
                <a:ext cx="110883"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70" name="Group 369"/>
            <p:cNvGrpSpPr/>
            <p:nvPr/>
          </p:nvGrpSpPr>
          <p:grpSpPr>
            <a:xfrm>
              <a:off x="4066510" y="2291447"/>
              <a:ext cx="110883" cy="122341"/>
              <a:chOff x="4044565" y="2262187"/>
              <a:chExt cx="110883" cy="122341"/>
            </a:xfrm>
          </p:grpSpPr>
          <p:sp>
            <p:nvSpPr>
              <p:cNvPr id="377" name="Rectangle 835"/>
              <p:cNvSpPr>
                <a:spLocks noChangeArrowheads="1"/>
              </p:cNvSpPr>
              <p:nvPr/>
            </p:nvSpPr>
            <p:spPr bwMode="auto">
              <a:xfrm>
                <a:off x="4057154" y="2262187"/>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78" name="Rectangle 839"/>
              <p:cNvSpPr>
                <a:spLocks noChangeArrowheads="1"/>
              </p:cNvSpPr>
              <p:nvPr/>
            </p:nvSpPr>
            <p:spPr bwMode="auto">
              <a:xfrm>
                <a:off x="4044565" y="2364046"/>
                <a:ext cx="110883"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71" name="Group 370"/>
            <p:cNvGrpSpPr/>
            <p:nvPr/>
          </p:nvGrpSpPr>
          <p:grpSpPr>
            <a:xfrm>
              <a:off x="4330783" y="2276817"/>
              <a:ext cx="110399" cy="122341"/>
              <a:chOff x="4323468" y="2262187"/>
              <a:chExt cx="110399" cy="122341"/>
            </a:xfrm>
          </p:grpSpPr>
          <p:sp>
            <p:nvSpPr>
              <p:cNvPr id="375" name="Rectangle 836"/>
              <p:cNvSpPr>
                <a:spLocks noChangeArrowheads="1"/>
              </p:cNvSpPr>
              <p:nvPr/>
            </p:nvSpPr>
            <p:spPr bwMode="auto">
              <a:xfrm>
                <a:off x="4333637" y="2262187"/>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76" name="Rectangle 840"/>
              <p:cNvSpPr>
                <a:spLocks noChangeArrowheads="1"/>
              </p:cNvSpPr>
              <p:nvPr/>
            </p:nvSpPr>
            <p:spPr bwMode="auto">
              <a:xfrm>
                <a:off x="4323468" y="2364046"/>
                <a:ext cx="110399"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72" name="Group 371"/>
            <p:cNvGrpSpPr/>
            <p:nvPr/>
          </p:nvGrpSpPr>
          <p:grpSpPr>
            <a:xfrm>
              <a:off x="3968712" y="2123561"/>
              <a:ext cx="547284" cy="507098"/>
              <a:chOff x="3189720" y="1947709"/>
              <a:chExt cx="795725" cy="737296"/>
            </a:xfrm>
          </p:grpSpPr>
          <p:sp>
            <p:nvSpPr>
              <p:cNvPr id="373" name="Freeform 372"/>
              <p:cNvSpPr/>
              <p:nvPr/>
            </p:nvSpPr>
            <p:spPr>
              <a:xfrm>
                <a:off x="3189720" y="2093021"/>
                <a:ext cx="290605" cy="591984"/>
              </a:xfrm>
              <a:custGeom>
                <a:avLst/>
                <a:gdLst>
                  <a:gd name="connsiteX0" fmla="*/ 4284 w 464528"/>
                  <a:gd name="connsiteY0" fmla="*/ 132630 h 946280"/>
                  <a:gd name="connsiteX1" fmla="*/ 14444 w 464528"/>
                  <a:gd name="connsiteY1" fmla="*/ 610150 h 946280"/>
                  <a:gd name="connsiteX2" fmla="*/ 24604 w 464528"/>
                  <a:gd name="connsiteY2" fmla="*/ 681270 h 946280"/>
                  <a:gd name="connsiteX3" fmla="*/ 65244 w 464528"/>
                  <a:gd name="connsiteY3" fmla="*/ 701590 h 946280"/>
                  <a:gd name="connsiteX4" fmla="*/ 95724 w 464528"/>
                  <a:gd name="connsiteY4" fmla="*/ 721910 h 946280"/>
                  <a:gd name="connsiteX5" fmla="*/ 146524 w 464528"/>
                  <a:gd name="connsiteY5" fmla="*/ 884470 h 946280"/>
                  <a:gd name="connsiteX6" fmla="*/ 207484 w 464528"/>
                  <a:gd name="connsiteY6" fmla="*/ 945430 h 946280"/>
                  <a:gd name="connsiteX7" fmla="*/ 298924 w 464528"/>
                  <a:gd name="connsiteY7" fmla="*/ 904790 h 946280"/>
                  <a:gd name="connsiteX8" fmla="*/ 309084 w 464528"/>
                  <a:gd name="connsiteY8" fmla="*/ 864150 h 946280"/>
                  <a:gd name="connsiteX9" fmla="*/ 298924 w 464528"/>
                  <a:gd name="connsiteY9" fmla="*/ 803190 h 946280"/>
                  <a:gd name="connsiteX10" fmla="*/ 288764 w 464528"/>
                  <a:gd name="connsiteY10" fmla="*/ 732070 h 946280"/>
                  <a:gd name="connsiteX11" fmla="*/ 258284 w 464528"/>
                  <a:gd name="connsiteY11" fmla="*/ 701590 h 946280"/>
                  <a:gd name="connsiteX12" fmla="*/ 258284 w 464528"/>
                  <a:gd name="connsiteY12" fmla="*/ 599990 h 946280"/>
                  <a:gd name="connsiteX13" fmla="*/ 237964 w 464528"/>
                  <a:gd name="connsiteY13" fmla="*/ 498390 h 946280"/>
                  <a:gd name="connsiteX14" fmla="*/ 258284 w 464528"/>
                  <a:gd name="connsiteY14" fmla="*/ 406950 h 946280"/>
                  <a:gd name="connsiteX15" fmla="*/ 288764 w 464528"/>
                  <a:gd name="connsiteY15" fmla="*/ 376470 h 946280"/>
                  <a:gd name="connsiteX16" fmla="*/ 319244 w 464528"/>
                  <a:gd name="connsiteY16" fmla="*/ 315510 h 946280"/>
                  <a:gd name="connsiteX17" fmla="*/ 349724 w 464528"/>
                  <a:gd name="connsiteY17" fmla="*/ 295190 h 946280"/>
                  <a:gd name="connsiteX18" fmla="*/ 400524 w 464528"/>
                  <a:gd name="connsiteY18" fmla="*/ 234230 h 946280"/>
                  <a:gd name="connsiteX19" fmla="*/ 248124 w 464528"/>
                  <a:gd name="connsiteY19" fmla="*/ 193590 h 946280"/>
                  <a:gd name="connsiteX20" fmla="*/ 227804 w 464528"/>
                  <a:gd name="connsiteY20" fmla="*/ 163110 h 946280"/>
                  <a:gd name="connsiteX21" fmla="*/ 217644 w 464528"/>
                  <a:gd name="connsiteY21" fmla="*/ 122470 h 946280"/>
                  <a:gd name="connsiteX22" fmla="*/ 197324 w 464528"/>
                  <a:gd name="connsiteY22" fmla="*/ 61510 h 946280"/>
                  <a:gd name="connsiteX23" fmla="*/ 187164 w 464528"/>
                  <a:gd name="connsiteY23" fmla="*/ 550 h 946280"/>
                  <a:gd name="connsiteX24" fmla="*/ 116044 w 464528"/>
                  <a:gd name="connsiteY24" fmla="*/ 10710 h 946280"/>
                  <a:gd name="connsiteX25" fmla="*/ 105884 w 464528"/>
                  <a:gd name="connsiteY25" fmla="*/ 41190 h 946280"/>
                  <a:gd name="connsiteX26" fmla="*/ 75404 w 464528"/>
                  <a:gd name="connsiteY26" fmla="*/ 61510 h 946280"/>
                  <a:gd name="connsiteX27" fmla="*/ 65244 w 464528"/>
                  <a:gd name="connsiteY27" fmla="*/ 91990 h 946280"/>
                  <a:gd name="connsiteX28" fmla="*/ 4284 w 464528"/>
                  <a:gd name="connsiteY28" fmla="*/ 122470 h 946280"/>
                  <a:gd name="connsiteX29" fmla="*/ 4284 w 464528"/>
                  <a:gd name="connsiteY29" fmla="*/ 132630 h 946280"/>
                  <a:gd name="connsiteX0" fmla="*/ 4284 w 464528"/>
                  <a:gd name="connsiteY0" fmla="*/ 132630 h 946280"/>
                  <a:gd name="connsiteX1" fmla="*/ 83528 w 464528"/>
                  <a:gd name="connsiteY1" fmla="*/ 412880 h 946280"/>
                  <a:gd name="connsiteX2" fmla="*/ 14444 w 464528"/>
                  <a:gd name="connsiteY2" fmla="*/ 610150 h 946280"/>
                  <a:gd name="connsiteX3" fmla="*/ 24604 w 464528"/>
                  <a:gd name="connsiteY3" fmla="*/ 681270 h 946280"/>
                  <a:gd name="connsiteX4" fmla="*/ 65244 w 464528"/>
                  <a:gd name="connsiteY4" fmla="*/ 701590 h 946280"/>
                  <a:gd name="connsiteX5" fmla="*/ 95724 w 464528"/>
                  <a:gd name="connsiteY5" fmla="*/ 721910 h 946280"/>
                  <a:gd name="connsiteX6" fmla="*/ 146524 w 464528"/>
                  <a:gd name="connsiteY6" fmla="*/ 884470 h 946280"/>
                  <a:gd name="connsiteX7" fmla="*/ 207484 w 464528"/>
                  <a:gd name="connsiteY7" fmla="*/ 945430 h 946280"/>
                  <a:gd name="connsiteX8" fmla="*/ 298924 w 464528"/>
                  <a:gd name="connsiteY8" fmla="*/ 904790 h 946280"/>
                  <a:gd name="connsiteX9" fmla="*/ 309084 w 464528"/>
                  <a:gd name="connsiteY9" fmla="*/ 864150 h 946280"/>
                  <a:gd name="connsiteX10" fmla="*/ 298924 w 464528"/>
                  <a:gd name="connsiteY10" fmla="*/ 803190 h 946280"/>
                  <a:gd name="connsiteX11" fmla="*/ 288764 w 464528"/>
                  <a:gd name="connsiteY11" fmla="*/ 732070 h 946280"/>
                  <a:gd name="connsiteX12" fmla="*/ 258284 w 464528"/>
                  <a:gd name="connsiteY12" fmla="*/ 701590 h 946280"/>
                  <a:gd name="connsiteX13" fmla="*/ 258284 w 464528"/>
                  <a:gd name="connsiteY13" fmla="*/ 599990 h 946280"/>
                  <a:gd name="connsiteX14" fmla="*/ 237964 w 464528"/>
                  <a:gd name="connsiteY14" fmla="*/ 498390 h 946280"/>
                  <a:gd name="connsiteX15" fmla="*/ 258284 w 464528"/>
                  <a:gd name="connsiteY15" fmla="*/ 406950 h 946280"/>
                  <a:gd name="connsiteX16" fmla="*/ 288764 w 464528"/>
                  <a:gd name="connsiteY16" fmla="*/ 376470 h 946280"/>
                  <a:gd name="connsiteX17" fmla="*/ 319244 w 464528"/>
                  <a:gd name="connsiteY17" fmla="*/ 315510 h 946280"/>
                  <a:gd name="connsiteX18" fmla="*/ 349724 w 464528"/>
                  <a:gd name="connsiteY18" fmla="*/ 295190 h 946280"/>
                  <a:gd name="connsiteX19" fmla="*/ 400524 w 464528"/>
                  <a:gd name="connsiteY19" fmla="*/ 234230 h 946280"/>
                  <a:gd name="connsiteX20" fmla="*/ 248124 w 464528"/>
                  <a:gd name="connsiteY20" fmla="*/ 193590 h 946280"/>
                  <a:gd name="connsiteX21" fmla="*/ 227804 w 464528"/>
                  <a:gd name="connsiteY21" fmla="*/ 163110 h 946280"/>
                  <a:gd name="connsiteX22" fmla="*/ 217644 w 464528"/>
                  <a:gd name="connsiteY22" fmla="*/ 122470 h 946280"/>
                  <a:gd name="connsiteX23" fmla="*/ 197324 w 464528"/>
                  <a:gd name="connsiteY23" fmla="*/ 61510 h 946280"/>
                  <a:gd name="connsiteX24" fmla="*/ 187164 w 464528"/>
                  <a:gd name="connsiteY24" fmla="*/ 550 h 946280"/>
                  <a:gd name="connsiteX25" fmla="*/ 116044 w 464528"/>
                  <a:gd name="connsiteY25" fmla="*/ 10710 h 946280"/>
                  <a:gd name="connsiteX26" fmla="*/ 105884 w 464528"/>
                  <a:gd name="connsiteY26" fmla="*/ 41190 h 946280"/>
                  <a:gd name="connsiteX27" fmla="*/ 75404 w 464528"/>
                  <a:gd name="connsiteY27" fmla="*/ 61510 h 946280"/>
                  <a:gd name="connsiteX28" fmla="*/ 65244 w 464528"/>
                  <a:gd name="connsiteY28" fmla="*/ 91990 h 946280"/>
                  <a:gd name="connsiteX29" fmla="*/ 4284 w 464528"/>
                  <a:gd name="connsiteY29" fmla="*/ 122470 h 946280"/>
                  <a:gd name="connsiteX30" fmla="*/ 4284 w 464528"/>
                  <a:gd name="connsiteY30" fmla="*/ 132630 h 946280"/>
                  <a:gd name="connsiteX0" fmla="*/ 4284 w 464528"/>
                  <a:gd name="connsiteY0" fmla="*/ 132630 h 946280"/>
                  <a:gd name="connsiteX1" fmla="*/ 83528 w 464528"/>
                  <a:gd name="connsiteY1" fmla="*/ 412880 h 946280"/>
                  <a:gd name="connsiteX2" fmla="*/ 14444 w 464528"/>
                  <a:gd name="connsiteY2" fmla="*/ 610150 h 946280"/>
                  <a:gd name="connsiteX3" fmla="*/ 24604 w 464528"/>
                  <a:gd name="connsiteY3" fmla="*/ 681270 h 946280"/>
                  <a:gd name="connsiteX4" fmla="*/ 65244 w 464528"/>
                  <a:gd name="connsiteY4" fmla="*/ 701590 h 946280"/>
                  <a:gd name="connsiteX5" fmla="*/ 95724 w 464528"/>
                  <a:gd name="connsiteY5" fmla="*/ 721910 h 946280"/>
                  <a:gd name="connsiteX6" fmla="*/ 146524 w 464528"/>
                  <a:gd name="connsiteY6" fmla="*/ 884470 h 946280"/>
                  <a:gd name="connsiteX7" fmla="*/ 207484 w 464528"/>
                  <a:gd name="connsiteY7" fmla="*/ 945430 h 946280"/>
                  <a:gd name="connsiteX8" fmla="*/ 298924 w 464528"/>
                  <a:gd name="connsiteY8" fmla="*/ 904790 h 946280"/>
                  <a:gd name="connsiteX9" fmla="*/ 309084 w 464528"/>
                  <a:gd name="connsiteY9" fmla="*/ 864150 h 946280"/>
                  <a:gd name="connsiteX10" fmla="*/ 298924 w 464528"/>
                  <a:gd name="connsiteY10" fmla="*/ 803190 h 946280"/>
                  <a:gd name="connsiteX11" fmla="*/ 288764 w 464528"/>
                  <a:gd name="connsiteY11" fmla="*/ 732070 h 946280"/>
                  <a:gd name="connsiteX12" fmla="*/ 258284 w 464528"/>
                  <a:gd name="connsiteY12" fmla="*/ 701590 h 946280"/>
                  <a:gd name="connsiteX13" fmla="*/ 258284 w 464528"/>
                  <a:gd name="connsiteY13" fmla="*/ 599990 h 946280"/>
                  <a:gd name="connsiteX14" fmla="*/ 237964 w 464528"/>
                  <a:gd name="connsiteY14" fmla="*/ 498390 h 946280"/>
                  <a:gd name="connsiteX15" fmla="*/ 258284 w 464528"/>
                  <a:gd name="connsiteY15" fmla="*/ 406950 h 946280"/>
                  <a:gd name="connsiteX16" fmla="*/ 288764 w 464528"/>
                  <a:gd name="connsiteY16" fmla="*/ 376470 h 946280"/>
                  <a:gd name="connsiteX17" fmla="*/ 319244 w 464528"/>
                  <a:gd name="connsiteY17" fmla="*/ 315510 h 946280"/>
                  <a:gd name="connsiteX18" fmla="*/ 349724 w 464528"/>
                  <a:gd name="connsiteY18" fmla="*/ 295190 h 946280"/>
                  <a:gd name="connsiteX19" fmla="*/ 400524 w 464528"/>
                  <a:gd name="connsiteY19" fmla="*/ 234230 h 946280"/>
                  <a:gd name="connsiteX20" fmla="*/ 248124 w 464528"/>
                  <a:gd name="connsiteY20" fmla="*/ 193590 h 946280"/>
                  <a:gd name="connsiteX21" fmla="*/ 227804 w 464528"/>
                  <a:gd name="connsiteY21" fmla="*/ 163110 h 946280"/>
                  <a:gd name="connsiteX22" fmla="*/ 217644 w 464528"/>
                  <a:gd name="connsiteY22" fmla="*/ 122470 h 946280"/>
                  <a:gd name="connsiteX23" fmla="*/ 197324 w 464528"/>
                  <a:gd name="connsiteY23" fmla="*/ 61510 h 946280"/>
                  <a:gd name="connsiteX24" fmla="*/ 187164 w 464528"/>
                  <a:gd name="connsiteY24" fmla="*/ 550 h 946280"/>
                  <a:gd name="connsiteX25" fmla="*/ 116044 w 464528"/>
                  <a:gd name="connsiteY25" fmla="*/ 10710 h 946280"/>
                  <a:gd name="connsiteX26" fmla="*/ 105884 w 464528"/>
                  <a:gd name="connsiteY26" fmla="*/ 41190 h 946280"/>
                  <a:gd name="connsiteX27" fmla="*/ 75404 w 464528"/>
                  <a:gd name="connsiteY27" fmla="*/ 61510 h 946280"/>
                  <a:gd name="connsiteX28" fmla="*/ 65244 w 464528"/>
                  <a:gd name="connsiteY28" fmla="*/ 91990 h 946280"/>
                  <a:gd name="connsiteX29" fmla="*/ 4284 w 464528"/>
                  <a:gd name="connsiteY29" fmla="*/ 122470 h 946280"/>
                  <a:gd name="connsiteX30" fmla="*/ 4284 w 464528"/>
                  <a:gd name="connsiteY30" fmla="*/ 132630 h 946280"/>
                  <a:gd name="connsiteX0" fmla="*/ 4284 w 464528"/>
                  <a:gd name="connsiteY0" fmla="*/ 132630 h 946280"/>
                  <a:gd name="connsiteX1" fmla="*/ 83528 w 464528"/>
                  <a:gd name="connsiteY1" fmla="*/ 412880 h 946280"/>
                  <a:gd name="connsiteX2" fmla="*/ 83528 w 464528"/>
                  <a:gd name="connsiteY2" fmla="*/ 565280 h 946280"/>
                  <a:gd name="connsiteX3" fmla="*/ 24604 w 464528"/>
                  <a:gd name="connsiteY3" fmla="*/ 681270 h 946280"/>
                  <a:gd name="connsiteX4" fmla="*/ 65244 w 464528"/>
                  <a:gd name="connsiteY4" fmla="*/ 701590 h 946280"/>
                  <a:gd name="connsiteX5" fmla="*/ 95724 w 464528"/>
                  <a:gd name="connsiteY5" fmla="*/ 721910 h 946280"/>
                  <a:gd name="connsiteX6" fmla="*/ 146524 w 464528"/>
                  <a:gd name="connsiteY6" fmla="*/ 884470 h 946280"/>
                  <a:gd name="connsiteX7" fmla="*/ 207484 w 464528"/>
                  <a:gd name="connsiteY7" fmla="*/ 945430 h 946280"/>
                  <a:gd name="connsiteX8" fmla="*/ 298924 w 464528"/>
                  <a:gd name="connsiteY8" fmla="*/ 904790 h 946280"/>
                  <a:gd name="connsiteX9" fmla="*/ 309084 w 464528"/>
                  <a:gd name="connsiteY9" fmla="*/ 864150 h 946280"/>
                  <a:gd name="connsiteX10" fmla="*/ 298924 w 464528"/>
                  <a:gd name="connsiteY10" fmla="*/ 803190 h 946280"/>
                  <a:gd name="connsiteX11" fmla="*/ 288764 w 464528"/>
                  <a:gd name="connsiteY11" fmla="*/ 732070 h 946280"/>
                  <a:gd name="connsiteX12" fmla="*/ 258284 w 464528"/>
                  <a:gd name="connsiteY12" fmla="*/ 701590 h 946280"/>
                  <a:gd name="connsiteX13" fmla="*/ 258284 w 464528"/>
                  <a:gd name="connsiteY13" fmla="*/ 599990 h 946280"/>
                  <a:gd name="connsiteX14" fmla="*/ 237964 w 464528"/>
                  <a:gd name="connsiteY14" fmla="*/ 498390 h 946280"/>
                  <a:gd name="connsiteX15" fmla="*/ 258284 w 464528"/>
                  <a:gd name="connsiteY15" fmla="*/ 406950 h 946280"/>
                  <a:gd name="connsiteX16" fmla="*/ 288764 w 464528"/>
                  <a:gd name="connsiteY16" fmla="*/ 376470 h 946280"/>
                  <a:gd name="connsiteX17" fmla="*/ 319244 w 464528"/>
                  <a:gd name="connsiteY17" fmla="*/ 315510 h 946280"/>
                  <a:gd name="connsiteX18" fmla="*/ 349724 w 464528"/>
                  <a:gd name="connsiteY18" fmla="*/ 295190 h 946280"/>
                  <a:gd name="connsiteX19" fmla="*/ 400524 w 464528"/>
                  <a:gd name="connsiteY19" fmla="*/ 234230 h 946280"/>
                  <a:gd name="connsiteX20" fmla="*/ 248124 w 464528"/>
                  <a:gd name="connsiteY20" fmla="*/ 193590 h 946280"/>
                  <a:gd name="connsiteX21" fmla="*/ 227804 w 464528"/>
                  <a:gd name="connsiteY21" fmla="*/ 163110 h 946280"/>
                  <a:gd name="connsiteX22" fmla="*/ 217644 w 464528"/>
                  <a:gd name="connsiteY22" fmla="*/ 122470 h 946280"/>
                  <a:gd name="connsiteX23" fmla="*/ 197324 w 464528"/>
                  <a:gd name="connsiteY23" fmla="*/ 61510 h 946280"/>
                  <a:gd name="connsiteX24" fmla="*/ 187164 w 464528"/>
                  <a:gd name="connsiteY24" fmla="*/ 550 h 946280"/>
                  <a:gd name="connsiteX25" fmla="*/ 116044 w 464528"/>
                  <a:gd name="connsiteY25" fmla="*/ 10710 h 946280"/>
                  <a:gd name="connsiteX26" fmla="*/ 105884 w 464528"/>
                  <a:gd name="connsiteY26" fmla="*/ 41190 h 946280"/>
                  <a:gd name="connsiteX27" fmla="*/ 75404 w 464528"/>
                  <a:gd name="connsiteY27" fmla="*/ 61510 h 946280"/>
                  <a:gd name="connsiteX28" fmla="*/ 65244 w 464528"/>
                  <a:gd name="connsiteY28" fmla="*/ 91990 h 946280"/>
                  <a:gd name="connsiteX29" fmla="*/ 4284 w 464528"/>
                  <a:gd name="connsiteY29" fmla="*/ 122470 h 946280"/>
                  <a:gd name="connsiteX30" fmla="*/ 4284 w 464528"/>
                  <a:gd name="connsiteY30" fmla="*/ 132630 h 94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4528" h="946280">
                    <a:moveTo>
                      <a:pt x="4284" y="132630"/>
                    </a:moveTo>
                    <a:cubicBezTo>
                      <a:pt x="3098" y="171718"/>
                      <a:pt x="117395" y="252013"/>
                      <a:pt x="83528" y="412880"/>
                    </a:cubicBezTo>
                    <a:cubicBezTo>
                      <a:pt x="85221" y="492467"/>
                      <a:pt x="78955" y="511235"/>
                      <a:pt x="83528" y="565280"/>
                    </a:cubicBezTo>
                    <a:cubicBezTo>
                      <a:pt x="84414" y="589211"/>
                      <a:pt x="12974" y="660336"/>
                      <a:pt x="24604" y="681270"/>
                    </a:cubicBezTo>
                    <a:cubicBezTo>
                      <a:pt x="31959" y="694510"/>
                      <a:pt x="52094" y="694076"/>
                      <a:pt x="65244" y="701590"/>
                    </a:cubicBezTo>
                    <a:cubicBezTo>
                      <a:pt x="75846" y="707648"/>
                      <a:pt x="85564" y="715137"/>
                      <a:pt x="95724" y="721910"/>
                    </a:cubicBezTo>
                    <a:cubicBezTo>
                      <a:pt x="103706" y="801727"/>
                      <a:pt x="90311" y="828257"/>
                      <a:pt x="146524" y="884470"/>
                    </a:cubicBezTo>
                    <a:lnTo>
                      <a:pt x="207484" y="945430"/>
                    </a:lnTo>
                    <a:cubicBezTo>
                      <a:pt x="252024" y="938007"/>
                      <a:pt x="275215" y="946280"/>
                      <a:pt x="298924" y="904790"/>
                    </a:cubicBezTo>
                    <a:cubicBezTo>
                      <a:pt x="305852" y="892666"/>
                      <a:pt x="305697" y="877697"/>
                      <a:pt x="309084" y="864150"/>
                    </a:cubicBezTo>
                    <a:cubicBezTo>
                      <a:pt x="305697" y="843830"/>
                      <a:pt x="302056" y="823551"/>
                      <a:pt x="298924" y="803190"/>
                    </a:cubicBezTo>
                    <a:cubicBezTo>
                      <a:pt x="295283" y="779521"/>
                      <a:pt x="297658" y="754305"/>
                      <a:pt x="288764" y="732070"/>
                    </a:cubicBezTo>
                    <a:cubicBezTo>
                      <a:pt x="283428" y="718729"/>
                      <a:pt x="268444" y="711750"/>
                      <a:pt x="258284" y="701590"/>
                    </a:cubicBezTo>
                    <a:cubicBezTo>
                      <a:pt x="235330" y="632728"/>
                      <a:pt x="258284" y="716736"/>
                      <a:pt x="258284" y="599990"/>
                    </a:cubicBezTo>
                    <a:cubicBezTo>
                      <a:pt x="258284" y="553292"/>
                      <a:pt x="250476" y="535925"/>
                      <a:pt x="237964" y="498390"/>
                    </a:cubicBezTo>
                    <a:cubicBezTo>
                      <a:pt x="239193" y="491014"/>
                      <a:pt x="247168" y="423624"/>
                      <a:pt x="258284" y="406950"/>
                    </a:cubicBezTo>
                    <a:cubicBezTo>
                      <a:pt x="266254" y="394995"/>
                      <a:pt x="278604" y="386630"/>
                      <a:pt x="288764" y="376470"/>
                    </a:cubicBezTo>
                    <a:cubicBezTo>
                      <a:pt x="297027" y="351680"/>
                      <a:pt x="299549" y="335205"/>
                      <a:pt x="319244" y="315510"/>
                    </a:cubicBezTo>
                    <a:cubicBezTo>
                      <a:pt x="327878" y="306876"/>
                      <a:pt x="340343" y="303007"/>
                      <a:pt x="349724" y="295190"/>
                    </a:cubicBezTo>
                    <a:cubicBezTo>
                      <a:pt x="379060" y="270744"/>
                      <a:pt x="380544" y="264200"/>
                      <a:pt x="400524" y="234230"/>
                    </a:cubicBezTo>
                    <a:cubicBezTo>
                      <a:pt x="311330" y="174767"/>
                      <a:pt x="464528" y="270877"/>
                      <a:pt x="248124" y="193590"/>
                    </a:cubicBezTo>
                    <a:cubicBezTo>
                      <a:pt x="236625" y="189483"/>
                      <a:pt x="234577" y="173270"/>
                      <a:pt x="227804" y="163110"/>
                    </a:cubicBezTo>
                    <a:cubicBezTo>
                      <a:pt x="224417" y="149563"/>
                      <a:pt x="221656" y="135845"/>
                      <a:pt x="217644" y="122470"/>
                    </a:cubicBezTo>
                    <a:cubicBezTo>
                      <a:pt x="211489" y="101954"/>
                      <a:pt x="200845" y="82638"/>
                      <a:pt x="197324" y="61510"/>
                    </a:cubicBezTo>
                    <a:lnTo>
                      <a:pt x="187164" y="550"/>
                    </a:lnTo>
                    <a:cubicBezTo>
                      <a:pt x="163457" y="3937"/>
                      <a:pt x="137463" y="0"/>
                      <a:pt x="116044" y="10710"/>
                    </a:cubicBezTo>
                    <a:cubicBezTo>
                      <a:pt x="106465" y="15499"/>
                      <a:pt x="112574" y="32827"/>
                      <a:pt x="105884" y="41190"/>
                    </a:cubicBezTo>
                    <a:cubicBezTo>
                      <a:pt x="98256" y="50725"/>
                      <a:pt x="85564" y="54737"/>
                      <a:pt x="75404" y="61510"/>
                    </a:cubicBezTo>
                    <a:cubicBezTo>
                      <a:pt x="72017" y="71670"/>
                      <a:pt x="71934" y="83627"/>
                      <a:pt x="65244" y="91990"/>
                    </a:cubicBezTo>
                    <a:cubicBezTo>
                      <a:pt x="45833" y="116254"/>
                      <a:pt x="28825" y="110199"/>
                      <a:pt x="4284" y="122470"/>
                    </a:cubicBezTo>
                    <a:cubicBezTo>
                      <a:pt x="0" y="124612"/>
                      <a:pt x="2591" y="51350"/>
                      <a:pt x="4284" y="132630"/>
                    </a:cubicBezTo>
                    <a:close/>
                  </a:path>
                </a:pathLst>
              </a:custGeom>
              <a:solidFill>
                <a:schemeClr val="accent3">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74" name="Freeform 373"/>
              <p:cNvSpPr/>
              <p:nvPr/>
            </p:nvSpPr>
            <p:spPr>
              <a:xfrm>
                <a:off x="3544522" y="1947709"/>
                <a:ext cx="440923" cy="292376"/>
              </a:xfrm>
              <a:custGeom>
                <a:avLst/>
                <a:gdLst>
                  <a:gd name="connsiteX0" fmla="*/ 19301 w 704810"/>
                  <a:gd name="connsiteY0" fmla="*/ 91440 h 467360"/>
                  <a:gd name="connsiteX1" fmla="*/ 29461 w 704810"/>
                  <a:gd name="connsiteY1" fmla="*/ 142240 h 467360"/>
                  <a:gd name="connsiteX2" fmla="*/ 29461 w 704810"/>
                  <a:gd name="connsiteY2" fmla="*/ 274320 h 467360"/>
                  <a:gd name="connsiteX3" fmla="*/ 49781 w 704810"/>
                  <a:gd name="connsiteY3" fmla="*/ 304800 h 467360"/>
                  <a:gd name="connsiteX4" fmla="*/ 90421 w 704810"/>
                  <a:gd name="connsiteY4" fmla="*/ 314960 h 467360"/>
                  <a:gd name="connsiteX5" fmla="*/ 120901 w 704810"/>
                  <a:gd name="connsiteY5" fmla="*/ 335280 h 467360"/>
                  <a:gd name="connsiteX6" fmla="*/ 131061 w 704810"/>
                  <a:gd name="connsiteY6" fmla="*/ 375920 h 467360"/>
                  <a:gd name="connsiteX7" fmla="*/ 141221 w 704810"/>
                  <a:gd name="connsiteY7" fmla="*/ 457200 h 467360"/>
                  <a:gd name="connsiteX8" fmla="*/ 171701 w 704810"/>
                  <a:gd name="connsiteY8" fmla="*/ 467360 h 467360"/>
                  <a:gd name="connsiteX9" fmla="*/ 212341 w 704810"/>
                  <a:gd name="connsiteY9" fmla="*/ 447040 h 467360"/>
                  <a:gd name="connsiteX10" fmla="*/ 222501 w 704810"/>
                  <a:gd name="connsiteY10" fmla="*/ 416560 h 467360"/>
                  <a:gd name="connsiteX11" fmla="*/ 232661 w 704810"/>
                  <a:gd name="connsiteY11" fmla="*/ 304800 h 467360"/>
                  <a:gd name="connsiteX12" fmla="*/ 263141 w 704810"/>
                  <a:gd name="connsiteY12" fmla="*/ 284480 h 467360"/>
                  <a:gd name="connsiteX13" fmla="*/ 293621 w 704810"/>
                  <a:gd name="connsiteY13" fmla="*/ 274320 h 467360"/>
                  <a:gd name="connsiteX14" fmla="*/ 334261 w 704810"/>
                  <a:gd name="connsiteY14" fmla="*/ 254000 h 467360"/>
                  <a:gd name="connsiteX15" fmla="*/ 395221 w 704810"/>
                  <a:gd name="connsiteY15" fmla="*/ 264160 h 467360"/>
                  <a:gd name="connsiteX16" fmla="*/ 466341 w 704810"/>
                  <a:gd name="connsiteY16" fmla="*/ 294640 h 467360"/>
                  <a:gd name="connsiteX17" fmla="*/ 486661 w 704810"/>
                  <a:gd name="connsiteY17" fmla="*/ 325120 h 467360"/>
                  <a:gd name="connsiteX18" fmla="*/ 547621 w 704810"/>
                  <a:gd name="connsiteY18" fmla="*/ 345440 h 467360"/>
                  <a:gd name="connsiteX19" fmla="*/ 669541 w 704810"/>
                  <a:gd name="connsiteY19" fmla="*/ 335280 h 467360"/>
                  <a:gd name="connsiteX20" fmla="*/ 700021 w 704810"/>
                  <a:gd name="connsiteY20" fmla="*/ 325120 h 467360"/>
                  <a:gd name="connsiteX21" fmla="*/ 689861 w 704810"/>
                  <a:gd name="connsiteY21" fmla="*/ 294640 h 467360"/>
                  <a:gd name="connsiteX22" fmla="*/ 628901 w 704810"/>
                  <a:gd name="connsiteY22" fmla="*/ 254000 h 467360"/>
                  <a:gd name="connsiteX23" fmla="*/ 598421 w 704810"/>
                  <a:gd name="connsiteY23" fmla="*/ 223520 h 467360"/>
                  <a:gd name="connsiteX24" fmla="*/ 496821 w 704810"/>
                  <a:gd name="connsiteY24" fmla="*/ 193040 h 467360"/>
                  <a:gd name="connsiteX25" fmla="*/ 456181 w 704810"/>
                  <a:gd name="connsiteY25" fmla="*/ 172720 h 467360"/>
                  <a:gd name="connsiteX26" fmla="*/ 354581 w 704810"/>
                  <a:gd name="connsiteY26" fmla="*/ 142240 h 467360"/>
                  <a:gd name="connsiteX27" fmla="*/ 252981 w 704810"/>
                  <a:gd name="connsiteY27" fmla="*/ 132080 h 467360"/>
                  <a:gd name="connsiteX28" fmla="*/ 151381 w 704810"/>
                  <a:gd name="connsiteY28" fmla="*/ 101600 h 467360"/>
                  <a:gd name="connsiteX29" fmla="*/ 120901 w 704810"/>
                  <a:gd name="connsiteY29" fmla="*/ 91440 h 467360"/>
                  <a:gd name="connsiteX30" fmla="*/ 90421 w 704810"/>
                  <a:gd name="connsiteY30" fmla="*/ 60960 h 467360"/>
                  <a:gd name="connsiteX31" fmla="*/ 80261 w 704810"/>
                  <a:gd name="connsiteY31" fmla="*/ 30480 h 467360"/>
                  <a:gd name="connsiteX32" fmla="*/ 59941 w 704810"/>
                  <a:gd name="connsiteY32" fmla="*/ 0 h 467360"/>
                  <a:gd name="connsiteX33" fmla="*/ 49781 w 704810"/>
                  <a:gd name="connsiteY33" fmla="*/ 30480 h 467360"/>
                  <a:gd name="connsiteX34" fmla="*/ 39621 w 704810"/>
                  <a:gd name="connsiteY34" fmla="*/ 71120 h 467360"/>
                  <a:gd name="connsiteX35" fmla="*/ 19301 w 704810"/>
                  <a:gd name="connsiteY35" fmla="*/ 9144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4810" h="467360">
                    <a:moveTo>
                      <a:pt x="19301" y="91440"/>
                    </a:moveTo>
                    <a:cubicBezTo>
                      <a:pt x="17608" y="103293"/>
                      <a:pt x="29461" y="124971"/>
                      <a:pt x="29461" y="142240"/>
                    </a:cubicBezTo>
                    <a:cubicBezTo>
                      <a:pt x="29461" y="232576"/>
                      <a:pt x="0" y="176118"/>
                      <a:pt x="29461" y="274320"/>
                    </a:cubicBezTo>
                    <a:cubicBezTo>
                      <a:pt x="32970" y="286016"/>
                      <a:pt x="39621" y="298027"/>
                      <a:pt x="49781" y="304800"/>
                    </a:cubicBezTo>
                    <a:cubicBezTo>
                      <a:pt x="61399" y="312546"/>
                      <a:pt x="76874" y="311573"/>
                      <a:pt x="90421" y="314960"/>
                    </a:cubicBezTo>
                    <a:cubicBezTo>
                      <a:pt x="100581" y="321733"/>
                      <a:pt x="114128" y="325120"/>
                      <a:pt x="120901" y="335280"/>
                    </a:cubicBezTo>
                    <a:cubicBezTo>
                      <a:pt x="128647" y="346898"/>
                      <a:pt x="128765" y="362146"/>
                      <a:pt x="131061" y="375920"/>
                    </a:cubicBezTo>
                    <a:cubicBezTo>
                      <a:pt x="135550" y="402853"/>
                      <a:pt x="130132" y="432249"/>
                      <a:pt x="141221" y="457200"/>
                    </a:cubicBezTo>
                    <a:cubicBezTo>
                      <a:pt x="145571" y="466987"/>
                      <a:pt x="161541" y="463973"/>
                      <a:pt x="171701" y="467360"/>
                    </a:cubicBezTo>
                    <a:cubicBezTo>
                      <a:pt x="185248" y="460587"/>
                      <a:pt x="201631" y="457750"/>
                      <a:pt x="212341" y="447040"/>
                    </a:cubicBezTo>
                    <a:cubicBezTo>
                      <a:pt x="219914" y="439467"/>
                      <a:pt x="220986" y="427162"/>
                      <a:pt x="222501" y="416560"/>
                    </a:cubicBezTo>
                    <a:cubicBezTo>
                      <a:pt x="227791" y="379529"/>
                      <a:pt x="221660" y="340553"/>
                      <a:pt x="232661" y="304800"/>
                    </a:cubicBezTo>
                    <a:cubicBezTo>
                      <a:pt x="236252" y="293129"/>
                      <a:pt x="252219" y="289941"/>
                      <a:pt x="263141" y="284480"/>
                    </a:cubicBezTo>
                    <a:cubicBezTo>
                      <a:pt x="272720" y="279691"/>
                      <a:pt x="283777" y="278539"/>
                      <a:pt x="293621" y="274320"/>
                    </a:cubicBezTo>
                    <a:cubicBezTo>
                      <a:pt x="307542" y="268354"/>
                      <a:pt x="320714" y="260773"/>
                      <a:pt x="334261" y="254000"/>
                    </a:cubicBezTo>
                    <a:cubicBezTo>
                      <a:pt x="354581" y="257387"/>
                      <a:pt x="375111" y="259691"/>
                      <a:pt x="395221" y="264160"/>
                    </a:cubicBezTo>
                    <a:cubicBezTo>
                      <a:pt x="422130" y="270140"/>
                      <a:pt x="441492" y="282216"/>
                      <a:pt x="466341" y="294640"/>
                    </a:cubicBezTo>
                    <a:cubicBezTo>
                      <a:pt x="473114" y="304800"/>
                      <a:pt x="476306" y="318648"/>
                      <a:pt x="486661" y="325120"/>
                    </a:cubicBezTo>
                    <a:cubicBezTo>
                      <a:pt x="504824" y="336472"/>
                      <a:pt x="547621" y="345440"/>
                      <a:pt x="547621" y="345440"/>
                    </a:cubicBezTo>
                    <a:cubicBezTo>
                      <a:pt x="588261" y="342053"/>
                      <a:pt x="629118" y="340670"/>
                      <a:pt x="669541" y="335280"/>
                    </a:cubicBezTo>
                    <a:cubicBezTo>
                      <a:pt x="680157" y="333865"/>
                      <a:pt x="695232" y="334699"/>
                      <a:pt x="700021" y="325120"/>
                    </a:cubicBezTo>
                    <a:cubicBezTo>
                      <a:pt x="704810" y="315541"/>
                      <a:pt x="697434" y="302213"/>
                      <a:pt x="689861" y="294640"/>
                    </a:cubicBezTo>
                    <a:cubicBezTo>
                      <a:pt x="672592" y="277371"/>
                      <a:pt x="646170" y="271269"/>
                      <a:pt x="628901" y="254000"/>
                    </a:cubicBezTo>
                    <a:cubicBezTo>
                      <a:pt x="618741" y="243840"/>
                      <a:pt x="610981" y="230498"/>
                      <a:pt x="598421" y="223520"/>
                    </a:cubicBezTo>
                    <a:cubicBezTo>
                      <a:pt x="550321" y="196798"/>
                      <a:pt x="541221" y="209690"/>
                      <a:pt x="496821" y="193040"/>
                    </a:cubicBezTo>
                    <a:cubicBezTo>
                      <a:pt x="482640" y="187722"/>
                      <a:pt x="470243" y="178345"/>
                      <a:pt x="456181" y="172720"/>
                    </a:cubicBezTo>
                    <a:cubicBezTo>
                      <a:pt x="440468" y="166435"/>
                      <a:pt x="377867" y="145567"/>
                      <a:pt x="354581" y="142240"/>
                    </a:cubicBezTo>
                    <a:cubicBezTo>
                      <a:pt x="320887" y="137427"/>
                      <a:pt x="286848" y="135467"/>
                      <a:pt x="252981" y="132080"/>
                    </a:cubicBezTo>
                    <a:cubicBezTo>
                      <a:pt x="191561" y="116725"/>
                      <a:pt x="225588" y="126336"/>
                      <a:pt x="151381" y="101600"/>
                    </a:cubicBezTo>
                    <a:lnTo>
                      <a:pt x="120901" y="91440"/>
                    </a:lnTo>
                    <a:cubicBezTo>
                      <a:pt x="110741" y="81280"/>
                      <a:pt x="98391" y="72915"/>
                      <a:pt x="90421" y="60960"/>
                    </a:cubicBezTo>
                    <a:cubicBezTo>
                      <a:pt x="84480" y="52049"/>
                      <a:pt x="85050" y="40059"/>
                      <a:pt x="80261" y="30480"/>
                    </a:cubicBezTo>
                    <a:cubicBezTo>
                      <a:pt x="74800" y="19558"/>
                      <a:pt x="66714" y="10160"/>
                      <a:pt x="59941" y="0"/>
                    </a:cubicBezTo>
                    <a:cubicBezTo>
                      <a:pt x="56554" y="10160"/>
                      <a:pt x="52723" y="20182"/>
                      <a:pt x="49781" y="30480"/>
                    </a:cubicBezTo>
                    <a:cubicBezTo>
                      <a:pt x="45945" y="43906"/>
                      <a:pt x="45122" y="58285"/>
                      <a:pt x="39621" y="71120"/>
                    </a:cubicBezTo>
                    <a:cubicBezTo>
                      <a:pt x="34811" y="82343"/>
                      <a:pt x="20994" y="79587"/>
                      <a:pt x="19301" y="91440"/>
                    </a:cubicBezTo>
                    <a:close/>
                  </a:path>
                </a:pathLst>
              </a:custGeom>
              <a:solidFill>
                <a:schemeClr val="accent3">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grpSp>
      </p:grpSp>
      <p:sp>
        <p:nvSpPr>
          <p:cNvPr id="428" name="Text Box 140"/>
          <p:cNvSpPr txBox="1">
            <a:spLocks noChangeArrowheads="1"/>
          </p:cNvSpPr>
          <p:nvPr/>
        </p:nvSpPr>
        <p:spPr bwMode="auto">
          <a:xfrm>
            <a:off x="1291686" y="3170828"/>
            <a:ext cx="1360246" cy="253916"/>
          </a:xfrm>
          <a:prstGeom prst="rect">
            <a:avLst/>
          </a:prstGeom>
          <a:noFill/>
          <a:ln w="9525">
            <a:noFill/>
            <a:miter lim="800000"/>
            <a:headEnd/>
            <a:tailEnd/>
          </a:ln>
          <a:effectLst/>
        </p:spPr>
        <p:txBody>
          <a:bodyPr wrap="square">
            <a:spAutoFit/>
          </a:bodyPr>
          <a:lstStyle/>
          <a:p>
            <a:pPr algn="r"/>
            <a:r>
              <a:rPr lang="en-US" sz="1050" b="1" dirty="0">
                <a:solidFill>
                  <a:prstClr val="black"/>
                </a:solidFill>
                <a:latin typeface="Franklin Gothic Medium"/>
              </a:rPr>
              <a:t>Land = $1.5 Million</a:t>
            </a:r>
            <a:endParaRPr lang="en-US" sz="1050" b="1" baseline="-25000" dirty="0">
              <a:solidFill>
                <a:prstClr val="black"/>
              </a:solidFill>
              <a:latin typeface="Franklin Gothic Medium"/>
            </a:endParaRPr>
          </a:p>
        </p:txBody>
      </p:sp>
      <p:sp>
        <p:nvSpPr>
          <p:cNvPr id="432" name="Text Box 140"/>
          <p:cNvSpPr txBox="1">
            <a:spLocks noChangeArrowheads="1"/>
          </p:cNvSpPr>
          <p:nvPr/>
        </p:nvSpPr>
        <p:spPr bwMode="auto">
          <a:xfrm>
            <a:off x="2148687" y="2767010"/>
            <a:ext cx="2029439" cy="253916"/>
          </a:xfrm>
          <a:prstGeom prst="rect">
            <a:avLst/>
          </a:prstGeom>
          <a:noFill/>
          <a:ln w="9525">
            <a:noFill/>
            <a:miter lim="800000"/>
            <a:headEnd/>
            <a:tailEnd/>
          </a:ln>
          <a:effectLst/>
        </p:spPr>
        <p:txBody>
          <a:bodyPr wrap="square">
            <a:spAutoFit/>
          </a:bodyPr>
          <a:lstStyle/>
          <a:p>
            <a:pPr algn="ctr"/>
            <a:r>
              <a:rPr lang="en-US" sz="1050" b="1" dirty="0">
                <a:solidFill>
                  <a:prstClr val="black"/>
                </a:solidFill>
                <a:latin typeface="Franklin Gothic Medium"/>
              </a:rPr>
              <a:t>Depr Assets = $3.45 Million</a:t>
            </a:r>
            <a:endParaRPr lang="en-US" sz="1050" b="1" baseline="-25000" dirty="0">
              <a:solidFill>
                <a:prstClr val="black"/>
              </a:solidFill>
              <a:latin typeface="Franklin Gothic Medium"/>
            </a:endParaRPr>
          </a:p>
        </p:txBody>
      </p:sp>
      <p:sp>
        <p:nvSpPr>
          <p:cNvPr id="433" name="Text Box 140"/>
          <p:cNvSpPr txBox="1">
            <a:spLocks noChangeArrowheads="1"/>
          </p:cNvSpPr>
          <p:nvPr/>
        </p:nvSpPr>
        <p:spPr bwMode="auto">
          <a:xfrm>
            <a:off x="2635602" y="3623239"/>
            <a:ext cx="1019610" cy="219291"/>
          </a:xfrm>
          <a:prstGeom prst="rect">
            <a:avLst/>
          </a:prstGeom>
          <a:noFill/>
          <a:ln w="9525">
            <a:noFill/>
            <a:miter lim="800000"/>
            <a:headEnd/>
            <a:tailEnd/>
          </a:ln>
          <a:effectLst/>
        </p:spPr>
        <p:txBody>
          <a:bodyPr wrap="square">
            <a:spAutoFit/>
          </a:bodyPr>
          <a:lstStyle/>
          <a:p>
            <a:pPr algn="ctr"/>
            <a:r>
              <a:rPr lang="en-US" sz="825" b="1" dirty="0">
                <a:solidFill>
                  <a:srgbClr val="867450"/>
                </a:solidFill>
                <a:latin typeface="Franklin Gothic Medium"/>
              </a:rPr>
              <a:t>Jul 20</a:t>
            </a:r>
            <a:endParaRPr lang="en-US" sz="825" b="1" baseline="-25000" dirty="0">
              <a:solidFill>
                <a:srgbClr val="867450"/>
              </a:solidFill>
              <a:latin typeface="Franklin Gothic Medium"/>
            </a:endParaRPr>
          </a:p>
        </p:txBody>
      </p:sp>
      <p:grpSp>
        <p:nvGrpSpPr>
          <p:cNvPr id="434" name="Group 433"/>
          <p:cNvGrpSpPr/>
          <p:nvPr/>
        </p:nvGrpSpPr>
        <p:grpSpPr>
          <a:xfrm>
            <a:off x="1567694" y="3119928"/>
            <a:ext cx="879857" cy="345861"/>
            <a:chOff x="449943" y="3214536"/>
            <a:chExt cx="1422400" cy="640080"/>
          </a:xfrm>
        </p:grpSpPr>
        <p:cxnSp>
          <p:nvCxnSpPr>
            <p:cNvPr id="435" name="Straight Connector 434"/>
            <p:cNvCxnSpPr/>
            <p:nvPr/>
          </p:nvCxnSpPr>
          <p:spPr>
            <a:xfrm>
              <a:off x="449943" y="3214536"/>
              <a:ext cx="1422400" cy="640080"/>
            </a:xfrm>
            <a:prstGeom prst="line">
              <a:avLst/>
            </a:prstGeom>
            <a:ln w="38100">
              <a:solidFill>
                <a:srgbClr val="FC371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449943" y="3214536"/>
              <a:ext cx="1422400" cy="640080"/>
            </a:xfrm>
            <a:prstGeom prst="line">
              <a:avLst/>
            </a:prstGeom>
            <a:ln w="38100">
              <a:solidFill>
                <a:srgbClr val="FC3710"/>
              </a:solidFill>
            </a:ln>
          </p:spPr>
          <p:style>
            <a:lnRef idx="1">
              <a:schemeClr val="accent1"/>
            </a:lnRef>
            <a:fillRef idx="0">
              <a:schemeClr val="accent1"/>
            </a:fillRef>
            <a:effectRef idx="0">
              <a:schemeClr val="accent1"/>
            </a:effectRef>
            <a:fontRef idx="minor">
              <a:schemeClr val="tx1"/>
            </a:fontRef>
          </p:style>
        </p:cxnSp>
      </p:grpSp>
      <p:sp>
        <p:nvSpPr>
          <p:cNvPr id="437" name="Text Box 140"/>
          <p:cNvSpPr txBox="1">
            <a:spLocks noChangeArrowheads="1"/>
          </p:cNvSpPr>
          <p:nvPr/>
        </p:nvSpPr>
        <p:spPr bwMode="auto">
          <a:xfrm>
            <a:off x="3094949" y="3024083"/>
            <a:ext cx="1408506" cy="230832"/>
          </a:xfrm>
          <a:prstGeom prst="rect">
            <a:avLst/>
          </a:prstGeom>
          <a:noFill/>
          <a:ln w="9525">
            <a:noFill/>
            <a:miter lim="800000"/>
            <a:headEnd/>
            <a:tailEnd/>
          </a:ln>
          <a:effectLst/>
        </p:spPr>
        <p:txBody>
          <a:bodyPr wrap="square">
            <a:spAutoFit/>
          </a:bodyPr>
          <a:lstStyle/>
          <a:p>
            <a:pPr algn="ctr"/>
            <a:r>
              <a:rPr lang="en-US" sz="900" b="1" dirty="0">
                <a:solidFill>
                  <a:prstClr val="black"/>
                </a:solidFill>
                <a:latin typeface="Franklin Gothic Medium"/>
              </a:rPr>
              <a:t>100 LIHTC Units</a:t>
            </a:r>
            <a:endParaRPr lang="en-US" sz="900" b="1" baseline="-25000" dirty="0">
              <a:solidFill>
                <a:prstClr val="black"/>
              </a:solidFill>
              <a:latin typeface="Franklin Gothic Medium"/>
            </a:endParaRPr>
          </a:p>
        </p:txBody>
      </p:sp>
      <p:sp>
        <p:nvSpPr>
          <p:cNvPr id="438" name="Right Brace 437"/>
          <p:cNvSpPr/>
          <p:nvPr/>
        </p:nvSpPr>
        <p:spPr>
          <a:xfrm rot="5400000">
            <a:off x="4849629" y="2717810"/>
            <a:ext cx="204034" cy="3613063"/>
          </a:xfrm>
          <a:prstGeom prst="rightBrace">
            <a:avLst>
              <a:gd name="adj1" fmla="val 30684"/>
              <a:gd name="adj2" fmla="val 50000"/>
            </a:avLst>
          </a:prstGeom>
          <a:ln w="25400">
            <a:solidFill>
              <a:srgbClr val="0066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Franklin Gothic Medium"/>
            </a:endParaRPr>
          </a:p>
        </p:txBody>
      </p:sp>
      <p:sp>
        <p:nvSpPr>
          <p:cNvPr id="439" name="TextBox 438"/>
          <p:cNvSpPr txBox="1"/>
          <p:nvPr/>
        </p:nvSpPr>
        <p:spPr>
          <a:xfrm>
            <a:off x="4583684" y="4621521"/>
            <a:ext cx="815777" cy="253916"/>
          </a:xfrm>
          <a:prstGeom prst="rect">
            <a:avLst/>
          </a:prstGeom>
          <a:noFill/>
        </p:spPr>
        <p:txBody>
          <a:bodyPr wrap="square" rtlCol="0">
            <a:spAutoFit/>
          </a:bodyPr>
          <a:lstStyle/>
          <a:p>
            <a:pPr algn="ctr"/>
            <a:r>
              <a:rPr lang="en-US" sz="1050" b="1" dirty="0">
                <a:solidFill>
                  <a:srgbClr val="0066CC"/>
                </a:solidFill>
                <a:latin typeface="Franklin Gothic Medium"/>
              </a:rPr>
              <a:t>15+ mo.</a:t>
            </a:r>
          </a:p>
        </p:txBody>
      </p:sp>
    </p:spTree>
    <p:extLst>
      <p:ext uri="{BB962C8B-B14F-4D97-AF65-F5344CB8AC3E}">
        <p14:creationId xmlns:p14="http://schemas.microsoft.com/office/powerpoint/2010/main" val="206353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800"/>
                                        <p:tgtEl>
                                          <p:spTgt spid="11"/>
                                        </p:tgtEl>
                                      </p:cBhvr>
                                    </p:animEffect>
                                  </p:childTnLst>
                                </p:cTn>
                              </p:par>
                            </p:childTnLst>
                          </p:cTn>
                        </p:par>
                        <p:par>
                          <p:cTn id="54" fill="hold">
                            <p:stCondLst>
                              <p:cond delay="800"/>
                            </p:stCondLst>
                            <p:childTnLst>
                              <p:par>
                                <p:cTn id="55" presetID="10" presetClass="entr" presetSubtype="0" fill="hold" grpId="0" nodeType="afterEffect">
                                  <p:stCondLst>
                                    <p:cond delay="0"/>
                                  </p:stCondLst>
                                  <p:childTnLst>
                                    <p:set>
                                      <p:cBhvr>
                                        <p:cTn id="56" dur="1" fill="hold">
                                          <p:stCondLst>
                                            <p:cond delay="0"/>
                                          </p:stCondLst>
                                        </p:cTn>
                                        <p:tgtEl>
                                          <p:spTgt spid="356"/>
                                        </p:tgtEl>
                                        <p:attrNameLst>
                                          <p:attrName>style.visibility</p:attrName>
                                        </p:attrNameLst>
                                      </p:cBhvr>
                                      <p:to>
                                        <p:strVal val="visible"/>
                                      </p:to>
                                    </p:set>
                                    <p:animEffect transition="in" filter="fade">
                                      <p:cBhvr>
                                        <p:cTn id="57" dur="200"/>
                                        <p:tgtEl>
                                          <p:spTgt spid="356"/>
                                        </p:tgtEl>
                                      </p:cBhvr>
                                    </p:animEffect>
                                  </p:childTnLst>
                                </p:cTn>
                              </p:par>
                            </p:childTnLst>
                          </p:cTn>
                        </p:par>
                        <p:par>
                          <p:cTn id="58" fill="hold">
                            <p:stCondLst>
                              <p:cond delay="1000"/>
                            </p:stCondLst>
                            <p:childTnLst>
                              <p:par>
                                <p:cTn id="59" presetID="6" presetClass="emph" presetSubtype="0" autoRev="1" fill="hold" grpId="1" nodeType="afterEffect">
                                  <p:stCondLst>
                                    <p:cond delay="0"/>
                                  </p:stCondLst>
                                  <p:childTnLst>
                                    <p:animScale>
                                      <p:cBhvr>
                                        <p:cTn id="60" dur="400" fill="hold"/>
                                        <p:tgtEl>
                                          <p:spTgt spid="356"/>
                                        </p:tgtEl>
                                      </p:cBhvr>
                                      <p:by x="110000" y="110000"/>
                                    </p:animScale>
                                  </p:childTnLst>
                                </p:cTn>
                              </p:par>
                              <p:par>
                                <p:cTn id="61" presetID="6" presetClass="emph" presetSubtype="0" autoRev="1" fill="hold" grpId="1" nodeType="withEffect">
                                  <p:stCondLst>
                                    <p:cond delay="0"/>
                                  </p:stCondLst>
                                  <p:childTnLst>
                                    <p:animScale>
                                      <p:cBhvr>
                                        <p:cTn id="62" dur="400" fill="hold"/>
                                        <p:tgtEl>
                                          <p:spTgt spid="6"/>
                                        </p:tgtEl>
                                      </p:cBhvr>
                                      <p:by x="170000" y="1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p:bldP spid="5" grpId="0"/>
      <p:bldP spid="6" grpId="0" animBg="1"/>
      <p:bldP spid="6" grpId="1" animBg="1"/>
      <p:bldP spid="356" grpId="0" animBg="1"/>
      <p:bldP spid="356" grpId="1" animBg="1"/>
      <p:bldP spid="11" grpId="0" animBg="1"/>
      <p:bldP spid="4" grpId="0"/>
      <p:bldP spid="265" grpId="0"/>
      <p:bldP spid="266" grpId="0"/>
      <p:bldP spid="269" grpId="0"/>
      <p:bldP spid="270" grpId="0" animBg="1"/>
      <p:bldP spid="428" grpId="0"/>
      <p:bldP spid="432" grpId="0"/>
      <p:bldP spid="433" grpId="0"/>
      <p:bldP spid="437" grpId="0"/>
      <p:bldP spid="438" grpId="0" animBg="1"/>
      <p:bldP spid="4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6393" y="1246375"/>
            <a:ext cx="2287898" cy="2185135"/>
            <a:chOff x="2322205" y="1469595"/>
            <a:chExt cx="3050531" cy="2913513"/>
          </a:xfrm>
        </p:grpSpPr>
        <p:sp>
          <p:nvSpPr>
            <p:cNvPr id="208" name="Rectangle 207"/>
            <p:cNvSpPr/>
            <p:nvPr/>
          </p:nvSpPr>
          <p:spPr>
            <a:xfrm>
              <a:off x="2475868" y="2325708"/>
              <a:ext cx="2743200" cy="20574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475868" y="2325709"/>
              <a:ext cx="2743200" cy="411480"/>
              <a:chOff x="2475871" y="2325708"/>
              <a:chExt cx="1452963" cy="518864"/>
            </a:xfrm>
          </p:grpSpPr>
          <p:sp>
            <p:nvSpPr>
              <p:cNvPr id="108" name="Rectangle 107"/>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6" name="TextBox 215"/>
            <p:cNvSpPr txBox="1"/>
            <p:nvPr/>
          </p:nvSpPr>
          <p:spPr>
            <a:xfrm>
              <a:off x="2475869" y="2323608"/>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166" name="Group 165"/>
            <p:cNvGrpSpPr/>
            <p:nvPr/>
          </p:nvGrpSpPr>
          <p:grpSpPr>
            <a:xfrm>
              <a:off x="2475868" y="2737189"/>
              <a:ext cx="2743200" cy="411480"/>
              <a:chOff x="2475871" y="2325708"/>
              <a:chExt cx="1452963" cy="518864"/>
            </a:xfrm>
          </p:grpSpPr>
          <p:sp>
            <p:nvSpPr>
              <p:cNvPr id="167" name="Rectangle 166"/>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9" name="Group 168"/>
            <p:cNvGrpSpPr/>
            <p:nvPr/>
          </p:nvGrpSpPr>
          <p:grpSpPr>
            <a:xfrm>
              <a:off x="2475868" y="3148669"/>
              <a:ext cx="2743200" cy="411480"/>
              <a:chOff x="2475871" y="2325708"/>
              <a:chExt cx="1452963" cy="518864"/>
            </a:xfrm>
          </p:grpSpPr>
          <p:sp>
            <p:nvSpPr>
              <p:cNvPr id="170" name="Rectangle 169"/>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p:cNvGrpSpPr/>
            <p:nvPr/>
          </p:nvGrpSpPr>
          <p:grpSpPr>
            <a:xfrm>
              <a:off x="2475868" y="3560149"/>
              <a:ext cx="2743200" cy="411480"/>
              <a:chOff x="2475871" y="2325708"/>
              <a:chExt cx="1452963" cy="518864"/>
            </a:xfrm>
          </p:grpSpPr>
          <p:sp>
            <p:nvSpPr>
              <p:cNvPr id="173" name="Rectangle 172"/>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5" name="Group 174"/>
            <p:cNvGrpSpPr/>
            <p:nvPr/>
          </p:nvGrpSpPr>
          <p:grpSpPr>
            <a:xfrm>
              <a:off x="2475868" y="3971628"/>
              <a:ext cx="2743200" cy="411480"/>
              <a:chOff x="2475871" y="2325708"/>
              <a:chExt cx="1452963" cy="518864"/>
            </a:xfrm>
          </p:grpSpPr>
          <p:sp>
            <p:nvSpPr>
              <p:cNvPr id="176" name="Rectangle 175"/>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rapezoid 7"/>
            <p:cNvSpPr/>
            <p:nvPr/>
          </p:nvSpPr>
          <p:spPr>
            <a:xfrm>
              <a:off x="2322205" y="1469595"/>
              <a:ext cx="3050531" cy="858523"/>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78" name="TextBox 177"/>
            <p:cNvSpPr txBox="1"/>
            <p:nvPr/>
          </p:nvSpPr>
          <p:spPr>
            <a:xfrm>
              <a:off x="2475869" y="3960511"/>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79" name="TextBox 178"/>
            <p:cNvSpPr txBox="1"/>
            <p:nvPr/>
          </p:nvSpPr>
          <p:spPr>
            <a:xfrm>
              <a:off x="3840475" y="3960511"/>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0" name="TextBox 179"/>
            <p:cNvSpPr txBox="1"/>
            <p:nvPr/>
          </p:nvSpPr>
          <p:spPr>
            <a:xfrm>
              <a:off x="3840475" y="2323608"/>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1" name="TextBox 180"/>
            <p:cNvSpPr txBox="1"/>
            <p:nvPr/>
          </p:nvSpPr>
          <p:spPr>
            <a:xfrm>
              <a:off x="3840475" y="2732834"/>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2" name="TextBox 181"/>
            <p:cNvSpPr txBox="1"/>
            <p:nvPr/>
          </p:nvSpPr>
          <p:spPr>
            <a:xfrm>
              <a:off x="3840475" y="3142060"/>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3" name="TextBox 182"/>
            <p:cNvSpPr txBox="1"/>
            <p:nvPr/>
          </p:nvSpPr>
          <p:spPr>
            <a:xfrm>
              <a:off x="3840474" y="3551285"/>
              <a:ext cx="1369253"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4" name="TextBox 183"/>
            <p:cNvSpPr txBox="1"/>
            <p:nvPr/>
          </p:nvSpPr>
          <p:spPr>
            <a:xfrm>
              <a:off x="2475869" y="2732834"/>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5" name="TextBox 184"/>
            <p:cNvSpPr txBox="1"/>
            <p:nvPr/>
          </p:nvSpPr>
          <p:spPr>
            <a:xfrm>
              <a:off x="2475869" y="3142060"/>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7" name="TextBox 186"/>
            <p:cNvSpPr txBox="1"/>
            <p:nvPr/>
          </p:nvSpPr>
          <p:spPr>
            <a:xfrm>
              <a:off x="2475869" y="3551286"/>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9" name="TextBox 8"/>
            <p:cNvSpPr txBox="1"/>
            <p:nvPr/>
          </p:nvSpPr>
          <p:spPr>
            <a:xfrm>
              <a:off x="2475868" y="1581276"/>
              <a:ext cx="2733862" cy="677108"/>
            </a:xfrm>
            <a:prstGeom prst="rect">
              <a:avLst/>
            </a:prstGeom>
            <a:noFill/>
          </p:spPr>
          <p:txBody>
            <a:bodyPr wrap="square" rtlCol="0">
              <a:spAutoFit/>
            </a:bodyPr>
            <a:lstStyle/>
            <a:p>
              <a:pPr algn="ctr"/>
              <a:r>
                <a:rPr lang="en-US" sz="2700" b="1" dirty="0">
                  <a:solidFill>
                    <a:schemeClr val="bg1">
                      <a:lumMod val="95000"/>
                    </a:schemeClr>
                  </a:solidFill>
                </a:rPr>
                <a:t>AVG: 60%</a:t>
              </a:r>
            </a:p>
          </p:txBody>
        </p:sp>
      </p:grpSp>
      <p:sp>
        <p:nvSpPr>
          <p:cNvPr id="2" name="Rectangle 1"/>
          <p:cNvSpPr/>
          <p:nvPr/>
        </p:nvSpPr>
        <p:spPr>
          <a:xfrm>
            <a:off x="-1037347" y="6331163"/>
            <a:ext cx="1072487" cy="850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3CD9D88-E257-2B0D-FCEB-A63949C45B16}"/>
              </a:ext>
            </a:extLst>
          </p:cNvPr>
          <p:cNvSpPr/>
          <p:nvPr/>
        </p:nvSpPr>
        <p:spPr>
          <a:xfrm>
            <a:off x="954889" y="2813168"/>
            <a:ext cx="2057400" cy="623293"/>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2ED47CB-A8F5-4383-9E14-5A3754B94D1A}"/>
              </a:ext>
            </a:extLst>
          </p:cNvPr>
          <p:cNvSpPr txBox="1"/>
          <p:nvPr/>
        </p:nvSpPr>
        <p:spPr>
          <a:xfrm>
            <a:off x="35140" y="3714609"/>
            <a:ext cx="1750820" cy="1015663"/>
          </a:xfrm>
          <a:prstGeom prst="rect">
            <a:avLst/>
          </a:prstGeom>
          <a:noFill/>
        </p:spPr>
        <p:txBody>
          <a:bodyPr wrap="square" rtlCol="0">
            <a:spAutoFit/>
          </a:bodyPr>
          <a:lstStyle/>
          <a:p>
            <a:pPr algn="ctr">
              <a:lnSpc>
                <a:spcPts val="2000"/>
              </a:lnSpc>
            </a:pPr>
            <a:r>
              <a:rPr lang="en-US" sz="2000" b="1" dirty="0">
                <a:solidFill>
                  <a:srgbClr val="92D050"/>
                </a:solidFill>
                <a:effectLst/>
                <a:cs typeface="Arial" pitchFamily="34" charset="0"/>
              </a:rPr>
              <a:t>Avg.</a:t>
            </a:r>
          </a:p>
          <a:p>
            <a:pPr algn="ctr">
              <a:lnSpc>
                <a:spcPts val="1200"/>
              </a:lnSpc>
            </a:pPr>
            <a:endParaRPr lang="en-US" sz="2000" b="1" dirty="0">
              <a:solidFill>
                <a:srgbClr val="92D050"/>
              </a:solidFill>
              <a:effectLst/>
              <a:cs typeface="Arial" pitchFamily="34" charset="0"/>
            </a:endParaRPr>
          </a:p>
          <a:p>
            <a:pPr algn="ctr">
              <a:lnSpc>
                <a:spcPts val="2000"/>
              </a:lnSpc>
            </a:pPr>
            <a:r>
              <a:rPr lang="en-US" sz="3600" b="1" dirty="0">
                <a:solidFill>
                  <a:srgbClr val="92D050"/>
                </a:solidFill>
                <a:effectLst/>
                <a:cs typeface="Arial" pitchFamily="34" charset="0"/>
              </a:rPr>
              <a:t>60%</a:t>
            </a:r>
            <a:r>
              <a:rPr lang="en-US" sz="2000" b="1" dirty="0">
                <a:solidFill>
                  <a:srgbClr val="92D050"/>
                </a:solidFill>
                <a:effectLst/>
                <a:cs typeface="Arial" pitchFamily="34" charset="0"/>
              </a:rPr>
              <a:t> </a:t>
            </a:r>
          </a:p>
          <a:p>
            <a:pPr algn="ctr">
              <a:lnSpc>
                <a:spcPts val="2000"/>
              </a:lnSpc>
            </a:pPr>
            <a:r>
              <a:rPr lang="en-US" sz="2000" dirty="0">
                <a:solidFill>
                  <a:srgbClr val="92D050"/>
                </a:solidFill>
                <a:effectLst/>
                <a:cs typeface="Arial" pitchFamily="34" charset="0"/>
              </a:rPr>
              <a:t>AMGI</a:t>
            </a:r>
            <a:endParaRPr lang="en-US" sz="2400" dirty="0">
              <a:solidFill>
                <a:srgbClr val="92D050"/>
              </a:solidFill>
              <a:effectLst/>
              <a:cs typeface="Arial" pitchFamily="34" charset="0"/>
            </a:endParaRPr>
          </a:p>
        </p:txBody>
      </p:sp>
      <p:pic>
        <p:nvPicPr>
          <p:cNvPr id="25" name="Picture 24">
            <a:extLst>
              <a:ext uri="{FF2B5EF4-FFF2-40B4-BE49-F238E27FC236}">
                <a16:creationId xmlns:a16="http://schemas.microsoft.com/office/drawing/2014/main" id="{D3B8D992-0502-CA4D-4CF8-8A73A85978BA}"/>
              </a:ext>
            </a:extLst>
          </p:cNvPr>
          <p:cNvPicPr>
            <a:picLocks noChangeAspect="1"/>
          </p:cNvPicPr>
          <p:nvPr/>
        </p:nvPicPr>
        <p:blipFill>
          <a:blip r:embed="rId2"/>
          <a:stretch>
            <a:fillRect/>
          </a:stretch>
        </p:blipFill>
        <p:spPr>
          <a:xfrm flipH="1">
            <a:off x="1626608" y="3670030"/>
            <a:ext cx="904567" cy="1056215"/>
          </a:xfrm>
          <a:prstGeom prst="rect">
            <a:avLst/>
          </a:prstGeom>
          <a:effectLst>
            <a:outerShdw blurRad="50800" dist="25400" dir="2700000" algn="tl" rotWithShape="0">
              <a:prstClr val="black">
                <a:alpha val="40000"/>
              </a:prstClr>
            </a:outerShdw>
          </a:effectLst>
        </p:spPr>
      </p:pic>
      <p:sp>
        <p:nvSpPr>
          <p:cNvPr id="26" name="TextBox 25">
            <a:extLst>
              <a:ext uri="{FF2B5EF4-FFF2-40B4-BE49-F238E27FC236}">
                <a16:creationId xmlns:a16="http://schemas.microsoft.com/office/drawing/2014/main" id="{1C43CD9A-A11B-D4D1-9A6B-E9851C43A37A}"/>
              </a:ext>
            </a:extLst>
          </p:cNvPr>
          <p:cNvSpPr txBox="1"/>
          <p:nvPr/>
        </p:nvSpPr>
        <p:spPr>
          <a:xfrm>
            <a:off x="2558074" y="3967304"/>
            <a:ext cx="2774157" cy="461665"/>
          </a:xfrm>
          <a:prstGeom prst="rect">
            <a:avLst/>
          </a:prstGeom>
          <a:noFill/>
        </p:spPr>
        <p:txBody>
          <a:bodyPr wrap="none" rtlCol="0">
            <a:spAutoFit/>
          </a:bodyPr>
          <a:lstStyle/>
          <a:p>
            <a:r>
              <a:rPr lang="en-US" sz="2400" dirty="0">
                <a:solidFill>
                  <a:schemeClr val="tx1">
                    <a:lumMod val="75000"/>
                    <a:lumOff val="25000"/>
                  </a:schemeClr>
                </a:solidFill>
              </a:rPr>
              <a:t>Minimum Set-Aside</a:t>
            </a:r>
          </a:p>
        </p:txBody>
      </p:sp>
      <p:sp>
        <p:nvSpPr>
          <p:cNvPr id="3" name="TextBox 2">
            <a:extLst>
              <a:ext uri="{FF2B5EF4-FFF2-40B4-BE49-F238E27FC236}">
                <a16:creationId xmlns:a16="http://schemas.microsoft.com/office/drawing/2014/main" id="{35AB78C5-2464-F450-165A-4F33CB40B58C}"/>
              </a:ext>
            </a:extLst>
          </p:cNvPr>
          <p:cNvSpPr txBox="1"/>
          <p:nvPr/>
        </p:nvSpPr>
        <p:spPr>
          <a:xfrm>
            <a:off x="906066" y="939570"/>
            <a:ext cx="2155142" cy="338554"/>
          </a:xfrm>
          <a:prstGeom prst="rect">
            <a:avLst/>
          </a:prstGeom>
          <a:noFill/>
        </p:spPr>
        <p:txBody>
          <a:bodyPr wrap="none" rtlCol="0">
            <a:spAutoFit/>
          </a:bodyPr>
          <a:lstStyle/>
          <a:p>
            <a:pPr algn="ctr"/>
            <a:r>
              <a:rPr lang="en-US" sz="1600" dirty="0">
                <a:solidFill>
                  <a:schemeClr val="tx1">
                    <a:lumMod val="75000"/>
                    <a:lumOff val="25000"/>
                  </a:schemeClr>
                </a:solidFill>
              </a:rPr>
              <a:t>Single-Building Project</a:t>
            </a:r>
          </a:p>
        </p:txBody>
      </p:sp>
      <p:sp>
        <p:nvSpPr>
          <p:cNvPr id="13" name="TextBox 12">
            <a:extLst>
              <a:ext uri="{FF2B5EF4-FFF2-40B4-BE49-F238E27FC236}">
                <a16:creationId xmlns:a16="http://schemas.microsoft.com/office/drawing/2014/main" id="{DEE2300C-A254-7B03-2151-3ED631423FB6}"/>
              </a:ext>
            </a:extLst>
          </p:cNvPr>
          <p:cNvSpPr txBox="1"/>
          <p:nvPr/>
        </p:nvSpPr>
        <p:spPr>
          <a:xfrm>
            <a:off x="-178656" y="2798739"/>
            <a:ext cx="1236903" cy="683264"/>
          </a:xfrm>
          <a:prstGeom prst="rect">
            <a:avLst/>
          </a:prstGeom>
          <a:noFill/>
        </p:spPr>
        <p:txBody>
          <a:bodyPr wrap="square" rtlCol="0">
            <a:spAutoFit/>
          </a:bodyPr>
          <a:lstStyle/>
          <a:p>
            <a:pPr algn="ctr">
              <a:lnSpc>
                <a:spcPct val="80000"/>
              </a:lnSpc>
            </a:pPr>
            <a:r>
              <a:rPr lang="en-US" sz="1600" b="1" dirty="0">
                <a:solidFill>
                  <a:srgbClr val="92D050"/>
                </a:solidFill>
                <a:effectLst/>
                <a:cs typeface="Arial" pitchFamily="34" charset="0"/>
              </a:rPr>
              <a:t>40% of units in project</a:t>
            </a:r>
            <a:endParaRPr lang="en-US" sz="2000" b="1" dirty="0">
              <a:solidFill>
                <a:srgbClr val="92D050"/>
              </a:solidFill>
              <a:effectLst/>
              <a:cs typeface="Arial" pitchFamily="34" charset="0"/>
            </a:endParaRPr>
          </a:p>
        </p:txBody>
      </p:sp>
      <p:sp>
        <p:nvSpPr>
          <p:cNvPr id="14" name="Title 1">
            <a:extLst>
              <a:ext uri="{FF2B5EF4-FFF2-40B4-BE49-F238E27FC236}">
                <a16:creationId xmlns:a16="http://schemas.microsoft.com/office/drawing/2014/main" id="{5A307A4A-4F44-1F19-669B-CB4E64249EFC}"/>
              </a:ext>
            </a:extLst>
          </p:cNvPr>
          <p:cNvSpPr txBox="1">
            <a:spLocks/>
          </p:cNvSpPr>
          <p:nvPr/>
        </p:nvSpPr>
        <p:spPr>
          <a:xfrm>
            <a:off x="180377" y="67852"/>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tx1">
                    <a:lumMod val="75000"/>
                    <a:lumOff val="25000"/>
                  </a:schemeClr>
                </a:solidFill>
                <a:effectLst/>
              </a:rPr>
              <a:t>Minimum Set-Aside</a:t>
            </a:r>
          </a:p>
        </p:txBody>
      </p:sp>
      <p:sp>
        <p:nvSpPr>
          <p:cNvPr id="7" name="Rectangle 6">
            <a:extLst>
              <a:ext uri="{FF2B5EF4-FFF2-40B4-BE49-F238E27FC236}">
                <a16:creationId xmlns:a16="http://schemas.microsoft.com/office/drawing/2014/main" id="{FD6D8BBC-0C9E-104B-7B5B-24265DB34BA3}"/>
              </a:ext>
            </a:extLst>
          </p:cNvPr>
          <p:cNvSpPr/>
          <p:nvPr/>
        </p:nvSpPr>
        <p:spPr>
          <a:xfrm>
            <a:off x="3326980" y="986792"/>
            <a:ext cx="5641174" cy="2857192"/>
          </a:xfrm>
          <a:prstGeom prst="rect">
            <a:avLst/>
          </a:prstGeom>
        </p:spPr>
        <p:txBody>
          <a:bodyPr wrap="square">
            <a:spAutoFit/>
          </a:bodyPr>
          <a:lstStyle/>
          <a:p>
            <a:pPr>
              <a:spcBef>
                <a:spcPts val="450"/>
              </a:spcBef>
              <a:spcAft>
                <a:spcPts val="900"/>
              </a:spcAft>
            </a:pPr>
            <a:r>
              <a:rPr lang="en-US" sz="2100" dirty="0">
                <a:solidFill>
                  <a:schemeClr val="tx1">
                    <a:lumMod val="75000"/>
                    <a:lumOff val="25000"/>
                  </a:schemeClr>
                </a:solidFill>
              </a:rPr>
              <a:t>At least 40 percent of a project’s units have to be “both rent-restricted and occupied by individuals whose incomes do not exceed the </a:t>
            </a:r>
            <a:r>
              <a:rPr lang="en-US" sz="2100" b="1" i="1" u="sng" dirty="0">
                <a:solidFill>
                  <a:schemeClr val="tx1">
                    <a:lumMod val="75000"/>
                    <a:lumOff val="25000"/>
                  </a:schemeClr>
                </a:solidFill>
              </a:rPr>
              <a:t>imputed income limitation</a:t>
            </a:r>
            <a:r>
              <a:rPr lang="en-US" sz="2100" dirty="0">
                <a:solidFill>
                  <a:schemeClr val="tx1">
                    <a:lumMod val="75000"/>
                    <a:lumOff val="25000"/>
                  </a:schemeClr>
                </a:solidFill>
              </a:rPr>
              <a:t> designated by the taxpayer with respect to the respective unit” IRC §42(g)(1)(C)(i)</a:t>
            </a:r>
          </a:p>
          <a:p>
            <a:pPr>
              <a:spcBef>
                <a:spcPts val="450"/>
              </a:spcBef>
              <a:spcAft>
                <a:spcPts val="900"/>
              </a:spcAft>
            </a:pPr>
            <a:r>
              <a:rPr lang="en-US" sz="2100" dirty="0">
                <a:solidFill>
                  <a:schemeClr val="tx1">
                    <a:lumMod val="75000"/>
                    <a:lumOff val="25000"/>
                  </a:schemeClr>
                </a:solidFill>
              </a:rPr>
              <a:t>The average of the imputed income limitations designated </a:t>
            </a:r>
            <a:r>
              <a:rPr lang="en-US" sz="2100" i="1" dirty="0">
                <a:solidFill>
                  <a:schemeClr val="accent1"/>
                </a:solidFill>
              </a:rPr>
              <a:t>cannot</a:t>
            </a:r>
            <a:r>
              <a:rPr lang="en-US" sz="2100" i="1" dirty="0">
                <a:solidFill>
                  <a:srgbClr val="0A9A7F"/>
                </a:solidFill>
              </a:rPr>
              <a:t> </a:t>
            </a:r>
            <a:r>
              <a:rPr lang="en-US" sz="2100" i="1" dirty="0">
                <a:solidFill>
                  <a:schemeClr val="accent1"/>
                </a:solidFill>
              </a:rPr>
              <a:t>exceed 60 percent</a:t>
            </a:r>
            <a:r>
              <a:rPr lang="en-US" sz="2100" dirty="0">
                <a:solidFill>
                  <a:schemeClr val="accent1"/>
                </a:solidFill>
              </a:rPr>
              <a:t> </a:t>
            </a:r>
            <a:r>
              <a:rPr lang="en-US" sz="2100" i="1" dirty="0">
                <a:solidFill>
                  <a:schemeClr val="accent1"/>
                </a:solidFill>
              </a:rPr>
              <a:t>of AMI</a:t>
            </a:r>
            <a:endParaRPr lang="en-US" sz="2100" dirty="0">
              <a:solidFill>
                <a:schemeClr val="accent1"/>
              </a:solidFill>
            </a:endParaRPr>
          </a:p>
        </p:txBody>
      </p:sp>
    </p:spTree>
    <p:extLst>
      <p:ext uri="{BB962C8B-B14F-4D97-AF65-F5344CB8AC3E}">
        <p14:creationId xmlns:p14="http://schemas.microsoft.com/office/powerpoint/2010/main" val="1829730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900" decel="100000" fill="hold"/>
                                        <p:tgtEl>
                                          <p:spTgt spid="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autoRev="1" fill="hold" nodeType="clickEffect">
                                  <p:stCondLst>
                                    <p:cond delay="0"/>
                                  </p:stCondLst>
                                  <p:childTnLst>
                                    <p:animScale>
                                      <p:cBhvr>
                                        <p:cTn id="40" dur="350" fill="hold"/>
                                        <p:tgtEl>
                                          <p:spTgt spid="2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p:bldP spid="26" grpId="0"/>
      <p:bldP spid="13" grpId="0"/>
      <p:bldP spid="7"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88059" y="2928262"/>
            <a:ext cx="6243146" cy="1254458"/>
            <a:chOff x="2487358" y="3910253"/>
            <a:chExt cx="8324194" cy="1672610"/>
          </a:xfrm>
          <a:solidFill>
            <a:srgbClr val="6FBD6F"/>
          </a:solidFill>
        </p:grpSpPr>
        <p:sp>
          <p:nvSpPr>
            <p:cNvPr id="24" name="Rectangle 23"/>
            <p:cNvSpPr/>
            <p:nvPr/>
          </p:nvSpPr>
          <p:spPr>
            <a:xfrm flipV="1">
              <a:off x="2487358" y="5527053"/>
              <a:ext cx="318667" cy="47408"/>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5" name="Rectangle 24"/>
            <p:cNvSpPr/>
            <p:nvPr/>
          </p:nvSpPr>
          <p:spPr>
            <a:xfrm flipV="1">
              <a:off x="2806164" y="5479644"/>
              <a:ext cx="318667" cy="94817"/>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6" name="Rectangle 25"/>
            <p:cNvSpPr/>
            <p:nvPr/>
          </p:nvSpPr>
          <p:spPr>
            <a:xfrm flipV="1">
              <a:off x="3124970" y="5432236"/>
              <a:ext cx="318667" cy="142225"/>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7" name="Rectangle 26"/>
            <p:cNvSpPr/>
            <p:nvPr/>
          </p:nvSpPr>
          <p:spPr>
            <a:xfrm flipV="1">
              <a:off x="3443776" y="5337420"/>
              <a:ext cx="318667" cy="237041"/>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8" name="Rectangle 27"/>
            <p:cNvSpPr/>
            <p:nvPr/>
          </p:nvSpPr>
          <p:spPr>
            <a:xfrm flipV="1">
              <a:off x="3762583" y="5147786"/>
              <a:ext cx="318667" cy="426675"/>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9" name="Rectangle 28"/>
            <p:cNvSpPr/>
            <p:nvPr/>
          </p:nvSpPr>
          <p:spPr>
            <a:xfrm flipV="1">
              <a:off x="4081389" y="4981857"/>
              <a:ext cx="318667" cy="592604"/>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1" name="Rectangle 30"/>
            <p:cNvSpPr/>
            <p:nvPr/>
          </p:nvSpPr>
          <p:spPr>
            <a:xfrm flipV="1">
              <a:off x="4400195" y="4627709"/>
              <a:ext cx="318667" cy="946752"/>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2" name="Rectangle 31"/>
            <p:cNvSpPr/>
            <p:nvPr/>
          </p:nvSpPr>
          <p:spPr>
            <a:xfrm flipV="1">
              <a:off x="4719001" y="4815509"/>
              <a:ext cx="318667" cy="758952"/>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3" name="Rectangle 32"/>
            <p:cNvSpPr/>
            <p:nvPr/>
          </p:nvSpPr>
          <p:spPr>
            <a:xfrm flipV="1">
              <a:off x="5037807" y="4152211"/>
              <a:ext cx="318667" cy="1422249"/>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4" name="Rectangle 33"/>
            <p:cNvSpPr/>
            <p:nvPr/>
          </p:nvSpPr>
          <p:spPr>
            <a:xfrm flipV="1">
              <a:off x="5356613" y="4413172"/>
              <a:ext cx="318667" cy="1161288"/>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5" name="Rectangle 34"/>
            <p:cNvSpPr/>
            <p:nvPr/>
          </p:nvSpPr>
          <p:spPr>
            <a:xfrm flipV="1">
              <a:off x="5682654" y="4042094"/>
              <a:ext cx="318667" cy="1540769"/>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6" name="Rectangle 35"/>
            <p:cNvSpPr/>
            <p:nvPr/>
          </p:nvSpPr>
          <p:spPr>
            <a:xfrm flipV="1">
              <a:off x="5994226" y="4321733"/>
              <a:ext cx="318667" cy="1252728"/>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7" name="Rectangle 36"/>
            <p:cNvSpPr/>
            <p:nvPr/>
          </p:nvSpPr>
          <p:spPr>
            <a:xfrm flipV="1">
              <a:off x="6313032" y="3910253"/>
              <a:ext cx="318667" cy="1664208"/>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8" name="Rectangle 37"/>
            <p:cNvSpPr/>
            <p:nvPr/>
          </p:nvSpPr>
          <p:spPr>
            <a:xfrm flipV="1">
              <a:off x="9855273" y="4680075"/>
              <a:ext cx="318667" cy="877053"/>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9" name="Rectangle 38"/>
            <p:cNvSpPr/>
            <p:nvPr/>
          </p:nvSpPr>
          <p:spPr>
            <a:xfrm flipV="1">
              <a:off x="10174079" y="4964524"/>
              <a:ext cx="318667" cy="592604"/>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41" name="Rectangle 40"/>
            <p:cNvSpPr/>
            <p:nvPr/>
          </p:nvSpPr>
          <p:spPr>
            <a:xfrm flipV="1">
              <a:off x="10492885" y="5462311"/>
              <a:ext cx="318667" cy="94817"/>
            </a:xfrm>
            <a:prstGeom prst="rect">
              <a:avLst/>
            </a:prstGeom>
            <a:grp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grpSp>
      <p:cxnSp>
        <p:nvCxnSpPr>
          <p:cNvPr id="56" name="Straight Connector 55"/>
          <p:cNvCxnSpPr/>
          <p:nvPr/>
        </p:nvCxnSpPr>
        <p:spPr>
          <a:xfrm>
            <a:off x="616781" y="4215931"/>
            <a:ext cx="748665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573929" y="4095484"/>
            <a:ext cx="0" cy="2408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222649" y="4091057"/>
            <a:ext cx="0" cy="2408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312288" y="4095484"/>
            <a:ext cx="0" cy="2408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03367" y="4233847"/>
            <a:ext cx="569388" cy="213585"/>
          </a:xfrm>
          <a:prstGeom prst="rect">
            <a:avLst/>
          </a:prstGeom>
          <a:noFill/>
        </p:spPr>
        <p:txBody>
          <a:bodyPr wrap="none" rtlCol="0">
            <a:spAutoFit/>
          </a:bodyPr>
          <a:lstStyle/>
          <a:p>
            <a:pPr algn="ctr"/>
            <a:r>
              <a:rPr lang="en-US" sz="788" spc="225" dirty="0">
                <a:solidFill>
                  <a:prstClr val="black"/>
                </a:solidFill>
                <a:latin typeface="Arial Black" pitchFamily="34" charset="0"/>
              </a:rPr>
              <a:t>2022</a:t>
            </a:r>
          </a:p>
        </p:txBody>
      </p:sp>
      <p:sp>
        <p:nvSpPr>
          <p:cNvPr id="64" name="TextBox 63"/>
          <p:cNvSpPr txBox="1"/>
          <p:nvPr/>
        </p:nvSpPr>
        <p:spPr>
          <a:xfrm>
            <a:off x="4372546" y="4237325"/>
            <a:ext cx="569388" cy="213585"/>
          </a:xfrm>
          <a:prstGeom prst="rect">
            <a:avLst/>
          </a:prstGeom>
          <a:noFill/>
        </p:spPr>
        <p:txBody>
          <a:bodyPr wrap="none" rtlCol="0">
            <a:spAutoFit/>
          </a:bodyPr>
          <a:lstStyle/>
          <a:p>
            <a:pPr algn="ctr"/>
            <a:r>
              <a:rPr lang="en-US" sz="788" spc="225" dirty="0">
                <a:solidFill>
                  <a:prstClr val="black"/>
                </a:solidFill>
                <a:latin typeface="Arial Black" pitchFamily="34" charset="0"/>
              </a:rPr>
              <a:t>2023</a:t>
            </a:r>
          </a:p>
        </p:txBody>
      </p:sp>
      <p:grpSp>
        <p:nvGrpSpPr>
          <p:cNvPr id="71" name="Group 70"/>
          <p:cNvGrpSpPr/>
          <p:nvPr/>
        </p:nvGrpSpPr>
        <p:grpSpPr>
          <a:xfrm>
            <a:off x="-2754839" y="1379092"/>
            <a:ext cx="2469895" cy="2400300"/>
            <a:chOff x="729491" y="1857077"/>
            <a:chExt cx="3293193" cy="3200400"/>
          </a:xfrm>
        </p:grpSpPr>
        <p:sp>
          <p:nvSpPr>
            <p:cNvPr id="72" name="Rectangle 71"/>
            <p:cNvSpPr/>
            <p:nvPr/>
          </p:nvSpPr>
          <p:spPr>
            <a:xfrm flipV="1">
              <a:off x="729491" y="4966037"/>
              <a:ext cx="182880" cy="9144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3" name="Rectangle 72"/>
            <p:cNvSpPr/>
            <p:nvPr/>
          </p:nvSpPr>
          <p:spPr>
            <a:xfrm flipV="1">
              <a:off x="912451" y="4874597"/>
              <a:ext cx="182880" cy="18288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4" name="Rectangle 73"/>
            <p:cNvSpPr/>
            <p:nvPr/>
          </p:nvSpPr>
          <p:spPr>
            <a:xfrm flipV="1">
              <a:off x="1095411" y="4783157"/>
              <a:ext cx="182880" cy="27432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5" name="Rectangle 74"/>
            <p:cNvSpPr/>
            <p:nvPr/>
          </p:nvSpPr>
          <p:spPr>
            <a:xfrm flipV="1">
              <a:off x="1278371" y="4600277"/>
              <a:ext cx="182880" cy="4572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6" name="Rectangle 75"/>
            <p:cNvSpPr/>
            <p:nvPr/>
          </p:nvSpPr>
          <p:spPr>
            <a:xfrm flipV="1">
              <a:off x="1461331" y="4234517"/>
              <a:ext cx="182880" cy="82296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7" name="Rectangle 76"/>
            <p:cNvSpPr/>
            <p:nvPr/>
          </p:nvSpPr>
          <p:spPr>
            <a:xfrm flipV="1">
              <a:off x="1644291" y="3914477"/>
              <a:ext cx="182880" cy="11430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8" name="Rectangle 77"/>
            <p:cNvSpPr/>
            <p:nvPr/>
          </p:nvSpPr>
          <p:spPr>
            <a:xfrm flipV="1">
              <a:off x="1827251" y="3594437"/>
              <a:ext cx="182880" cy="146304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79" name="Rectangle 78"/>
            <p:cNvSpPr/>
            <p:nvPr/>
          </p:nvSpPr>
          <p:spPr>
            <a:xfrm flipV="1">
              <a:off x="2010211" y="3228677"/>
              <a:ext cx="182880" cy="18288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0" name="Rectangle 79"/>
            <p:cNvSpPr/>
            <p:nvPr/>
          </p:nvSpPr>
          <p:spPr>
            <a:xfrm flipV="1">
              <a:off x="2193171" y="2817197"/>
              <a:ext cx="182880" cy="224028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1" name="Rectangle 80"/>
            <p:cNvSpPr/>
            <p:nvPr/>
          </p:nvSpPr>
          <p:spPr>
            <a:xfrm flipV="1">
              <a:off x="2376131" y="2314277"/>
              <a:ext cx="182880" cy="27432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2" name="Rectangle 81"/>
            <p:cNvSpPr/>
            <p:nvPr/>
          </p:nvSpPr>
          <p:spPr>
            <a:xfrm flipV="1">
              <a:off x="2559091" y="2085677"/>
              <a:ext cx="182880" cy="29718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3" name="Rectangle 82"/>
            <p:cNvSpPr/>
            <p:nvPr/>
          </p:nvSpPr>
          <p:spPr>
            <a:xfrm flipV="1">
              <a:off x="2742051" y="1857077"/>
              <a:ext cx="182880" cy="32004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4" name="Rectangle 83"/>
            <p:cNvSpPr/>
            <p:nvPr/>
          </p:nvSpPr>
          <p:spPr>
            <a:xfrm flipV="1">
              <a:off x="2925011" y="2634317"/>
              <a:ext cx="182880" cy="242316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5" name="Rectangle 84"/>
            <p:cNvSpPr/>
            <p:nvPr/>
          </p:nvSpPr>
          <p:spPr>
            <a:xfrm flipV="1">
              <a:off x="3107971" y="3365837"/>
              <a:ext cx="182880" cy="169164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6" name="Rectangle 85"/>
            <p:cNvSpPr/>
            <p:nvPr/>
          </p:nvSpPr>
          <p:spPr>
            <a:xfrm flipV="1">
              <a:off x="3290931" y="3914477"/>
              <a:ext cx="182880" cy="114300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7" name="Rectangle 86"/>
            <p:cNvSpPr/>
            <p:nvPr/>
          </p:nvSpPr>
          <p:spPr>
            <a:xfrm flipV="1">
              <a:off x="3473891" y="4874597"/>
              <a:ext cx="182880" cy="182880"/>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8" name="Rectangle 87"/>
            <p:cNvSpPr/>
            <p:nvPr/>
          </p:nvSpPr>
          <p:spPr>
            <a:xfrm flipV="1">
              <a:off x="3656851" y="4984325"/>
              <a:ext cx="182880" cy="73152"/>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89" name="Rectangle 88"/>
            <p:cNvSpPr/>
            <p:nvPr/>
          </p:nvSpPr>
          <p:spPr>
            <a:xfrm flipV="1">
              <a:off x="3839804" y="5039189"/>
              <a:ext cx="182880" cy="18288"/>
            </a:xfrm>
            <a:prstGeom prst="rect">
              <a:avLst/>
            </a:prstGeom>
            <a:solidFill>
              <a:srgbClr val="9AAB8B"/>
            </a:solidFill>
            <a:ln w="15875">
              <a:solidFill>
                <a:srgbClr val="677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grpSp>
      <p:sp>
        <p:nvSpPr>
          <p:cNvPr id="132" name="TextBox 131"/>
          <p:cNvSpPr txBox="1"/>
          <p:nvPr/>
        </p:nvSpPr>
        <p:spPr>
          <a:xfrm>
            <a:off x="3201920" y="5208813"/>
            <a:ext cx="3290148" cy="1223412"/>
          </a:xfrm>
          <a:prstGeom prst="rect">
            <a:avLst/>
          </a:prstGeom>
          <a:noFill/>
        </p:spPr>
        <p:txBody>
          <a:bodyPr wrap="square" rtlCol="0">
            <a:spAutoFit/>
          </a:bodyPr>
          <a:lstStyle/>
          <a:p>
            <a:r>
              <a:rPr lang="en-US" sz="1050" dirty="0">
                <a:solidFill>
                  <a:prstClr val="black"/>
                </a:solidFill>
                <a:latin typeface="Arial" pitchFamily="34" charset="0"/>
                <a:cs typeface="Arial" pitchFamily="34" charset="0"/>
              </a:rPr>
              <a:t>Acq = $5m, $3.5 Bldgs, $1.5M Land, July 20, 2011</a:t>
            </a:r>
          </a:p>
          <a:p>
            <a:r>
              <a:rPr lang="en-US" sz="1050" dirty="0">
                <a:solidFill>
                  <a:prstClr val="black"/>
                </a:solidFill>
                <a:latin typeface="Arial" pitchFamily="34" charset="0"/>
                <a:cs typeface="Arial" pitchFamily="34" charset="0"/>
              </a:rPr>
              <a:t>100 units</a:t>
            </a:r>
          </a:p>
          <a:p>
            <a:r>
              <a:rPr lang="en-US" sz="1050" dirty="0">
                <a:solidFill>
                  <a:prstClr val="black"/>
                </a:solidFill>
                <a:latin typeface="Arial" pitchFamily="34" charset="0"/>
                <a:cs typeface="Arial" pitchFamily="34" charset="0"/>
              </a:rPr>
              <a:t>Minimum Expenditures = &gt; of $700k or $600k</a:t>
            </a:r>
          </a:p>
          <a:p>
            <a:r>
              <a:rPr lang="en-US" sz="1050" dirty="0">
                <a:solidFill>
                  <a:prstClr val="black"/>
                </a:solidFill>
                <a:latin typeface="Arial" pitchFamily="34" charset="0"/>
                <a:cs typeface="Arial" pitchFamily="34" charset="0"/>
              </a:rPr>
              <a:t>Total Rehab = $2.5 M rehab budget</a:t>
            </a:r>
          </a:p>
          <a:p>
            <a:r>
              <a:rPr lang="en-US" sz="1050" dirty="0">
                <a:solidFill>
                  <a:prstClr val="black"/>
                </a:solidFill>
                <a:latin typeface="Arial" pitchFamily="34" charset="0"/>
                <a:cs typeface="Arial" pitchFamily="34" charset="0"/>
              </a:rPr>
              <a:t>Rehab Completion = July 26, 2012 </a:t>
            </a:r>
          </a:p>
          <a:p>
            <a:r>
              <a:rPr lang="en-US" sz="1050" dirty="0">
                <a:solidFill>
                  <a:prstClr val="black"/>
                </a:solidFill>
                <a:latin typeface="Arial" pitchFamily="34" charset="0"/>
                <a:cs typeface="Arial" pitchFamily="34" charset="0"/>
              </a:rPr>
              <a:t>Rehab PIS =  ????</a:t>
            </a:r>
          </a:p>
          <a:p>
            <a:endParaRPr lang="en-US" sz="1050" dirty="0">
              <a:solidFill>
                <a:prstClr val="black"/>
              </a:solidFill>
              <a:latin typeface="Arial" pitchFamily="34" charset="0"/>
              <a:cs typeface="Arial" pitchFamily="34" charset="0"/>
            </a:endParaRPr>
          </a:p>
        </p:txBody>
      </p:sp>
      <p:grpSp>
        <p:nvGrpSpPr>
          <p:cNvPr id="172" name="Group 841"/>
          <p:cNvGrpSpPr>
            <a:grpSpLocks/>
          </p:cNvGrpSpPr>
          <p:nvPr/>
        </p:nvGrpSpPr>
        <p:grpSpPr bwMode="auto">
          <a:xfrm>
            <a:off x="2003738" y="5358167"/>
            <a:ext cx="415373" cy="346326"/>
            <a:chOff x="720" y="2016"/>
            <a:chExt cx="2112" cy="1539"/>
          </a:xfrm>
        </p:grpSpPr>
        <p:sp>
          <p:nvSpPr>
            <p:cNvPr id="173" name="Rectangle 842"/>
            <p:cNvSpPr>
              <a:spLocks noChangeArrowheads="1"/>
            </p:cNvSpPr>
            <p:nvPr/>
          </p:nvSpPr>
          <p:spPr bwMode="auto">
            <a:xfrm>
              <a:off x="834" y="2448"/>
              <a:ext cx="1884" cy="1107"/>
            </a:xfrm>
            <a:prstGeom prst="rect">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174" name="AutoShape 843"/>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175" name="Group 844"/>
            <p:cNvGrpSpPr>
              <a:grpSpLocks/>
            </p:cNvGrpSpPr>
            <p:nvPr/>
          </p:nvGrpSpPr>
          <p:grpSpPr bwMode="auto">
            <a:xfrm>
              <a:off x="1005" y="2139"/>
              <a:ext cx="400" cy="429"/>
              <a:chOff x="1680" y="3120"/>
              <a:chExt cx="336" cy="336"/>
            </a:xfrm>
          </p:grpSpPr>
          <p:sp>
            <p:nvSpPr>
              <p:cNvPr id="213" name="AutoShape 845"/>
              <p:cNvSpPr>
                <a:spLocks noChangeArrowheads="1"/>
              </p:cNvSpPr>
              <p:nvPr/>
            </p:nvSpPr>
            <p:spPr bwMode="auto">
              <a:xfrm>
                <a:off x="1680" y="3120"/>
                <a:ext cx="336" cy="144"/>
              </a:xfrm>
              <a:prstGeom prst="triangle">
                <a:avLst>
                  <a:gd name="adj" fmla="val 50000"/>
                </a:avLst>
              </a:prstGeom>
              <a:solidFill>
                <a:srgbClr val="ADD6FF"/>
              </a:soli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214" name="Rectangle 846"/>
              <p:cNvSpPr>
                <a:spLocks noChangeArrowheads="1"/>
              </p:cNvSpPr>
              <p:nvPr/>
            </p:nvSpPr>
            <p:spPr bwMode="auto">
              <a:xfrm>
                <a:off x="1728" y="3264"/>
                <a:ext cx="244" cy="192"/>
              </a:xfrm>
              <a:prstGeom prst="rect">
                <a:avLst/>
              </a:prstGeom>
              <a:solidFill>
                <a:schemeClr val="bg1"/>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176" name="Rectangle 847"/>
            <p:cNvSpPr>
              <a:spLocks noChangeArrowheads="1"/>
            </p:cNvSpPr>
            <p:nvPr/>
          </p:nvSpPr>
          <p:spPr bwMode="auto">
            <a:xfrm>
              <a:off x="1119" y="2323"/>
              <a:ext cx="172" cy="184"/>
            </a:xfrm>
            <a:prstGeom prst="rect">
              <a:avLst/>
            </a:prstGeom>
            <a:solidFill>
              <a:schemeClr val="accent1"/>
            </a:soli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177" name="Group 848"/>
            <p:cNvGrpSpPr>
              <a:grpSpLocks/>
            </p:cNvGrpSpPr>
            <p:nvPr/>
          </p:nvGrpSpPr>
          <p:grpSpPr bwMode="auto">
            <a:xfrm>
              <a:off x="1005" y="2139"/>
              <a:ext cx="400" cy="429"/>
              <a:chOff x="1680" y="3120"/>
              <a:chExt cx="336" cy="336"/>
            </a:xfrm>
          </p:grpSpPr>
          <p:sp>
            <p:nvSpPr>
              <p:cNvPr id="211" name="AutoShape 849"/>
              <p:cNvSpPr>
                <a:spLocks noChangeArrowheads="1"/>
              </p:cNvSpPr>
              <p:nvPr/>
            </p:nvSpPr>
            <p:spPr bwMode="auto">
              <a:xfrm>
                <a:off x="1680" y="3120"/>
                <a:ext cx="336" cy="144"/>
              </a:xfrm>
              <a:prstGeom prst="triangle">
                <a:avLst>
                  <a:gd name="adj" fmla="val 50000"/>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212" name="Rectangle 850"/>
              <p:cNvSpPr>
                <a:spLocks noChangeArrowheads="1"/>
              </p:cNvSpPr>
              <p:nvPr/>
            </p:nvSpPr>
            <p:spPr bwMode="auto">
              <a:xfrm>
                <a:off x="1728" y="3264"/>
                <a:ext cx="244" cy="192"/>
              </a:xfrm>
              <a:prstGeom prst="rect">
                <a:avLst/>
              </a:prstGeom>
              <a:solidFill>
                <a:srgbClr val="ADD6FF"/>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78" name="Group 851"/>
            <p:cNvGrpSpPr>
              <a:grpSpLocks/>
            </p:cNvGrpSpPr>
            <p:nvPr/>
          </p:nvGrpSpPr>
          <p:grpSpPr bwMode="auto">
            <a:xfrm>
              <a:off x="1576" y="2139"/>
              <a:ext cx="400" cy="429"/>
              <a:chOff x="1680" y="3120"/>
              <a:chExt cx="336" cy="336"/>
            </a:xfrm>
          </p:grpSpPr>
          <p:sp>
            <p:nvSpPr>
              <p:cNvPr id="209" name="AutoShape 852"/>
              <p:cNvSpPr>
                <a:spLocks noChangeArrowheads="1"/>
              </p:cNvSpPr>
              <p:nvPr/>
            </p:nvSpPr>
            <p:spPr bwMode="auto">
              <a:xfrm>
                <a:off x="1680" y="3120"/>
                <a:ext cx="336" cy="144"/>
              </a:xfrm>
              <a:prstGeom prst="triangle">
                <a:avLst>
                  <a:gd name="adj" fmla="val 50000"/>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210" name="Rectangle 853"/>
              <p:cNvSpPr>
                <a:spLocks noChangeArrowheads="1"/>
              </p:cNvSpPr>
              <p:nvPr/>
            </p:nvSpPr>
            <p:spPr bwMode="auto">
              <a:xfrm>
                <a:off x="1728" y="3264"/>
                <a:ext cx="244" cy="192"/>
              </a:xfrm>
              <a:prstGeom prst="rect">
                <a:avLst/>
              </a:prstGeom>
              <a:solidFill>
                <a:srgbClr val="ADD6FF"/>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79" name="Group 854"/>
            <p:cNvGrpSpPr>
              <a:grpSpLocks/>
            </p:cNvGrpSpPr>
            <p:nvPr/>
          </p:nvGrpSpPr>
          <p:grpSpPr bwMode="auto">
            <a:xfrm>
              <a:off x="2147" y="2139"/>
              <a:ext cx="400" cy="429"/>
              <a:chOff x="1680" y="3120"/>
              <a:chExt cx="336" cy="336"/>
            </a:xfrm>
          </p:grpSpPr>
          <p:sp>
            <p:nvSpPr>
              <p:cNvPr id="207" name="AutoShape 855"/>
              <p:cNvSpPr>
                <a:spLocks noChangeArrowheads="1"/>
              </p:cNvSpPr>
              <p:nvPr/>
            </p:nvSpPr>
            <p:spPr bwMode="auto">
              <a:xfrm>
                <a:off x="1680" y="3120"/>
                <a:ext cx="336" cy="144"/>
              </a:xfrm>
              <a:prstGeom prst="triangle">
                <a:avLst>
                  <a:gd name="adj" fmla="val 50000"/>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208" name="Rectangle 856"/>
              <p:cNvSpPr>
                <a:spLocks noChangeArrowheads="1"/>
              </p:cNvSpPr>
              <p:nvPr/>
            </p:nvSpPr>
            <p:spPr bwMode="auto">
              <a:xfrm>
                <a:off x="1728" y="3264"/>
                <a:ext cx="244" cy="192"/>
              </a:xfrm>
              <a:prstGeom prst="rect">
                <a:avLst/>
              </a:prstGeom>
              <a:solidFill>
                <a:srgbClr val="ADD6FF"/>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80" name="Group 857"/>
            <p:cNvGrpSpPr>
              <a:grpSpLocks/>
            </p:cNvGrpSpPr>
            <p:nvPr/>
          </p:nvGrpSpPr>
          <p:grpSpPr bwMode="auto">
            <a:xfrm>
              <a:off x="1094" y="3055"/>
              <a:ext cx="1372" cy="497"/>
              <a:chOff x="1111" y="3055"/>
              <a:chExt cx="1372" cy="497"/>
            </a:xfrm>
          </p:grpSpPr>
          <p:grpSp>
            <p:nvGrpSpPr>
              <p:cNvPr id="195" name="Group 858"/>
              <p:cNvGrpSpPr>
                <a:grpSpLocks/>
              </p:cNvGrpSpPr>
              <p:nvPr/>
            </p:nvGrpSpPr>
            <p:grpSpPr bwMode="auto">
              <a:xfrm>
                <a:off x="1584" y="3136"/>
                <a:ext cx="410" cy="416"/>
                <a:chOff x="2199" y="3610"/>
                <a:chExt cx="345" cy="326"/>
              </a:xfrm>
            </p:grpSpPr>
            <p:grpSp>
              <p:nvGrpSpPr>
                <p:cNvPr id="201" name="Group 859"/>
                <p:cNvGrpSpPr>
                  <a:grpSpLocks/>
                </p:cNvGrpSpPr>
                <p:nvPr/>
              </p:nvGrpSpPr>
              <p:grpSpPr bwMode="auto">
                <a:xfrm>
                  <a:off x="2199" y="3610"/>
                  <a:ext cx="345" cy="326"/>
                  <a:chOff x="2199" y="3610"/>
                  <a:chExt cx="345" cy="326"/>
                </a:xfrm>
              </p:grpSpPr>
              <p:sp>
                <p:nvSpPr>
                  <p:cNvPr id="203" name="Rectangle 860"/>
                  <p:cNvSpPr>
                    <a:spLocks noChangeArrowheads="1"/>
                  </p:cNvSpPr>
                  <p:nvPr/>
                </p:nvSpPr>
                <p:spPr bwMode="auto">
                  <a:xfrm>
                    <a:off x="2199" y="3610"/>
                    <a:ext cx="345" cy="322"/>
                  </a:xfrm>
                  <a:prstGeom prst="rect">
                    <a:avLst/>
                  </a:prstGeom>
                  <a:solidFill>
                    <a:srgbClr val="A50021"/>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grpSp>
                <p:nvGrpSpPr>
                  <p:cNvPr id="204" name="Group 861"/>
                  <p:cNvGrpSpPr>
                    <a:grpSpLocks/>
                  </p:cNvGrpSpPr>
                  <p:nvPr/>
                </p:nvGrpSpPr>
                <p:grpSpPr bwMode="auto">
                  <a:xfrm>
                    <a:off x="2228" y="3648"/>
                    <a:ext cx="288" cy="288"/>
                    <a:chOff x="2208" y="3648"/>
                    <a:chExt cx="288" cy="288"/>
                  </a:xfrm>
                </p:grpSpPr>
                <p:sp>
                  <p:nvSpPr>
                    <p:cNvPr id="205" name="Rectangle 862"/>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sp>
                  <p:nvSpPr>
                    <p:cNvPr id="206" name="Rectangle 863"/>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grpSp>
            <p:sp>
              <p:nvSpPr>
                <p:cNvPr id="202" name="Line 864"/>
                <p:cNvSpPr>
                  <a:spLocks noChangeShapeType="1"/>
                </p:cNvSpPr>
                <p:nvPr/>
              </p:nvSpPr>
              <p:spPr bwMode="auto">
                <a:xfrm>
                  <a:off x="2256" y="3792"/>
                  <a:ext cx="240" cy="0"/>
                </a:xfrm>
                <a:prstGeom prst="line">
                  <a:avLst/>
                </a:prstGeom>
                <a:noFill/>
                <a:ln w="6350">
                  <a:solidFill>
                    <a:schemeClr val="tx1"/>
                  </a:solidFill>
                  <a:round/>
                  <a:headEnd/>
                  <a:tailEnd/>
                </a:ln>
                <a:effectLst/>
              </p:spPr>
              <p:txBody>
                <a:bodyPr/>
                <a:lstStyle/>
                <a:p>
                  <a:endParaRPr lang="en-US" dirty="0">
                    <a:solidFill>
                      <a:prstClr val="black"/>
                    </a:solidFill>
                    <a:latin typeface="Franklin Gothic Medium"/>
                  </a:endParaRPr>
                </a:p>
              </p:txBody>
            </p:sp>
          </p:grpSp>
          <p:sp>
            <p:nvSpPr>
              <p:cNvPr id="196" name="Rectangle 865"/>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7" name="Rectangle 866"/>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8" name="AutoShape 867"/>
              <p:cNvSpPr>
                <a:spLocks noChangeArrowheads="1"/>
              </p:cNvSpPr>
              <p:nvPr/>
            </p:nvSpPr>
            <p:spPr bwMode="auto">
              <a:xfrm>
                <a:off x="1474" y="3055"/>
                <a:ext cx="628" cy="123"/>
              </a:xfrm>
              <a:prstGeom prst="triangle">
                <a:avLst>
                  <a:gd name="adj" fmla="val 50000"/>
                </a:avLst>
              </a:prstGeom>
              <a:solidFill>
                <a:srgbClr val="ADD6FF"/>
              </a:solidFill>
              <a:ln w="6350">
                <a:solidFill>
                  <a:srgbClr val="A50021"/>
                </a:solidFill>
                <a:miter lim="800000"/>
                <a:headEnd/>
                <a:tailEnd/>
              </a:ln>
              <a:effectLst/>
            </p:spPr>
            <p:txBody>
              <a:bodyPr wrap="none" anchor="ctr"/>
              <a:lstStyle/>
              <a:p>
                <a:endParaRPr lang="en-US" dirty="0">
                  <a:solidFill>
                    <a:prstClr val="black"/>
                  </a:solidFill>
                  <a:latin typeface="Franklin Gothic Medium"/>
                </a:endParaRPr>
              </a:p>
            </p:txBody>
          </p:sp>
          <p:sp>
            <p:nvSpPr>
              <p:cNvPr id="199" name="Rectangle 868"/>
              <p:cNvSpPr>
                <a:spLocks noChangeArrowheads="1"/>
              </p:cNvSpPr>
              <p:nvPr/>
            </p:nvSpPr>
            <p:spPr bwMode="auto">
              <a:xfrm>
                <a:off x="2254" y="3363"/>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200" name="Rectangle 869"/>
              <p:cNvSpPr>
                <a:spLocks noChangeArrowheads="1"/>
              </p:cNvSpPr>
              <p:nvPr/>
            </p:nvSpPr>
            <p:spPr bwMode="auto">
              <a:xfrm>
                <a:off x="1111" y="3363"/>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81" name="Group 870"/>
            <p:cNvGrpSpPr>
              <a:grpSpLocks/>
            </p:cNvGrpSpPr>
            <p:nvPr/>
          </p:nvGrpSpPr>
          <p:grpSpPr bwMode="auto">
            <a:xfrm>
              <a:off x="1093" y="2323"/>
              <a:ext cx="1372" cy="221"/>
              <a:chOff x="1093" y="2323"/>
              <a:chExt cx="1372" cy="221"/>
            </a:xfrm>
          </p:grpSpPr>
          <p:sp>
            <p:nvSpPr>
              <p:cNvPr id="189" name="Rectangle 871"/>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0" name="Rectangle 872"/>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1" name="Rectangle 873"/>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92" name="Rectangle 874"/>
              <p:cNvSpPr>
                <a:spLocks noChangeArrowheads="1"/>
              </p:cNvSpPr>
              <p:nvPr/>
            </p:nvSpPr>
            <p:spPr bwMode="auto">
              <a:xfrm>
                <a:off x="2236" y="2507"/>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193" name="Rectangle 875"/>
              <p:cNvSpPr>
                <a:spLocks noChangeArrowheads="1"/>
              </p:cNvSpPr>
              <p:nvPr/>
            </p:nvSpPr>
            <p:spPr bwMode="auto">
              <a:xfrm>
                <a:off x="1093" y="2507"/>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194" name="Rectangle 876"/>
              <p:cNvSpPr>
                <a:spLocks noChangeArrowheads="1"/>
              </p:cNvSpPr>
              <p:nvPr/>
            </p:nvSpPr>
            <p:spPr bwMode="auto">
              <a:xfrm>
                <a:off x="1669" y="2507"/>
                <a:ext cx="228"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182" name="Group 877"/>
            <p:cNvGrpSpPr>
              <a:grpSpLocks/>
            </p:cNvGrpSpPr>
            <p:nvPr/>
          </p:nvGrpSpPr>
          <p:grpSpPr bwMode="auto">
            <a:xfrm>
              <a:off x="1094" y="2707"/>
              <a:ext cx="1372" cy="221"/>
              <a:chOff x="1093" y="2323"/>
              <a:chExt cx="1372" cy="221"/>
            </a:xfrm>
          </p:grpSpPr>
          <p:sp>
            <p:nvSpPr>
              <p:cNvPr id="183" name="Rectangle 878"/>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84" name="Rectangle 879"/>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85" name="Rectangle 880"/>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CC0000"/>
                </a:solidFill>
                <a:miter lim="800000"/>
                <a:headEnd/>
                <a:tailEnd/>
              </a:ln>
              <a:effectLst/>
            </p:spPr>
            <p:txBody>
              <a:bodyPr wrap="none" anchor="ctr"/>
              <a:lstStyle/>
              <a:p>
                <a:endParaRPr lang="en-US" dirty="0">
                  <a:solidFill>
                    <a:prstClr val="black"/>
                  </a:solidFill>
                  <a:latin typeface="Franklin Gothic Medium"/>
                </a:endParaRPr>
              </a:p>
            </p:txBody>
          </p:sp>
          <p:sp>
            <p:nvSpPr>
              <p:cNvPr id="186" name="Rectangle 881"/>
              <p:cNvSpPr>
                <a:spLocks noChangeArrowheads="1"/>
              </p:cNvSpPr>
              <p:nvPr/>
            </p:nvSpPr>
            <p:spPr bwMode="auto">
              <a:xfrm>
                <a:off x="2236" y="2507"/>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187" name="Rectangle 882"/>
              <p:cNvSpPr>
                <a:spLocks noChangeArrowheads="1"/>
              </p:cNvSpPr>
              <p:nvPr/>
            </p:nvSpPr>
            <p:spPr bwMode="auto">
              <a:xfrm>
                <a:off x="1093" y="2507"/>
                <a:ext cx="229"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188" name="Rectangle 883"/>
              <p:cNvSpPr>
                <a:spLocks noChangeArrowheads="1"/>
              </p:cNvSpPr>
              <p:nvPr/>
            </p:nvSpPr>
            <p:spPr bwMode="auto">
              <a:xfrm>
                <a:off x="1669" y="2507"/>
                <a:ext cx="228" cy="37"/>
              </a:xfrm>
              <a:prstGeom prst="rect">
                <a:avLst/>
              </a:prstGeom>
              <a:solidFill>
                <a:srgbClr val="A50021"/>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grpSp>
        <p:nvGrpSpPr>
          <p:cNvPr id="267" name="Group 802"/>
          <p:cNvGrpSpPr>
            <a:grpSpLocks/>
          </p:cNvGrpSpPr>
          <p:nvPr/>
        </p:nvGrpSpPr>
        <p:grpSpPr bwMode="auto">
          <a:xfrm>
            <a:off x="-938560" y="4542372"/>
            <a:ext cx="415373" cy="346327"/>
            <a:chOff x="1920" y="192"/>
            <a:chExt cx="3744" cy="3120"/>
          </a:xfrm>
        </p:grpSpPr>
        <p:sp>
          <p:nvSpPr>
            <p:cNvPr id="311" name="Rectangle 803"/>
            <p:cNvSpPr>
              <a:spLocks noChangeArrowheads="1"/>
            </p:cNvSpPr>
            <p:nvPr/>
          </p:nvSpPr>
          <p:spPr bwMode="auto">
            <a:xfrm>
              <a:off x="2122" y="1068"/>
              <a:ext cx="3340" cy="2244"/>
            </a:xfrm>
            <a:prstGeom prst="rect">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12" name="AutoShape 804"/>
            <p:cNvSpPr>
              <a:spLocks noChangeArrowheads="1"/>
            </p:cNvSpPr>
            <p:nvPr/>
          </p:nvSpPr>
          <p:spPr bwMode="auto">
            <a:xfrm rot="10800000">
              <a:off x="1920" y="192"/>
              <a:ext cx="3744" cy="870"/>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narVert">
              <a:fgClr>
                <a:srgbClr val="663300"/>
              </a:fgClr>
              <a:bgClr>
                <a:srgbClr val="996633"/>
              </a:bgClr>
            </a:patt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313" name="Group 805"/>
            <p:cNvGrpSpPr>
              <a:grpSpLocks/>
            </p:cNvGrpSpPr>
            <p:nvPr/>
          </p:nvGrpSpPr>
          <p:grpSpPr bwMode="auto">
            <a:xfrm>
              <a:off x="2425" y="441"/>
              <a:ext cx="709" cy="870"/>
              <a:chOff x="1680" y="3120"/>
              <a:chExt cx="336" cy="336"/>
            </a:xfrm>
          </p:grpSpPr>
          <p:sp>
            <p:nvSpPr>
              <p:cNvPr id="347" name="AutoShape 806"/>
              <p:cNvSpPr>
                <a:spLocks noChangeArrowheads="1"/>
              </p:cNvSpPr>
              <p:nvPr/>
            </p:nvSpPr>
            <p:spPr bwMode="auto">
              <a:xfrm>
                <a:off x="1680" y="3120"/>
                <a:ext cx="336" cy="144"/>
              </a:xfrm>
              <a:prstGeom prst="triangle">
                <a:avLst>
                  <a:gd name="adj" fmla="val 50000"/>
                </a:avLst>
              </a:prstGeom>
              <a:no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48" name="Rectangle 807"/>
              <p:cNvSpPr>
                <a:spLocks noChangeArrowheads="1"/>
              </p:cNvSpPr>
              <p:nvPr/>
            </p:nvSpPr>
            <p:spPr bwMode="auto">
              <a:xfrm>
                <a:off x="1728" y="3264"/>
                <a:ext cx="244" cy="192"/>
              </a:xfrm>
              <a:prstGeom prst="rect">
                <a:avLst/>
              </a:prstGeom>
              <a:solidFill>
                <a:schemeClr val="bg1"/>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14" name="Rectangle 808"/>
            <p:cNvSpPr>
              <a:spLocks noChangeArrowheads="1"/>
            </p:cNvSpPr>
            <p:nvPr/>
          </p:nvSpPr>
          <p:spPr bwMode="auto">
            <a:xfrm>
              <a:off x="2627" y="814"/>
              <a:ext cx="305" cy="373"/>
            </a:xfrm>
            <a:prstGeom prst="rect">
              <a:avLst/>
            </a:prstGeom>
            <a:solidFill>
              <a:schemeClr val="accent1"/>
            </a:soli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315" name="Group 809"/>
            <p:cNvGrpSpPr>
              <a:grpSpLocks/>
            </p:cNvGrpSpPr>
            <p:nvPr/>
          </p:nvGrpSpPr>
          <p:grpSpPr bwMode="auto">
            <a:xfrm>
              <a:off x="2425" y="441"/>
              <a:ext cx="709" cy="870"/>
              <a:chOff x="1680" y="3120"/>
              <a:chExt cx="336" cy="336"/>
            </a:xfrm>
          </p:grpSpPr>
          <p:sp>
            <p:nvSpPr>
              <p:cNvPr id="345" name="AutoShape 810"/>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46" name="Rectangle 811"/>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16" name="Group 812"/>
            <p:cNvGrpSpPr>
              <a:grpSpLocks/>
            </p:cNvGrpSpPr>
            <p:nvPr/>
          </p:nvGrpSpPr>
          <p:grpSpPr bwMode="auto">
            <a:xfrm>
              <a:off x="3437" y="441"/>
              <a:ext cx="710" cy="870"/>
              <a:chOff x="1680" y="3120"/>
              <a:chExt cx="336" cy="336"/>
            </a:xfrm>
          </p:grpSpPr>
          <p:sp>
            <p:nvSpPr>
              <p:cNvPr id="343" name="AutoShape 813"/>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44" name="Rectangle 814"/>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17" name="Group 815"/>
            <p:cNvGrpSpPr>
              <a:grpSpLocks/>
            </p:cNvGrpSpPr>
            <p:nvPr/>
          </p:nvGrpSpPr>
          <p:grpSpPr bwMode="auto">
            <a:xfrm>
              <a:off x="4450" y="441"/>
              <a:ext cx="709" cy="870"/>
              <a:chOff x="1680" y="3120"/>
              <a:chExt cx="336" cy="336"/>
            </a:xfrm>
          </p:grpSpPr>
          <p:sp>
            <p:nvSpPr>
              <p:cNvPr id="341" name="AutoShape 816"/>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42" name="Rectangle 817"/>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18" name="Rectangle 818"/>
            <p:cNvSpPr>
              <a:spLocks noChangeArrowheads="1"/>
            </p:cNvSpPr>
            <p:nvPr/>
          </p:nvSpPr>
          <p:spPr bwMode="auto">
            <a:xfrm>
              <a:off x="3421" y="2478"/>
              <a:ext cx="727" cy="834"/>
            </a:xfrm>
            <a:prstGeom prst="rect">
              <a:avLst/>
            </a:prstGeom>
            <a:solidFill>
              <a:srgbClr val="663300"/>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grpSp>
          <p:nvGrpSpPr>
            <p:cNvPr id="319" name="Group 819"/>
            <p:cNvGrpSpPr>
              <a:grpSpLocks/>
            </p:cNvGrpSpPr>
            <p:nvPr/>
          </p:nvGrpSpPr>
          <p:grpSpPr bwMode="auto">
            <a:xfrm>
              <a:off x="3490" y="2566"/>
              <a:ext cx="608" cy="746"/>
              <a:chOff x="2208" y="3648"/>
              <a:chExt cx="288" cy="288"/>
            </a:xfrm>
          </p:grpSpPr>
          <p:sp>
            <p:nvSpPr>
              <p:cNvPr id="339" name="Rectangle 820"/>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sp>
            <p:nvSpPr>
              <p:cNvPr id="340" name="Rectangle 821"/>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sp>
          <p:nvSpPr>
            <p:cNvPr id="320" name="Line 822"/>
            <p:cNvSpPr>
              <a:spLocks noChangeShapeType="1"/>
            </p:cNvSpPr>
            <p:nvPr/>
          </p:nvSpPr>
          <p:spPr bwMode="auto">
            <a:xfrm>
              <a:off x="3541" y="2939"/>
              <a:ext cx="506" cy="0"/>
            </a:xfrm>
            <a:prstGeom prst="line">
              <a:avLst/>
            </a:prstGeom>
            <a:noFill/>
            <a:ln w="6350">
              <a:solidFill>
                <a:schemeClr val="tx1"/>
              </a:solidFill>
              <a:round/>
              <a:headEnd/>
              <a:tailEnd/>
            </a:ln>
            <a:effectLst/>
          </p:spPr>
          <p:txBody>
            <a:bodyPr/>
            <a:lstStyle/>
            <a:p>
              <a:endParaRPr lang="en-US" dirty="0">
                <a:solidFill>
                  <a:prstClr val="black"/>
                </a:solidFill>
                <a:latin typeface="Franklin Gothic Medium"/>
              </a:endParaRPr>
            </a:p>
          </p:txBody>
        </p:sp>
        <p:sp>
          <p:nvSpPr>
            <p:cNvPr id="321" name="Rectangle 823"/>
            <p:cNvSpPr>
              <a:spLocks noChangeArrowheads="1"/>
            </p:cNvSpPr>
            <p:nvPr/>
          </p:nvSpPr>
          <p:spPr bwMode="auto">
            <a:xfrm>
              <a:off x="2631" y="2436"/>
              <a:ext cx="303" cy="497"/>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22" name="Rectangle 824"/>
            <p:cNvSpPr>
              <a:spLocks noChangeArrowheads="1"/>
            </p:cNvSpPr>
            <p:nvPr/>
          </p:nvSpPr>
          <p:spPr bwMode="auto">
            <a:xfrm>
              <a:off x="4653" y="2436"/>
              <a:ext cx="304" cy="497"/>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23" name="Rectangle 825"/>
            <p:cNvSpPr>
              <a:spLocks noChangeArrowheads="1"/>
            </p:cNvSpPr>
            <p:nvPr/>
          </p:nvSpPr>
          <p:spPr bwMode="auto">
            <a:xfrm>
              <a:off x="4609" y="2923"/>
              <a:ext cx="406" cy="75"/>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24" name="Rectangle 826"/>
            <p:cNvSpPr>
              <a:spLocks noChangeArrowheads="1"/>
            </p:cNvSpPr>
            <p:nvPr/>
          </p:nvSpPr>
          <p:spPr bwMode="auto">
            <a:xfrm>
              <a:off x="2583" y="2923"/>
              <a:ext cx="406" cy="75"/>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nvGrpSpPr>
            <p:cNvPr id="325" name="Group 827"/>
            <p:cNvGrpSpPr>
              <a:grpSpLocks/>
            </p:cNvGrpSpPr>
            <p:nvPr/>
          </p:nvGrpSpPr>
          <p:grpSpPr bwMode="auto">
            <a:xfrm>
              <a:off x="2583" y="814"/>
              <a:ext cx="2434" cy="448"/>
              <a:chOff x="1093" y="2323"/>
              <a:chExt cx="1372" cy="221"/>
            </a:xfrm>
          </p:grpSpPr>
          <p:sp>
            <p:nvSpPr>
              <p:cNvPr id="333" name="Rectangle 828"/>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34" name="Rectangle 829"/>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35" name="Rectangle 830"/>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36" name="Rectangle 831"/>
              <p:cNvSpPr>
                <a:spLocks noChangeArrowheads="1"/>
              </p:cNvSpPr>
              <p:nvPr/>
            </p:nvSpPr>
            <p:spPr bwMode="auto">
              <a:xfrm>
                <a:off x="2236" y="2507"/>
                <a:ext cx="229"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37" name="Rectangle 832"/>
              <p:cNvSpPr>
                <a:spLocks noChangeArrowheads="1"/>
              </p:cNvSpPr>
              <p:nvPr/>
            </p:nvSpPr>
            <p:spPr bwMode="auto">
              <a:xfrm>
                <a:off x="1093" y="2507"/>
                <a:ext cx="229"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38" name="Rectangle 833"/>
              <p:cNvSpPr>
                <a:spLocks noChangeArrowheads="1"/>
              </p:cNvSpPr>
              <p:nvPr/>
            </p:nvSpPr>
            <p:spPr bwMode="auto">
              <a:xfrm>
                <a:off x="1669" y="2507"/>
                <a:ext cx="228"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26" name="Group 834"/>
            <p:cNvGrpSpPr>
              <a:grpSpLocks/>
            </p:cNvGrpSpPr>
            <p:nvPr/>
          </p:nvGrpSpPr>
          <p:grpSpPr bwMode="auto">
            <a:xfrm>
              <a:off x="2585" y="1593"/>
              <a:ext cx="2434" cy="448"/>
              <a:chOff x="1093" y="2323"/>
              <a:chExt cx="1372" cy="221"/>
            </a:xfrm>
          </p:grpSpPr>
          <p:sp>
            <p:nvSpPr>
              <p:cNvPr id="327" name="Rectangle 83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28" name="Rectangle 83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29" name="Rectangle 83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30" name="Rectangle 838"/>
              <p:cNvSpPr>
                <a:spLocks noChangeArrowheads="1"/>
              </p:cNvSpPr>
              <p:nvPr/>
            </p:nvSpPr>
            <p:spPr bwMode="auto">
              <a:xfrm>
                <a:off x="2236" y="2507"/>
                <a:ext cx="229"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31" name="Rectangle 839"/>
              <p:cNvSpPr>
                <a:spLocks noChangeArrowheads="1"/>
              </p:cNvSpPr>
              <p:nvPr/>
            </p:nvSpPr>
            <p:spPr bwMode="auto">
              <a:xfrm>
                <a:off x="1093" y="2507"/>
                <a:ext cx="229"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32" name="Rectangle 840"/>
              <p:cNvSpPr>
                <a:spLocks noChangeArrowheads="1"/>
              </p:cNvSpPr>
              <p:nvPr/>
            </p:nvSpPr>
            <p:spPr bwMode="auto">
              <a:xfrm>
                <a:off x="1669" y="2507"/>
                <a:ext cx="228" cy="37"/>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grpSp>
        <p:nvGrpSpPr>
          <p:cNvPr id="417" name="Group 416"/>
          <p:cNvGrpSpPr/>
          <p:nvPr/>
        </p:nvGrpSpPr>
        <p:grpSpPr>
          <a:xfrm>
            <a:off x="1573930" y="-384091"/>
            <a:ext cx="5729767" cy="253916"/>
            <a:chOff x="2355493" y="4297680"/>
            <a:chExt cx="3364993" cy="379847"/>
          </a:xfrm>
        </p:grpSpPr>
        <p:sp>
          <p:nvSpPr>
            <p:cNvPr id="418" name="Rectangle 417"/>
            <p:cNvSpPr/>
            <p:nvPr/>
          </p:nvSpPr>
          <p:spPr>
            <a:xfrm>
              <a:off x="2355493" y="4297681"/>
              <a:ext cx="3364993" cy="307777"/>
            </a:xfrm>
            <a:prstGeom prst="rect">
              <a:avLst/>
            </a:prstGeom>
            <a:solidFill>
              <a:srgbClr val="E6B88A"/>
            </a:solidFill>
            <a:ln>
              <a:solidFill>
                <a:srgbClr val="D17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419" name="TextBox 418"/>
            <p:cNvSpPr txBox="1"/>
            <p:nvPr/>
          </p:nvSpPr>
          <p:spPr>
            <a:xfrm>
              <a:off x="2407673" y="4297680"/>
              <a:ext cx="3260632" cy="379847"/>
            </a:xfrm>
            <a:prstGeom prst="rect">
              <a:avLst/>
            </a:prstGeom>
            <a:noFill/>
          </p:spPr>
          <p:txBody>
            <a:bodyPr wrap="square" rtlCol="0">
              <a:spAutoFit/>
            </a:bodyPr>
            <a:lstStyle/>
            <a:p>
              <a:pPr algn="ctr"/>
              <a:r>
                <a:rPr lang="en-US" sz="1050" b="1" dirty="0">
                  <a:solidFill>
                    <a:srgbClr val="C37323"/>
                  </a:solidFill>
                  <a:latin typeface="Arial Black" pitchFamily="34" charset="0"/>
                </a:rPr>
                <a:t>24 mo.</a:t>
              </a:r>
            </a:p>
          </p:txBody>
        </p:sp>
      </p:grpSp>
      <p:sp>
        <p:nvSpPr>
          <p:cNvPr id="424" name="Rectangle 423"/>
          <p:cNvSpPr/>
          <p:nvPr/>
        </p:nvSpPr>
        <p:spPr>
          <a:xfrm>
            <a:off x="1143000" y="4608112"/>
            <a:ext cx="1276919" cy="230832"/>
          </a:xfrm>
          <a:prstGeom prst="rect">
            <a:avLst/>
          </a:prstGeom>
        </p:spPr>
        <p:txBody>
          <a:bodyPr wrap="square">
            <a:spAutoFit/>
          </a:bodyPr>
          <a:lstStyle/>
          <a:p>
            <a:r>
              <a:rPr lang="en-US" sz="900" dirty="0">
                <a:solidFill>
                  <a:prstClr val="black"/>
                </a:solidFill>
                <a:latin typeface="Franklin Gothic Medium"/>
              </a:rPr>
              <a:t>IRC § 42(e)(3) </a:t>
            </a:r>
          </a:p>
        </p:txBody>
      </p:sp>
      <p:sp>
        <p:nvSpPr>
          <p:cNvPr id="306" name="TextBox 305"/>
          <p:cNvSpPr txBox="1"/>
          <p:nvPr/>
        </p:nvSpPr>
        <p:spPr>
          <a:xfrm>
            <a:off x="1143001" y="1424"/>
            <a:ext cx="6858000" cy="418063"/>
          </a:xfrm>
          <a:prstGeom prst="rect">
            <a:avLst/>
          </a:prstGeom>
          <a:noFill/>
        </p:spPr>
        <p:txBody>
          <a:bodyPr wrap="square" rtlCol="0">
            <a:spAutoFit/>
          </a:bodyPr>
          <a:lstStyle/>
          <a:p>
            <a:pPr algn="ctr"/>
            <a:r>
              <a:rPr lang="en-US" sz="1050" b="1" dirty="0">
                <a:solidFill>
                  <a:prstClr val="black"/>
                </a:solidFill>
                <a:latin typeface="Arial" pitchFamily="34" charset="0"/>
                <a:cs typeface="Arial" pitchFamily="34" charset="0"/>
              </a:rPr>
              <a:t>Minimum Rehabilitation Expenditures</a:t>
            </a:r>
          </a:p>
          <a:p>
            <a:pPr algn="ctr">
              <a:spcBef>
                <a:spcPts val="225"/>
              </a:spcBef>
            </a:pPr>
            <a:r>
              <a:rPr lang="en-US" sz="900" b="1" dirty="0">
                <a:solidFill>
                  <a:prstClr val="black"/>
                </a:solidFill>
                <a:latin typeface="Arial" pitchFamily="34" charset="0"/>
                <a:cs typeface="Arial" pitchFamily="34" charset="0"/>
              </a:rPr>
              <a:t>Example #2</a:t>
            </a:r>
          </a:p>
        </p:txBody>
      </p:sp>
      <p:sp>
        <p:nvSpPr>
          <p:cNvPr id="3" name="Title 2"/>
          <p:cNvSpPr>
            <a:spLocks noGrp="1"/>
          </p:cNvSpPr>
          <p:nvPr>
            <p:ph type="title" idx="4294967295"/>
          </p:nvPr>
        </p:nvSpPr>
        <p:spPr>
          <a:xfrm>
            <a:off x="316715" y="-1009385"/>
            <a:ext cx="8487903" cy="465735"/>
          </a:xfrm>
        </p:spPr>
        <p:txBody>
          <a:bodyPr>
            <a:normAutofit/>
          </a:bodyPr>
          <a:lstStyle/>
          <a:p>
            <a:r>
              <a:rPr lang="en-US" dirty="0"/>
              <a:t>Minimum Rehabilitation</a:t>
            </a:r>
            <a:r>
              <a:rPr lang="en-US" baseline="0" dirty="0"/>
              <a:t> Expenditures Example</a:t>
            </a:r>
            <a:endParaRPr lang="en-US" dirty="0"/>
          </a:p>
        </p:txBody>
      </p:sp>
      <p:cxnSp>
        <p:nvCxnSpPr>
          <p:cNvPr id="16" name="Straight Connector 15" hidden="1"/>
          <p:cNvCxnSpPr/>
          <p:nvPr/>
        </p:nvCxnSpPr>
        <p:spPr>
          <a:xfrm flipH="1">
            <a:off x="789478" y="1572311"/>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hidden="1"/>
          <p:cNvCxnSpPr/>
          <p:nvPr/>
        </p:nvCxnSpPr>
        <p:spPr>
          <a:xfrm flipH="1">
            <a:off x="903778" y="1687814"/>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7" name="Straight Connector 276" hidden="1"/>
          <p:cNvCxnSpPr/>
          <p:nvPr/>
        </p:nvCxnSpPr>
        <p:spPr>
          <a:xfrm flipH="1">
            <a:off x="1018078" y="1803317"/>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hidden="1"/>
          <p:cNvCxnSpPr/>
          <p:nvPr/>
        </p:nvCxnSpPr>
        <p:spPr>
          <a:xfrm flipH="1">
            <a:off x="1132378" y="1918820"/>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hidden="1"/>
          <p:cNvCxnSpPr/>
          <p:nvPr/>
        </p:nvCxnSpPr>
        <p:spPr>
          <a:xfrm flipH="1">
            <a:off x="1246678" y="2034323"/>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hidden="1"/>
          <p:cNvCxnSpPr/>
          <p:nvPr/>
        </p:nvCxnSpPr>
        <p:spPr>
          <a:xfrm flipH="1">
            <a:off x="1360978" y="2149826"/>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hidden="1"/>
          <p:cNvCxnSpPr/>
          <p:nvPr/>
        </p:nvCxnSpPr>
        <p:spPr>
          <a:xfrm flipH="1">
            <a:off x="1475278" y="2265330"/>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3" name="Straight Connector 282" hidden="1"/>
          <p:cNvCxnSpPr/>
          <p:nvPr/>
        </p:nvCxnSpPr>
        <p:spPr>
          <a:xfrm flipH="1">
            <a:off x="1589578" y="2379630"/>
            <a:ext cx="7543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cxnSpLocks/>
          </p:cNvCxnSpPr>
          <p:nvPr/>
        </p:nvCxnSpPr>
        <p:spPr>
          <a:xfrm>
            <a:off x="1782831" y="3779393"/>
            <a:ext cx="0" cy="323314"/>
          </a:xfrm>
          <a:prstGeom prst="straightConnector1">
            <a:avLst/>
          </a:prstGeom>
          <a:ln w="38100">
            <a:solidFill>
              <a:srgbClr val="867450"/>
            </a:solidFill>
            <a:tailEnd type="arrow" w="lg" len="sm"/>
          </a:ln>
        </p:spPr>
        <p:style>
          <a:lnRef idx="1">
            <a:schemeClr val="accent1"/>
          </a:lnRef>
          <a:fillRef idx="0">
            <a:schemeClr val="accent1"/>
          </a:fillRef>
          <a:effectRef idx="0">
            <a:schemeClr val="accent1"/>
          </a:effectRef>
          <a:fontRef idx="minor">
            <a:schemeClr val="tx1"/>
          </a:fontRef>
        </p:style>
      </p:cxnSp>
      <p:sp>
        <p:nvSpPr>
          <p:cNvPr id="269" name="Text Box 140"/>
          <p:cNvSpPr txBox="1">
            <a:spLocks noChangeArrowheads="1"/>
          </p:cNvSpPr>
          <p:nvPr/>
        </p:nvSpPr>
        <p:spPr bwMode="auto">
          <a:xfrm>
            <a:off x="1301022" y="3440184"/>
            <a:ext cx="1019610" cy="253916"/>
          </a:xfrm>
          <a:prstGeom prst="rect">
            <a:avLst/>
          </a:prstGeom>
          <a:noFill/>
          <a:ln w="9525">
            <a:noFill/>
            <a:miter lim="800000"/>
            <a:headEnd/>
            <a:tailEnd/>
          </a:ln>
          <a:effectLst/>
        </p:spPr>
        <p:txBody>
          <a:bodyPr wrap="square">
            <a:spAutoFit/>
          </a:bodyPr>
          <a:lstStyle/>
          <a:p>
            <a:pPr algn="ctr"/>
            <a:r>
              <a:rPr lang="en-US" sz="1050" b="1" dirty="0">
                <a:solidFill>
                  <a:srgbClr val="867450"/>
                </a:solidFill>
                <a:latin typeface="Franklin Gothic Medium"/>
              </a:rPr>
              <a:t>Acquisition</a:t>
            </a:r>
            <a:endParaRPr lang="en-US" sz="1050" b="1" baseline="-25000" dirty="0">
              <a:solidFill>
                <a:srgbClr val="867450"/>
              </a:solidFill>
              <a:latin typeface="Franklin Gothic Medium"/>
            </a:endParaRPr>
          </a:p>
        </p:txBody>
      </p:sp>
      <p:sp>
        <p:nvSpPr>
          <p:cNvPr id="270" name="Trapezoid 269"/>
          <p:cNvSpPr/>
          <p:nvPr/>
        </p:nvSpPr>
        <p:spPr>
          <a:xfrm>
            <a:off x="1290136" y="3224192"/>
            <a:ext cx="1030496" cy="229114"/>
          </a:xfrm>
          <a:prstGeom prst="trapezoid">
            <a:avLst>
              <a:gd name="adj" fmla="val 58607"/>
            </a:avLst>
          </a:prstGeom>
          <a:solidFill>
            <a:srgbClr val="47B95A"/>
          </a:solidFill>
          <a:ln w="19050">
            <a:solidFill>
              <a:srgbClr val="2B5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grpSp>
        <p:nvGrpSpPr>
          <p:cNvPr id="271" name="Group 270"/>
          <p:cNvGrpSpPr/>
          <p:nvPr/>
        </p:nvGrpSpPr>
        <p:grpSpPr>
          <a:xfrm>
            <a:off x="1616782" y="3002064"/>
            <a:ext cx="409430" cy="360969"/>
            <a:chOff x="3877680" y="1843575"/>
            <a:chExt cx="1007263" cy="888041"/>
          </a:xfrm>
        </p:grpSpPr>
        <p:sp>
          <p:nvSpPr>
            <p:cNvPr id="272" name="Rectangle 803"/>
            <p:cNvSpPr>
              <a:spLocks noChangeArrowheads="1"/>
            </p:cNvSpPr>
            <p:nvPr/>
          </p:nvSpPr>
          <p:spPr bwMode="auto">
            <a:xfrm>
              <a:off x="3918195" y="2118819"/>
              <a:ext cx="911615" cy="612797"/>
            </a:xfrm>
            <a:custGeom>
              <a:avLst/>
              <a:gdLst>
                <a:gd name="connsiteX0" fmla="*/ 0 w 911615"/>
                <a:gd name="connsiteY0" fmla="*/ 0 h 612797"/>
                <a:gd name="connsiteX1" fmla="*/ 911615 w 911615"/>
                <a:gd name="connsiteY1" fmla="*/ 0 h 612797"/>
                <a:gd name="connsiteX2" fmla="*/ 911615 w 911615"/>
                <a:gd name="connsiteY2" fmla="*/ 612797 h 612797"/>
                <a:gd name="connsiteX3" fmla="*/ 0 w 911615"/>
                <a:gd name="connsiteY3" fmla="*/ 612797 h 612797"/>
                <a:gd name="connsiteX4" fmla="*/ 0 w 911615"/>
                <a:gd name="connsiteY4" fmla="*/ 0 h 612797"/>
                <a:gd name="connsiteX0" fmla="*/ 0 w 911615"/>
                <a:gd name="connsiteY0" fmla="*/ 0 h 612797"/>
                <a:gd name="connsiteX1" fmla="*/ 911615 w 911615"/>
                <a:gd name="connsiteY1" fmla="*/ 0 h 612797"/>
                <a:gd name="connsiteX2" fmla="*/ 867561 w 911615"/>
                <a:gd name="connsiteY2" fmla="*/ 398750 h 612797"/>
                <a:gd name="connsiteX3" fmla="*/ 911615 w 911615"/>
                <a:gd name="connsiteY3" fmla="*/ 612797 h 612797"/>
                <a:gd name="connsiteX4" fmla="*/ 0 w 911615"/>
                <a:gd name="connsiteY4" fmla="*/ 612797 h 612797"/>
                <a:gd name="connsiteX5" fmla="*/ 0 w 911615"/>
                <a:gd name="connsiteY5" fmla="*/ 0 h 612797"/>
                <a:gd name="connsiteX0" fmla="*/ 0 w 911615"/>
                <a:gd name="connsiteY0" fmla="*/ 0 h 612797"/>
                <a:gd name="connsiteX1" fmla="*/ 911615 w 911615"/>
                <a:gd name="connsiteY1" fmla="*/ 0 h 612797"/>
                <a:gd name="connsiteX2" fmla="*/ 867561 w 911615"/>
                <a:gd name="connsiteY2" fmla="*/ 398750 h 612797"/>
                <a:gd name="connsiteX3" fmla="*/ 911615 w 911615"/>
                <a:gd name="connsiteY3" fmla="*/ 612797 h 612797"/>
                <a:gd name="connsiteX4" fmla="*/ 0 w 911615"/>
                <a:gd name="connsiteY4" fmla="*/ 612797 h 612797"/>
                <a:gd name="connsiteX5" fmla="*/ 53959 w 911615"/>
                <a:gd name="connsiteY5" fmla="*/ 207415 h 612797"/>
                <a:gd name="connsiteX6" fmla="*/ 0 w 911615"/>
                <a:gd name="connsiteY6" fmla="*/ 0 h 612797"/>
                <a:gd name="connsiteX0" fmla="*/ 0 w 911615"/>
                <a:gd name="connsiteY0" fmla="*/ 0 h 612797"/>
                <a:gd name="connsiteX1" fmla="*/ 911615 w 911615"/>
                <a:gd name="connsiteY1" fmla="*/ 0 h 612797"/>
                <a:gd name="connsiteX2" fmla="*/ 889506 w 911615"/>
                <a:gd name="connsiteY2" fmla="*/ 369489 h 612797"/>
                <a:gd name="connsiteX3" fmla="*/ 911615 w 911615"/>
                <a:gd name="connsiteY3" fmla="*/ 612797 h 612797"/>
                <a:gd name="connsiteX4" fmla="*/ 0 w 911615"/>
                <a:gd name="connsiteY4" fmla="*/ 612797 h 612797"/>
                <a:gd name="connsiteX5" fmla="*/ 53959 w 911615"/>
                <a:gd name="connsiteY5" fmla="*/ 207415 h 612797"/>
                <a:gd name="connsiteX6" fmla="*/ 0 w 911615"/>
                <a:gd name="connsiteY6" fmla="*/ 0 h 61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615" h="612797">
                  <a:moveTo>
                    <a:pt x="0" y="0"/>
                  </a:moveTo>
                  <a:lnTo>
                    <a:pt x="911615" y="0"/>
                  </a:lnTo>
                  <a:cubicBezTo>
                    <a:pt x="908806" y="132917"/>
                    <a:pt x="892315" y="236572"/>
                    <a:pt x="889506" y="369489"/>
                  </a:cubicBezTo>
                  <a:lnTo>
                    <a:pt x="911615" y="612797"/>
                  </a:lnTo>
                  <a:lnTo>
                    <a:pt x="0" y="612797"/>
                  </a:lnTo>
                  <a:cubicBezTo>
                    <a:pt x="917" y="477670"/>
                    <a:pt x="53042" y="342542"/>
                    <a:pt x="53959" y="207415"/>
                  </a:cubicBezTo>
                  <a:lnTo>
                    <a:pt x="0" y="0"/>
                  </a:lnTo>
                  <a:close/>
                </a:path>
              </a:pathLst>
            </a:cu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59" name="AutoShape 804"/>
            <p:cNvSpPr>
              <a:spLocks noChangeArrowheads="1"/>
            </p:cNvSpPr>
            <p:nvPr/>
          </p:nvSpPr>
          <p:spPr bwMode="auto">
            <a:xfrm rot="10800000">
              <a:off x="3877680" y="1843575"/>
              <a:ext cx="1007263" cy="346763"/>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 name="connsiteX0" fmla="*/ 0 w 21600"/>
                <a:gd name="connsiteY0" fmla="*/ 0 h 21638"/>
                <a:gd name="connsiteX1" fmla="*/ 1073 w 21600"/>
                <a:gd name="connsiteY1" fmla="*/ 21600 h 21638"/>
                <a:gd name="connsiteX2" fmla="*/ 13392 w 21600"/>
                <a:gd name="connsiteY2" fmla="*/ 18661 h 21638"/>
                <a:gd name="connsiteX3" fmla="*/ 20527 w 21600"/>
                <a:gd name="connsiteY3" fmla="*/ 21600 h 21638"/>
                <a:gd name="connsiteX4" fmla="*/ 21600 w 21600"/>
                <a:gd name="connsiteY4" fmla="*/ 0 h 21638"/>
                <a:gd name="connsiteX5" fmla="*/ 0 w 21600"/>
                <a:gd name="connsiteY5" fmla="*/ 0 h 21638"/>
                <a:gd name="connsiteX0" fmla="*/ 0 w 21600"/>
                <a:gd name="connsiteY0" fmla="*/ 0 h 24858"/>
                <a:gd name="connsiteX1" fmla="*/ 1575 w 21600"/>
                <a:gd name="connsiteY1" fmla="*/ 24837 h 24858"/>
                <a:gd name="connsiteX2" fmla="*/ 13392 w 21600"/>
                <a:gd name="connsiteY2" fmla="*/ 18661 h 24858"/>
                <a:gd name="connsiteX3" fmla="*/ 20527 w 21600"/>
                <a:gd name="connsiteY3" fmla="*/ 21600 h 24858"/>
                <a:gd name="connsiteX4" fmla="*/ 21600 w 21600"/>
                <a:gd name="connsiteY4" fmla="*/ 0 h 24858"/>
                <a:gd name="connsiteX5" fmla="*/ 0 w 21600"/>
                <a:gd name="connsiteY5" fmla="*/ 0 h 24858"/>
                <a:gd name="connsiteX0" fmla="*/ 0 w 21600"/>
                <a:gd name="connsiteY0" fmla="*/ 0 h 24858"/>
                <a:gd name="connsiteX1" fmla="*/ 1575 w 21600"/>
                <a:gd name="connsiteY1" fmla="*/ 24837 h 24858"/>
                <a:gd name="connsiteX2" fmla="*/ 13392 w 21600"/>
                <a:gd name="connsiteY2" fmla="*/ 18661 h 24858"/>
                <a:gd name="connsiteX3" fmla="*/ 20778 w 21600"/>
                <a:gd name="connsiteY3" fmla="*/ 15127 h 24858"/>
                <a:gd name="connsiteX4" fmla="*/ 21600 w 21600"/>
                <a:gd name="connsiteY4" fmla="*/ 0 h 24858"/>
                <a:gd name="connsiteX5" fmla="*/ 0 w 21600"/>
                <a:gd name="connsiteY5" fmla="*/ 0 h 24858"/>
                <a:gd name="connsiteX0" fmla="*/ 0 w 21600"/>
                <a:gd name="connsiteY0" fmla="*/ 2658 h 27516"/>
                <a:gd name="connsiteX1" fmla="*/ 1575 w 21600"/>
                <a:gd name="connsiteY1" fmla="*/ 27495 h 27516"/>
                <a:gd name="connsiteX2" fmla="*/ 13392 w 21600"/>
                <a:gd name="connsiteY2" fmla="*/ 21319 h 27516"/>
                <a:gd name="connsiteX3" fmla="*/ 20778 w 21600"/>
                <a:gd name="connsiteY3" fmla="*/ 17785 h 27516"/>
                <a:gd name="connsiteX4" fmla="*/ 21600 w 21600"/>
                <a:gd name="connsiteY4" fmla="*/ 0 h 27516"/>
                <a:gd name="connsiteX5" fmla="*/ 0 w 21600"/>
                <a:gd name="connsiteY5" fmla="*/ 2658 h 27516"/>
                <a:gd name="connsiteX0" fmla="*/ 0 w 21600"/>
                <a:gd name="connsiteY0" fmla="*/ 4652 h 29510"/>
                <a:gd name="connsiteX1" fmla="*/ 1575 w 21600"/>
                <a:gd name="connsiteY1" fmla="*/ 29489 h 29510"/>
                <a:gd name="connsiteX2" fmla="*/ 13392 w 21600"/>
                <a:gd name="connsiteY2" fmla="*/ 23313 h 29510"/>
                <a:gd name="connsiteX3" fmla="*/ 20778 w 21600"/>
                <a:gd name="connsiteY3" fmla="*/ 19779 h 29510"/>
                <a:gd name="connsiteX4" fmla="*/ 21600 w 21600"/>
                <a:gd name="connsiteY4" fmla="*/ 0 h 29510"/>
                <a:gd name="connsiteX5" fmla="*/ 0 w 21600"/>
                <a:gd name="connsiteY5" fmla="*/ 4652 h 29510"/>
                <a:gd name="connsiteX0" fmla="*/ 0 w 21600"/>
                <a:gd name="connsiteY0" fmla="*/ 4652 h 29510"/>
                <a:gd name="connsiteX1" fmla="*/ 1575 w 21600"/>
                <a:gd name="connsiteY1" fmla="*/ 29489 h 29510"/>
                <a:gd name="connsiteX2" fmla="*/ 13392 w 21600"/>
                <a:gd name="connsiteY2" fmla="*/ 23313 h 29510"/>
                <a:gd name="connsiteX3" fmla="*/ 20778 w 21600"/>
                <a:gd name="connsiteY3" fmla="*/ 19779 h 29510"/>
                <a:gd name="connsiteX4" fmla="*/ 21600 w 21600"/>
                <a:gd name="connsiteY4" fmla="*/ 0 h 29510"/>
                <a:gd name="connsiteX5" fmla="*/ 12800 w 21600"/>
                <a:gd name="connsiteY5" fmla="*/ 281 h 29510"/>
                <a:gd name="connsiteX6" fmla="*/ 0 w 21600"/>
                <a:gd name="connsiteY6" fmla="*/ 4652 h 29510"/>
                <a:gd name="connsiteX0" fmla="*/ 0 w 21600"/>
                <a:gd name="connsiteY0" fmla="*/ 4652 h 29505"/>
                <a:gd name="connsiteX1" fmla="*/ 1575 w 21600"/>
                <a:gd name="connsiteY1" fmla="*/ 29489 h 29505"/>
                <a:gd name="connsiteX2" fmla="*/ 13547 w 21600"/>
                <a:gd name="connsiteY2" fmla="*/ 21319 h 29505"/>
                <a:gd name="connsiteX3" fmla="*/ 20778 w 21600"/>
                <a:gd name="connsiteY3" fmla="*/ 19779 h 29505"/>
                <a:gd name="connsiteX4" fmla="*/ 21600 w 21600"/>
                <a:gd name="connsiteY4" fmla="*/ 0 h 29505"/>
                <a:gd name="connsiteX5" fmla="*/ 12800 w 21600"/>
                <a:gd name="connsiteY5" fmla="*/ 281 h 29505"/>
                <a:gd name="connsiteX6" fmla="*/ 0 w 21600"/>
                <a:gd name="connsiteY6" fmla="*/ 4652 h 29505"/>
                <a:gd name="connsiteX0" fmla="*/ 0 w 21600"/>
                <a:gd name="connsiteY0" fmla="*/ 4652 h 29508"/>
                <a:gd name="connsiteX1" fmla="*/ 1575 w 21600"/>
                <a:gd name="connsiteY1" fmla="*/ 29489 h 29508"/>
                <a:gd name="connsiteX2" fmla="*/ 12929 w 21600"/>
                <a:gd name="connsiteY2" fmla="*/ 22648 h 29508"/>
                <a:gd name="connsiteX3" fmla="*/ 20778 w 21600"/>
                <a:gd name="connsiteY3" fmla="*/ 19779 h 29508"/>
                <a:gd name="connsiteX4" fmla="*/ 21600 w 21600"/>
                <a:gd name="connsiteY4" fmla="*/ 0 h 29508"/>
                <a:gd name="connsiteX5" fmla="*/ 12800 w 21600"/>
                <a:gd name="connsiteY5" fmla="*/ 281 h 29508"/>
                <a:gd name="connsiteX6" fmla="*/ 0 w 21600"/>
                <a:gd name="connsiteY6" fmla="*/ 4652 h 29508"/>
                <a:gd name="connsiteX0" fmla="*/ 0 w 21291"/>
                <a:gd name="connsiteY0" fmla="*/ 6646 h 31502"/>
                <a:gd name="connsiteX1" fmla="*/ 1575 w 21291"/>
                <a:gd name="connsiteY1" fmla="*/ 31483 h 31502"/>
                <a:gd name="connsiteX2" fmla="*/ 12929 w 21291"/>
                <a:gd name="connsiteY2" fmla="*/ 24642 h 31502"/>
                <a:gd name="connsiteX3" fmla="*/ 20778 w 21291"/>
                <a:gd name="connsiteY3" fmla="*/ 21773 h 31502"/>
                <a:gd name="connsiteX4" fmla="*/ 21291 w 21291"/>
                <a:gd name="connsiteY4" fmla="*/ 0 h 31502"/>
                <a:gd name="connsiteX5" fmla="*/ 12800 w 21291"/>
                <a:gd name="connsiteY5" fmla="*/ 2275 h 31502"/>
                <a:gd name="connsiteX6" fmla="*/ 0 w 21291"/>
                <a:gd name="connsiteY6" fmla="*/ 6646 h 3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1" h="31502">
                  <a:moveTo>
                    <a:pt x="0" y="6646"/>
                  </a:moveTo>
                  <a:cubicBezTo>
                    <a:pt x="358" y="13846"/>
                    <a:pt x="1217" y="24283"/>
                    <a:pt x="1575" y="31483"/>
                  </a:cubicBezTo>
                  <a:cubicBezTo>
                    <a:pt x="5598" y="31943"/>
                    <a:pt x="8906" y="24182"/>
                    <a:pt x="12929" y="24642"/>
                  </a:cubicBezTo>
                  <a:lnTo>
                    <a:pt x="20778" y="21773"/>
                  </a:lnTo>
                  <a:cubicBezTo>
                    <a:pt x="21136" y="14573"/>
                    <a:pt x="20933" y="7200"/>
                    <a:pt x="21291" y="0"/>
                  </a:cubicBezTo>
                  <a:lnTo>
                    <a:pt x="12800" y="2275"/>
                  </a:lnTo>
                  <a:lnTo>
                    <a:pt x="0" y="6646"/>
                  </a:lnTo>
                  <a:close/>
                </a:path>
              </a:pathLst>
            </a:custGeom>
            <a:pattFill prst="narVert">
              <a:fgClr>
                <a:srgbClr val="663300"/>
              </a:fgClr>
              <a:bgClr>
                <a:srgbClr val="996633"/>
              </a:bgClr>
            </a:patt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nvGrpSpPr>
            <p:cNvPr id="360" name="Group 809"/>
            <p:cNvGrpSpPr>
              <a:grpSpLocks/>
            </p:cNvGrpSpPr>
            <p:nvPr/>
          </p:nvGrpSpPr>
          <p:grpSpPr bwMode="auto">
            <a:xfrm>
              <a:off x="4000895" y="1984171"/>
              <a:ext cx="193513" cy="237582"/>
              <a:chOff x="1680" y="3120"/>
              <a:chExt cx="336" cy="336"/>
            </a:xfrm>
          </p:grpSpPr>
          <p:sp>
            <p:nvSpPr>
              <p:cNvPr id="403" name="AutoShape 810"/>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404" name="Rectangle 811"/>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61" name="Rectangle 818"/>
            <p:cNvSpPr>
              <a:spLocks noChangeArrowheads="1"/>
            </p:cNvSpPr>
            <p:nvPr/>
          </p:nvSpPr>
          <p:spPr bwMode="auto">
            <a:xfrm>
              <a:off x="4272742" y="2503865"/>
              <a:ext cx="198426" cy="227751"/>
            </a:xfrm>
            <a:prstGeom prst="rect">
              <a:avLst/>
            </a:prstGeom>
            <a:solidFill>
              <a:srgbClr val="663300"/>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grpSp>
          <p:nvGrpSpPr>
            <p:cNvPr id="362" name="Group 819"/>
            <p:cNvGrpSpPr>
              <a:grpSpLocks/>
            </p:cNvGrpSpPr>
            <p:nvPr/>
          </p:nvGrpSpPr>
          <p:grpSpPr bwMode="auto">
            <a:xfrm>
              <a:off x="4291575" y="2527897"/>
              <a:ext cx="165947" cy="203719"/>
              <a:chOff x="2208" y="3648"/>
              <a:chExt cx="288" cy="288"/>
            </a:xfrm>
          </p:grpSpPr>
          <p:sp>
            <p:nvSpPr>
              <p:cNvPr id="401" name="Rectangle 820"/>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sp>
            <p:nvSpPr>
              <p:cNvPr id="402" name="Rectangle 821"/>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grpSp>
        <p:sp>
          <p:nvSpPr>
            <p:cNvPr id="363" name="Line 822"/>
            <p:cNvSpPr>
              <a:spLocks noChangeShapeType="1"/>
            </p:cNvSpPr>
            <p:nvPr/>
          </p:nvSpPr>
          <p:spPr bwMode="auto">
            <a:xfrm>
              <a:off x="4305494" y="2629756"/>
              <a:ext cx="138107" cy="0"/>
            </a:xfrm>
            <a:prstGeom prst="line">
              <a:avLst/>
            </a:prstGeom>
            <a:noFill/>
            <a:ln w="6350">
              <a:solidFill>
                <a:schemeClr val="tx1"/>
              </a:solidFill>
              <a:round/>
              <a:headEnd/>
              <a:tailEnd/>
            </a:ln>
            <a:effectLst/>
          </p:spPr>
          <p:txBody>
            <a:bodyPr/>
            <a:lstStyle/>
            <a:p>
              <a:endParaRPr lang="en-US" dirty="0">
                <a:solidFill>
                  <a:prstClr val="black"/>
                </a:solidFill>
                <a:latin typeface="Franklin Gothic Medium"/>
              </a:endParaRPr>
            </a:p>
          </p:txBody>
        </p:sp>
        <p:grpSp>
          <p:nvGrpSpPr>
            <p:cNvPr id="364" name="Group 363"/>
            <p:cNvGrpSpPr/>
            <p:nvPr/>
          </p:nvGrpSpPr>
          <p:grpSpPr>
            <a:xfrm>
              <a:off x="4596993" y="2492396"/>
              <a:ext cx="110813" cy="153472"/>
              <a:chOff x="4596993" y="2492396"/>
              <a:chExt cx="110813" cy="153472"/>
            </a:xfrm>
          </p:grpSpPr>
          <p:sp>
            <p:nvSpPr>
              <p:cNvPr id="399" name="Rectangle 824"/>
              <p:cNvSpPr>
                <a:spLocks noChangeArrowheads="1"/>
              </p:cNvSpPr>
              <p:nvPr/>
            </p:nvSpPr>
            <p:spPr bwMode="auto">
              <a:xfrm>
                <a:off x="4609002" y="2492396"/>
                <a:ext cx="82973" cy="135722"/>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400" name="Rectangle 825"/>
              <p:cNvSpPr>
                <a:spLocks noChangeArrowheads="1"/>
              </p:cNvSpPr>
              <p:nvPr/>
            </p:nvSpPr>
            <p:spPr bwMode="auto">
              <a:xfrm>
                <a:off x="4596993" y="2625387"/>
                <a:ext cx="110813" cy="20481"/>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5" name="Group 364"/>
            <p:cNvGrpSpPr/>
            <p:nvPr/>
          </p:nvGrpSpPr>
          <p:grpSpPr>
            <a:xfrm>
              <a:off x="4044019" y="2492396"/>
              <a:ext cx="110813" cy="153472"/>
              <a:chOff x="4044019" y="2492396"/>
              <a:chExt cx="110813" cy="153472"/>
            </a:xfrm>
          </p:grpSpPr>
          <p:sp>
            <p:nvSpPr>
              <p:cNvPr id="397" name="Rectangle 823"/>
              <p:cNvSpPr>
                <a:spLocks noChangeArrowheads="1"/>
              </p:cNvSpPr>
              <p:nvPr/>
            </p:nvSpPr>
            <p:spPr bwMode="auto">
              <a:xfrm>
                <a:off x="4057120" y="2492396"/>
                <a:ext cx="82700" cy="135722"/>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98" name="Rectangle 826"/>
              <p:cNvSpPr>
                <a:spLocks noChangeArrowheads="1"/>
              </p:cNvSpPr>
              <p:nvPr/>
            </p:nvSpPr>
            <p:spPr bwMode="auto">
              <a:xfrm>
                <a:off x="4044019" y="2625387"/>
                <a:ext cx="110813" cy="20481"/>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6" name="Group 365"/>
            <p:cNvGrpSpPr/>
            <p:nvPr/>
          </p:nvGrpSpPr>
          <p:grpSpPr>
            <a:xfrm>
              <a:off x="4582856" y="1940281"/>
              <a:ext cx="193513" cy="237582"/>
              <a:chOff x="4553596" y="1947596"/>
              <a:chExt cx="193513" cy="237582"/>
            </a:xfrm>
          </p:grpSpPr>
          <p:grpSp>
            <p:nvGrpSpPr>
              <p:cNvPr id="392" name="Group 815"/>
              <p:cNvGrpSpPr>
                <a:grpSpLocks/>
              </p:cNvGrpSpPr>
              <p:nvPr/>
            </p:nvGrpSpPr>
            <p:grpSpPr bwMode="auto">
              <a:xfrm>
                <a:off x="4553596" y="1947596"/>
                <a:ext cx="193513" cy="237582"/>
                <a:chOff x="1680" y="3120"/>
                <a:chExt cx="336" cy="336"/>
              </a:xfrm>
            </p:grpSpPr>
            <p:sp>
              <p:nvSpPr>
                <p:cNvPr id="395" name="AutoShape 816"/>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96" name="Rectangle 817"/>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93" name="Rectangle 830"/>
              <p:cNvSpPr>
                <a:spLocks noChangeArrowheads="1"/>
              </p:cNvSpPr>
              <p:nvPr/>
            </p:nvSpPr>
            <p:spPr bwMode="auto">
              <a:xfrm>
                <a:off x="4609573" y="2049456"/>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94" name="Rectangle 831"/>
              <p:cNvSpPr>
                <a:spLocks noChangeArrowheads="1"/>
              </p:cNvSpPr>
              <p:nvPr/>
            </p:nvSpPr>
            <p:spPr bwMode="auto">
              <a:xfrm>
                <a:off x="4597468" y="2151315"/>
                <a:ext cx="110883"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7" name="Group 366"/>
            <p:cNvGrpSpPr/>
            <p:nvPr/>
          </p:nvGrpSpPr>
          <p:grpSpPr>
            <a:xfrm>
              <a:off x="4000895" y="1984171"/>
              <a:ext cx="193513" cy="237582"/>
              <a:chOff x="4000895" y="1947596"/>
              <a:chExt cx="193513" cy="237582"/>
            </a:xfrm>
          </p:grpSpPr>
          <p:grpSp>
            <p:nvGrpSpPr>
              <p:cNvPr id="386" name="Group 805"/>
              <p:cNvGrpSpPr>
                <a:grpSpLocks/>
              </p:cNvGrpSpPr>
              <p:nvPr/>
            </p:nvGrpSpPr>
            <p:grpSpPr bwMode="auto">
              <a:xfrm>
                <a:off x="4000895" y="1947596"/>
                <a:ext cx="193513" cy="237582"/>
                <a:chOff x="1680" y="3120"/>
                <a:chExt cx="336" cy="336"/>
              </a:xfrm>
            </p:grpSpPr>
            <p:sp>
              <p:nvSpPr>
                <p:cNvPr id="390" name="AutoShape 806"/>
                <p:cNvSpPr>
                  <a:spLocks noChangeArrowheads="1"/>
                </p:cNvSpPr>
                <p:nvPr/>
              </p:nvSpPr>
              <p:spPr bwMode="auto">
                <a:xfrm>
                  <a:off x="1680" y="3120"/>
                  <a:ext cx="336" cy="144"/>
                </a:xfrm>
                <a:prstGeom prst="triangle">
                  <a:avLst>
                    <a:gd name="adj" fmla="val 50000"/>
                  </a:avLst>
                </a:prstGeom>
                <a:noFill/>
                <a:ln w="6350">
                  <a:noFill/>
                  <a:miter lim="800000"/>
                  <a:headEnd/>
                  <a:tailEnd/>
                </a:ln>
                <a:effectLst/>
              </p:spPr>
              <p:txBody>
                <a:bodyPr wrap="none" anchor="ctr"/>
                <a:lstStyle/>
                <a:p>
                  <a:endParaRPr lang="en-US" dirty="0">
                    <a:solidFill>
                      <a:prstClr val="black"/>
                    </a:solidFill>
                    <a:latin typeface="Franklin Gothic Medium"/>
                  </a:endParaRPr>
                </a:p>
              </p:txBody>
            </p:sp>
            <p:sp>
              <p:nvSpPr>
                <p:cNvPr id="391" name="Rectangle 807"/>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87" name="Rectangle 808"/>
              <p:cNvSpPr>
                <a:spLocks noChangeArrowheads="1"/>
              </p:cNvSpPr>
              <p:nvPr/>
            </p:nvSpPr>
            <p:spPr bwMode="auto">
              <a:xfrm>
                <a:off x="4056029" y="2049456"/>
                <a:ext cx="83246" cy="101860"/>
              </a:xfrm>
              <a:prstGeom prst="rect">
                <a:avLst/>
              </a:prstGeom>
              <a:solidFill>
                <a:schemeClr val="accent1"/>
              </a:solidFill>
              <a:ln w="6350">
                <a:solidFill>
                  <a:schemeClr val="tx1"/>
                </a:solidFill>
                <a:miter lim="800000"/>
                <a:headEnd/>
                <a:tailEnd/>
              </a:ln>
              <a:effectLst/>
            </p:spPr>
            <p:txBody>
              <a:bodyPr wrap="none" anchor="ctr"/>
              <a:lstStyle/>
              <a:p>
                <a:endParaRPr lang="en-US" dirty="0">
                  <a:solidFill>
                    <a:prstClr val="black"/>
                  </a:solidFill>
                  <a:latin typeface="Franklin Gothic Medium"/>
                </a:endParaRPr>
              </a:p>
            </p:txBody>
          </p:sp>
          <p:sp>
            <p:nvSpPr>
              <p:cNvPr id="388" name="Rectangle 828"/>
              <p:cNvSpPr>
                <a:spLocks noChangeArrowheads="1"/>
              </p:cNvSpPr>
              <p:nvPr/>
            </p:nvSpPr>
            <p:spPr bwMode="auto">
              <a:xfrm>
                <a:off x="4056608" y="2049456"/>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89" name="Rectangle 832"/>
              <p:cNvSpPr>
                <a:spLocks noChangeArrowheads="1"/>
              </p:cNvSpPr>
              <p:nvPr/>
            </p:nvSpPr>
            <p:spPr bwMode="auto">
              <a:xfrm>
                <a:off x="4044019" y="2151315"/>
                <a:ext cx="110883"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8" name="Group 367"/>
            <p:cNvGrpSpPr/>
            <p:nvPr/>
          </p:nvGrpSpPr>
          <p:grpSpPr>
            <a:xfrm>
              <a:off x="4299054" y="1969541"/>
              <a:ext cx="193786" cy="237582"/>
              <a:chOff x="4277109" y="1947596"/>
              <a:chExt cx="193786" cy="237582"/>
            </a:xfrm>
          </p:grpSpPr>
          <p:grpSp>
            <p:nvGrpSpPr>
              <p:cNvPr id="381" name="Group 812"/>
              <p:cNvGrpSpPr>
                <a:grpSpLocks/>
              </p:cNvGrpSpPr>
              <p:nvPr/>
            </p:nvGrpSpPr>
            <p:grpSpPr bwMode="auto">
              <a:xfrm>
                <a:off x="4277109" y="1947596"/>
                <a:ext cx="193786" cy="237582"/>
                <a:chOff x="1680" y="3120"/>
                <a:chExt cx="336" cy="336"/>
              </a:xfrm>
            </p:grpSpPr>
            <p:sp>
              <p:nvSpPr>
                <p:cNvPr id="384" name="AutoShape 813"/>
                <p:cNvSpPr>
                  <a:spLocks noChangeArrowheads="1"/>
                </p:cNvSpPr>
                <p:nvPr/>
              </p:nvSpPr>
              <p:spPr bwMode="auto">
                <a:xfrm>
                  <a:off x="1680" y="3120"/>
                  <a:ext cx="336" cy="144"/>
                </a:xfrm>
                <a:prstGeom prst="triangle">
                  <a:avLst>
                    <a:gd name="adj" fmla="val 50000"/>
                  </a:avLst>
                </a:prstGeom>
                <a:solidFill>
                  <a:srgbClr val="EADC58"/>
                </a:soli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85" name="Rectangle 814"/>
                <p:cNvSpPr>
                  <a:spLocks noChangeArrowheads="1"/>
                </p:cNvSpPr>
                <p:nvPr/>
              </p:nvSpPr>
              <p:spPr bwMode="auto">
                <a:xfrm>
                  <a:off x="1728" y="3264"/>
                  <a:ext cx="244" cy="192"/>
                </a:xfrm>
                <a:prstGeom prst="rect">
                  <a:avLst/>
                </a:prstGeom>
                <a:solidFill>
                  <a:srgbClr val="EADC58"/>
                </a:solidFill>
                <a:ln w="6350">
                  <a:noFill/>
                  <a:miter lim="800000"/>
                  <a:headEnd/>
                  <a:tailEnd/>
                </a:ln>
                <a:effectLst/>
              </p:spPr>
              <p:txBody>
                <a:bodyPr wrap="none" anchor="ctr"/>
                <a:lstStyle/>
                <a:p>
                  <a:endParaRPr lang="en-US" dirty="0">
                    <a:solidFill>
                      <a:prstClr val="black"/>
                    </a:solidFill>
                    <a:latin typeface="Franklin Gothic Medium"/>
                  </a:endParaRPr>
                </a:p>
              </p:txBody>
            </p:sp>
          </p:grpSp>
          <p:sp>
            <p:nvSpPr>
              <p:cNvPr id="382" name="Rectangle 829"/>
              <p:cNvSpPr>
                <a:spLocks noChangeArrowheads="1"/>
              </p:cNvSpPr>
              <p:nvPr/>
            </p:nvSpPr>
            <p:spPr bwMode="auto">
              <a:xfrm>
                <a:off x="4333091" y="2049456"/>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83" name="Rectangle 833"/>
              <p:cNvSpPr>
                <a:spLocks noChangeArrowheads="1"/>
              </p:cNvSpPr>
              <p:nvPr/>
            </p:nvSpPr>
            <p:spPr bwMode="auto">
              <a:xfrm>
                <a:off x="4322922" y="2151315"/>
                <a:ext cx="110399"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69" name="Group 368"/>
            <p:cNvGrpSpPr/>
            <p:nvPr/>
          </p:nvGrpSpPr>
          <p:grpSpPr>
            <a:xfrm>
              <a:off x="4612644" y="2254872"/>
              <a:ext cx="110883" cy="122341"/>
              <a:chOff x="4598014" y="2262187"/>
              <a:chExt cx="110883" cy="122341"/>
            </a:xfrm>
          </p:grpSpPr>
          <p:sp>
            <p:nvSpPr>
              <p:cNvPr id="379" name="Rectangle 837"/>
              <p:cNvSpPr>
                <a:spLocks noChangeArrowheads="1"/>
              </p:cNvSpPr>
              <p:nvPr/>
            </p:nvSpPr>
            <p:spPr bwMode="auto">
              <a:xfrm>
                <a:off x="4610119" y="2262187"/>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80" name="Rectangle 838"/>
              <p:cNvSpPr>
                <a:spLocks noChangeArrowheads="1"/>
              </p:cNvSpPr>
              <p:nvPr/>
            </p:nvSpPr>
            <p:spPr bwMode="auto">
              <a:xfrm>
                <a:off x="4598014" y="2364046"/>
                <a:ext cx="110883"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70" name="Group 369"/>
            <p:cNvGrpSpPr/>
            <p:nvPr/>
          </p:nvGrpSpPr>
          <p:grpSpPr>
            <a:xfrm>
              <a:off x="4066510" y="2291447"/>
              <a:ext cx="110883" cy="122341"/>
              <a:chOff x="4044565" y="2262187"/>
              <a:chExt cx="110883" cy="122341"/>
            </a:xfrm>
          </p:grpSpPr>
          <p:sp>
            <p:nvSpPr>
              <p:cNvPr id="377" name="Rectangle 835"/>
              <p:cNvSpPr>
                <a:spLocks noChangeArrowheads="1"/>
              </p:cNvSpPr>
              <p:nvPr/>
            </p:nvSpPr>
            <p:spPr bwMode="auto">
              <a:xfrm>
                <a:off x="4057154" y="2262187"/>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78" name="Rectangle 839"/>
              <p:cNvSpPr>
                <a:spLocks noChangeArrowheads="1"/>
              </p:cNvSpPr>
              <p:nvPr/>
            </p:nvSpPr>
            <p:spPr bwMode="auto">
              <a:xfrm>
                <a:off x="4044565" y="2364046"/>
                <a:ext cx="110883"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71" name="Group 370"/>
            <p:cNvGrpSpPr/>
            <p:nvPr/>
          </p:nvGrpSpPr>
          <p:grpSpPr>
            <a:xfrm>
              <a:off x="4330783" y="2276817"/>
              <a:ext cx="110399" cy="122341"/>
              <a:chOff x="4323468" y="2262187"/>
              <a:chExt cx="110399" cy="122341"/>
            </a:xfrm>
          </p:grpSpPr>
          <p:sp>
            <p:nvSpPr>
              <p:cNvPr id="375" name="Rectangle 836"/>
              <p:cNvSpPr>
                <a:spLocks noChangeArrowheads="1"/>
              </p:cNvSpPr>
              <p:nvPr/>
            </p:nvSpPr>
            <p:spPr bwMode="auto">
              <a:xfrm>
                <a:off x="4333637" y="2262187"/>
                <a:ext cx="83284" cy="101859"/>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6350">
                <a:solidFill>
                  <a:srgbClr val="663300"/>
                </a:solidFill>
                <a:miter lim="800000"/>
                <a:headEnd/>
                <a:tailEnd/>
              </a:ln>
              <a:effectLst/>
            </p:spPr>
            <p:txBody>
              <a:bodyPr wrap="none" anchor="ctr"/>
              <a:lstStyle/>
              <a:p>
                <a:endParaRPr lang="en-US" dirty="0">
                  <a:solidFill>
                    <a:prstClr val="black"/>
                  </a:solidFill>
                  <a:latin typeface="Franklin Gothic Medium"/>
                </a:endParaRPr>
              </a:p>
            </p:txBody>
          </p:sp>
          <p:sp>
            <p:nvSpPr>
              <p:cNvPr id="376" name="Rectangle 840"/>
              <p:cNvSpPr>
                <a:spLocks noChangeArrowheads="1"/>
              </p:cNvSpPr>
              <p:nvPr/>
            </p:nvSpPr>
            <p:spPr bwMode="auto">
              <a:xfrm>
                <a:off x="4323468" y="2364046"/>
                <a:ext cx="110399" cy="20482"/>
              </a:xfrm>
              <a:prstGeom prst="rect">
                <a:avLst/>
              </a:prstGeom>
              <a:solidFill>
                <a:srgbClr val="663300"/>
              </a:solidFill>
              <a:ln w="6350">
                <a:noFill/>
                <a:miter lim="800000"/>
                <a:headEnd/>
                <a:tailEnd/>
              </a:ln>
              <a:effectLst/>
            </p:spPr>
            <p:txBody>
              <a:bodyPr wrap="none" anchor="ctr"/>
              <a:lstStyle/>
              <a:p>
                <a:endParaRPr lang="en-US" dirty="0">
                  <a:solidFill>
                    <a:prstClr val="black"/>
                  </a:solidFill>
                  <a:latin typeface="Franklin Gothic Medium"/>
                </a:endParaRPr>
              </a:p>
            </p:txBody>
          </p:sp>
        </p:grpSp>
        <p:grpSp>
          <p:nvGrpSpPr>
            <p:cNvPr id="372" name="Group 371"/>
            <p:cNvGrpSpPr/>
            <p:nvPr/>
          </p:nvGrpSpPr>
          <p:grpSpPr>
            <a:xfrm>
              <a:off x="3968712" y="2123561"/>
              <a:ext cx="547284" cy="507098"/>
              <a:chOff x="3189720" y="1947709"/>
              <a:chExt cx="795725" cy="737296"/>
            </a:xfrm>
          </p:grpSpPr>
          <p:sp>
            <p:nvSpPr>
              <p:cNvPr id="373" name="Freeform 372"/>
              <p:cNvSpPr/>
              <p:nvPr/>
            </p:nvSpPr>
            <p:spPr>
              <a:xfrm>
                <a:off x="3189720" y="2093021"/>
                <a:ext cx="290605" cy="591984"/>
              </a:xfrm>
              <a:custGeom>
                <a:avLst/>
                <a:gdLst>
                  <a:gd name="connsiteX0" fmla="*/ 4284 w 464528"/>
                  <a:gd name="connsiteY0" fmla="*/ 132630 h 946280"/>
                  <a:gd name="connsiteX1" fmla="*/ 14444 w 464528"/>
                  <a:gd name="connsiteY1" fmla="*/ 610150 h 946280"/>
                  <a:gd name="connsiteX2" fmla="*/ 24604 w 464528"/>
                  <a:gd name="connsiteY2" fmla="*/ 681270 h 946280"/>
                  <a:gd name="connsiteX3" fmla="*/ 65244 w 464528"/>
                  <a:gd name="connsiteY3" fmla="*/ 701590 h 946280"/>
                  <a:gd name="connsiteX4" fmla="*/ 95724 w 464528"/>
                  <a:gd name="connsiteY4" fmla="*/ 721910 h 946280"/>
                  <a:gd name="connsiteX5" fmla="*/ 146524 w 464528"/>
                  <a:gd name="connsiteY5" fmla="*/ 884470 h 946280"/>
                  <a:gd name="connsiteX6" fmla="*/ 207484 w 464528"/>
                  <a:gd name="connsiteY6" fmla="*/ 945430 h 946280"/>
                  <a:gd name="connsiteX7" fmla="*/ 298924 w 464528"/>
                  <a:gd name="connsiteY7" fmla="*/ 904790 h 946280"/>
                  <a:gd name="connsiteX8" fmla="*/ 309084 w 464528"/>
                  <a:gd name="connsiteY8" fmla="*/ 864150 h 946280"/>
                  <a:gd name="connsiteX9" fmla="*/ 298924 w 464528"/>
                  <a:gd name="connsiteY9" fmla="*/ 803190 h 946280"/>
                  <a:gd name="connsiteX10" fmla="*/ 288764 w 464528"/>
                  <a:gd name="connsiteY10" fmla="*/ 732070 h 946280"/>
                  <a:gd name="connsiteX11" fmla="*/ 258284 w 464528"/>
                  <a:gd name="connsiteY11" fmla="*/ 701590 h 946280"/>
                  <a:gd name="connsiteX12" fmla="*/ 258284 w 464528"/>
                  <a:gd name="connsiteY12" fmla="*/ 599990 h 946280"/>
                  <a:gd name="connsiteX13" fmla="*/ 237964 w 464528"/>
                  <a:gd name="connsiteY13" fmla="*/ 498390 h 946280"/>
                  <a:gd name="connsiteX14" fmla="*/ 258284 w 464528"/>
                  <a:gd name="connsiteY14" fmla="*/ 406950 h 946280"/>
                  <a:gd name="connsiteX15" fmla="*/ 288764 w 464528"/>
                  <a:gd name="connsiteY15" fmla="*/ 376470 h 946280"/>
                  <a:gd name="connsiteX16" fmla="*/ 319244 w 464528"/>
                  <a:gd name="connsiteY16" fmla="*/ 315510 h 946280"/>
                  <a:gd name="connsiteX17" fmla="*/ 349724 w 464528"/>
                  <a:gd name="connsiteY17" fmla="*/ 295190 h 946280"/>
                  <a:gd name="connsiteX18" fmla="*/ 400524 w 464528"/>
                  <a:gd name="connsiteY18" fmla="*/ 234230 h 946280"/>
                  <a:gd name="connsiteX19" fmla="*/ 248124 w 464528"/>
                  <a:gd name="connsiteY19" fmla="*/ 193590 h 946280"/>
                  <a:gd name="connsiteX20" fmla="*/ 227804 w 464528"/>
                  <a:gd name="connsiteY20" fmla="*/ 163110 h 946280"/>
                  <a:gd name="connsiteX21" fmla="*/ 217644 w 464528"/>
                  <a:gd name="connsiteY21" fmla="*/ 122470 h 946280"/>
                  <a:gd name="connsiteX22" fmla="*/ 197324 w 464528"/>
                  <a:gd name="connsiteY22" fmla="*/ 61510 h 946280"/>
                  <a:gd name="connsiteX23" fmla="*/ 187164 w 464528"/>
                  <a:gd name="connsiteY23" fmla="*/ 550 h 946280"/>
                  <a:gd name="connsiteX24" fmla="*/ 116044 w 464528"/>
                  <a:gd name="connsiteY24" fmla="*/ 10710 h 946280"/>
                  <a:gd name="connsiteX25" fmla="*/ 105884 w 464528"/>
                  <a:gd name="connsiteY25" fmla="*/ 41190 h 946280"/>
                  <a:gd name="connsiteX26" fmla="*/ 75404 w 464528"/>
                  <a:gd name="connsiteY26" fmla="*/ 61510 h 946280"/>
                  <a:gd name="connsiteX27" fmla="*/ 65244 w 464528"/>
                  <a:gd name="connsiteY27" fmla="*/ 91990 h 946280"/>
                  <a:gd name="connsiteX28" fmla="*/ 4284 w 464528"/>
                  <a:gd name="connsiteY28" fmla="*/ 122470 h 946280"/>
                  <a:gd name="connsiteX29" fmla="*/ 4284 w 464528"/>
                  <a:gd name="connsiteY29" fmla="*/ 132630 h 946280"/>
                  <a:gd name="connsiteX0" fmla="*/ 4284 w 464528"/>
                  <a:gd name="connsiteY0" fmla="*/ 132630 h 946280"/>
                  <a:gd name="connsiteX1" fmla="*/ 83528 w 464528"/>
                  <a:gd name="connsiteY1" fmla="*/ 412880 h 946280"/>
                  <a:gd name="connsiteX2" fmla="*/ 14444 w 464528"/>
                  <a:gd name="connsiteY2" fmla="*/ 610150 h 946280"/>
                  <a:gd name="connsiteX3" fmla="*/ 24604 w 464528"/>
                  <a:gd name="connsiteY3" fmla="*/ 681270 h 946280"/>
                  <a:gd name="connsiteX4" fmla="*/ 65244 w 464528"/>
                  <a:gd name="connsiteY4" fmla="*/ 701590 h 946280"/>
                  <a:gd name="connsiteX5" fmla="*/ 95724 w 464528"/>
                  <a:gd name="connsiteY5" fmla="*/ 721910 h 946280"/>
                  <a:gd name="connsiteX6" fmla="*/ 146524 w 464528"/>
                  <a:gd name="connsiteY6" fmla="*/ 884470 h 946280"/>
                  <a:gd name="connsiteX7" fmla="*/ 207484 w 464528"/>
                  <a:gd name="connsiteY7" fmla="*/ 945430 h 946280"/>
                  <a:gd name="connsiteX8" fmla="*/ 298924 w 464528"/>
                  <a:gd name="connsiteY8" fmla="*/ 904790 h 946280"/>
                  <a:gd name="connsiteX9" fmla="*/ 309084 w 464528"/>
                  <a:gd name="connsiteY9" fmla="*/ 864150 h 946280"/>
                  <a:gd name="connsiteX10" fmla="*/ 298924 w 464528"/>
                  <a:gd name="connsiteY10" fmla="*/ 803190 h 946280"/>
                  <a:gd name="connsiteX11" fmla="*/ 288764 w 464528"/>
                  <a:gd name="connsiteY11" fmla="*/ 732070 h 946280"/>
                  <a:gd name="connsiteX12" fmla="*/ 258284 w 464528"/>
                  <a:gd name="connsiteY12" fmla="*/ 701590 h 946280"/>
                  <a:gd name="connsiteX13" fmla="*/ 258284 w 464528"/>
                  <a:gd name="connsiteY13" fmla="*/ 599990 h 946280"/>
                  <a:gd name="connsiteX14" fmla="*/ 237964 w 464528"/>
                  <a:gd name="connsiteY14" fmla="*/ 498390 h 946280"/>
                  <a:gd name="connsiteX15" fmla="*/ 258284 w 464528"/>
                  <a:gd name="connsiteY15" fmla="*/ 406950 h 946280"/>
                  <a:gd name="connsiteX16" fmla="*/ 288764 w 464528"/>
                  <a:gd name="connsiteY16" fmla="*/ 376470 h 946280"/>
                  <a:gd name="connsiteX17" fmla="*/ 319244 w 464528"/>
                  <a:gd name="connsiteY17" fmla="*/ 315510 h 946280"/>
                  <a:gd name="connsiteX18" fmla="*/ 349724 w 464528"/>
                  <a:gd name="connsiteY18" fmla="*/ 295190 h 946280"/>
                  <a:gd name="connsiteX19" fmla="*/ 400524 w 464528"/>
                  <a:gd name="connsiteY19" fmla="*/ 234230 h 946280"/>
                  <a:gd name="connsiteX20" fmla="*/ 248124 w 464528"/>
                  <a:gd name="connsiteY20" fmla="*/ 193590 h 946280"/>
                  <a:gd name="connsiteX21" fmla="*/ 227804 w 464528"/>
                  <a:gd name="connsiteY21" fmla="*/ 163110 h 946280"/>
                  <a:gd name="connsiteX22" fmla="*/ 217644 w 464528"/>
                  <a:gd name="connsiteY22" fmla="*/ 122470 h 946280"/>
                  <a:gd name="connsiteX23" fmla="*/ 197324 w 464528"/>
                  <a:gd name="connsiteY23" fmla="*/ 61510 h 946280"/>
                  <a:gd name="connsiteX24" fmla="*/ 187164 w 464528"/>
                  <a:gd name="connsiteY24" fmla="*/ 550 h 946280"/>
                  <a:gd name="connsiteX25" fmla="*/ 116044 w 464528"/>
                  <a:gd name="connsiteY25" fmla="*/ 10710 h 946280"/>
                  <a:gd name="connsiteX26" fmla="*/ 105884 w 464528"/>
                  <a:gd name="connsiteY26" fmla="*/ 41190 h 946280"/>
                  <a:gd name="connsiteX27" fmla="*/ 75404 w 464528"/>
                  <a:gd name="connsiteY27" fmla="*/ 61510 h 946280"/>
                  <a:gd name="connsiteX28" fmla="*/ 65244 w 464528"/>
                  <a:gd name="connsiteY28" fmla="*/ 91990 h 946280"/>
                  <a:gd name="connsiteX29" fmla="*/ 4284 w 464528"/>
                  <a:gd name="connsiteY29" fmla="*/ 122470 h 946280"/>
                  <a:gd name="connsiteX30" fmla="*/ 4284 w 464528"/>
                  <a:gd name="connsiteY30" fmla="*/ 132630 h 946280"/>
                  <a:gd name="connsiteX0" fmla="*/ 4284 w 464528"/>
                  <a:gd name="connsiteY0" fmla="*/ 132630 h 946280"/>
                  <a:gd name="connsiteX1" fmla="*/ 83528 w 464528"/>
                  <a:gd name="connsiteY1" fmla="*/ 412880 h 946280"/>
                  <a:gd name="connsiteX2" fmla="*/ 14444 w 464528"/>
                  <a:gd name="connsiteY2" fmla="*/ 610150 h 946280"/>
                  <a:gd name="connsiteX3" fmla="*/ 24604 w 464528"/>
                  <a:gd name="connsiteY3" fmla="*/ 681270 h 946280"/>
                  <a:gd name="connsiteX4" fmla="*/ 65244 w 464528"/>
                  <a:gd name="connsiteY4" fmla="*/ 701590 h 946280"/>
                  <a:gd name="connsiteX5" fmla="*/ 95724 w 464528"/>
                  <a:gd name="connsiteY5" fmla="*/ 721910 h 946280"/>
                  <a:gd name="connsiteX6" fmla="*/ 146524 w 464528"/>
                  <a:gd name="connsiteY6" fmla="*/ 884470 h 946280"/>
                  <a:gd name="connsiteX7" fmla="*/ 207484 w 464528"/>
                  <a:gd name="connsiteY7" fmla="*/ 945430 h 946280"/>
                  <a:gd name="connsiteX8" fmla="*/ 298924 w 464528"/>
                  <a:gd name="connsiteY8" fmla="*/ 904790 h 946280"/>
                  <a:gd name="connsiteX9" fmla="*/ 309084 w 464528"/>
                  <a:gd name="connsiteY9" fmla="*/ 864150 h 946280"/>
                  <a:gd name="connsiteX10" fmla="*/ 298924 w 464528"/>
                  <a:gd name="connsiteY10" fmla="*/ 803190 h 946280"/>
                  <a:gd name="connsiteX11" fmla="*/ 288764 w 464528"/>
                  <a:gd name="connsiteY11" fmla="*/ 732070 h 946280"/>
                  <a:gd name="connsiteX12" fmla="*/ 258284 w 464528"/>
                  <a:gd name="connsiteY12" fmla="*/ 701590 h 946280"/>
                  <a:gd name="connsiteX13" fmla="*/ 258284 w 464528"/>
                  <a:gd name="connsiteY13" fmla="*/ 599990 h 946280"/>
                  <a:gd name="connsiteX14" fmla="*/ 237964 w 464528"/>
                  <a:gd name="connsiteY14" fmla="*/ 498390 h 946280"/>
                  <a:gd name="connsiteX15" fmla="*/ 258284 w 464528"/>
                  <a:gd name="connsiteY15" fmla="*/ 406950 h 946280"/>
                  <a:gd name="connsiteX16" fmla="*/ 288764 w 464528"/>
                  <a:gd name="connsiteY16" fmla="*/ 376470 h 946280"/>
                  <a:gd name="connsiteX17" fmla="*/ 319244 w 464528"/>
                  <a:gd name="connsiteY17" fmla="*/ 315510 h 946280"/>
                  <a:gd name="connsiteX18" fmla="*/ 349724 w 464528"/>
                  <a:gd name="connsiteY18" fmla="*/ 295190 h 946280"/>
                  <a:gd name="connsiteX19" fmla="*/ 400524 w 464528"/>
                  <a:gd name="connsiteY19" fmla="*/ 234230 h 946280"/>
                  <a:gd name="connsiteX20" fmla="*/ 248124 w 464528"/>
                  <a:gd name="connsiteY20" fmla="*/ 193590 h 946280"/>
                  <a:gd name="connsiteX21" fmla="*/ 227804 w 464528"/>
                  <a:gd name="connsiteY21" fmla="*/ 163110 h 946280"/>
                  <a:gd name="connsiteX22" fmla="*/ 217644 w 464528"/>
                  <a:gd name="connsiteY22" fmla="*/ 122470 h 946280"/>
                  <a:gd name="connsiteX23" fmla="*/ 197324 w 464528"/>
                  <a:gd name="connsiteY23" fmla="*/ 61510 h 946280"/>
                  <a:gd name="connsiteX24" fmla="*/ 187164 w 464528"/>
                  <a:gd name="connsiteY24" fmla="*/ 550 h 946280"/>
                  <a:gd name="connsiteX25" fmla="*/ 116044 w 464528"/>
                  <a:gd name="connsiteY25" fmla="*/ 10710 h 946280"/>
                  <a:gd name="connsiteX26" fmla="*/ 105884 w 464528"/>
                  <a:gd name="connsiteY26" fmla="*/ 41190 h 946280"/>
                  <a:gd name="connsiteX27" fmla="*/ 75404 w 464528"/>
                  <a:gd name="connsiteY27" fmla="*/ 61510 h 946280"/>
                  <a:gd name="connsiteX28" fmla="*/ 65244 w 464528"/>
                  <a:gd name="connsiteY28" fmla="*/ 91990 h 946280"/>
                  <a:gd name="connsiteX29" fmla="*/ 4284 w 464528"/>
                  <a:gd name="connsiteY29" fmla="*/ 122470 h 946280"/>
                  <a:gd name="connsiteX30" fmla="*/ 4284 w 464528"/>
                  <a:gd name="connsiteY30" fmla="*/ 132630 h 946280"/>
                  <a:gd name="connsiteX0" fmla="*/ 4284 w 464528"/>
                  <a:gd name="connsiteY0" fmla="*/ 132630 h 946280"/>
                  <a:gd name="connsiteX1" fmla="*/ 83528 w 464528"/>
                  <a:gd name="connsiteY1" fmla="*/ 412880 h 946280"/>
                  <a:gd name="connsiteX2" fmla="*/ 83528 w 464528"/>
                  <a:gd name="connsiteY2" fmla="*/ 565280 h 946280"/>
                  <a:gd name="connsiteX3" fmla="*/ 24604 w 464528"/>
                  <a:gd name="connsiteY3" fmla="*/ 681270 h 946280"/>
                  <a:gd name="connsiteX4" fmla="*/ 65244 w 464528"/>
                  <a:gd name="connsiteY4" fmla="*/ 701590 h 946280"/>
                  <a:gd name="connsiteX5" fmla="*/ 95724 w 464528"/>
                  <a:gd name="connsiteY5" fmla="*/ 721910 h 946280"/>
                  <a:gd name="connsiteX6" fmla="*/ 146524 w 464528"/>
                  <a:gd name="connsiteY6" fmla="*/ 884470 h 946280"/>
                  <a:gd name="connsiteX7" fmla="*/ 207484 w 464528"/>
                  <a:gd name="connsiteY7" fmla="*/ 945430 h 946280"/>
                  <a:gd name="connsiteX8" fmla="*/ 298924 w 464528"/>
                  <a:gd name="connsiteY8" fmla="*/ 904790 h 946280"/>
                  <a:gd name="connsiteX9" fmla="*/ 309084 w 464528"/>
                  <a:gd name="connsiteY9" fmla="*/ 864150 h 946280"/>
                  <a:gd name="connsiteX10" fmla="*/ 298924 w 464528"/>
                  <a:gd name="connsiteY10" fmla="*/ 803190 h 946280"/>
                  <a:gd name="connsiteX11" fmla="*/ 288764 w 464528"/>
                  <a:gd name="connsiteY11" fmla="*/ 732070 h 946280"/>
                  <a:gd name="connsiteX12" fmla="*/ 258284 w 464528"/>
                  <a:gd name="connsiteY12" fmla="*/ 701590 h 946280"/>
                  <a:gd name="connsiteX13" fmla="*/ 258284 w 464528"/>
                  <a:gd name="connsiteY13" fmla="*/ 599990 h 946280"/>
                  <a:gd name="connsiteX14" fmla="*/ 237964 w 464528"/>
                  <a:gd name="connsiteY14" fmla="*/ 498390 h 946280"/>
                  <a:gd name="connsiteX15" fmla="*/ 258284 w 464528"/>
                  <a:gd name="connsiteY15" fmla="*/ 406950 h 946280"/>
                  <a:gd name="connsiteX16" fmla="*/ 288764 w 464528"/>
                  <a:gd name="connsiteY16" fmla="*/ 376470 h 946280"/>
                  <a:gd name="connsiteX17" fmla="*/ 319244 w 464528"/>
                  <a:gd name="connsiteY17" fmla="*/ 315510 h 946280"/>
                  <a:gd name="connsiteX18" fmla="*/ 349724 w 464528"/>
                  <a:gd name="connsiteY18" fmla="*/ 295190 h 946280"/>
                  <a:gd name="connsiteX19" fmla="*/ 400524 w 464528"/>
                  <a:gd name="connsiteY19" fmla="*/ 234230 h 946280"/>
                  <a:gd name="connsiteX20" fmla="*/ 248124 w 464528"/>
                  <a:gd name="connsiteY20" fmla="*/ 193590 h 946280"/>
                  <a:gd name="connsiteX21" fmla="*/ 227804 w 464528"/>
                  <a:gd name="connsiteY21" fmla="*/ 163110 h 946280"/>
                  <a:gd name="connsiteX22" fmla="*/ 217644 w 464528"/>
                  <a:gd name="connsiteY22" fmla="*/ 122470 h 946280"/>
                  <a:gd name="connsiteX23" fmla="*/ 197324 w 464528"/>
                  <a:gd name="connsiteY23" fmla="*/ 61510 h 946280"/>
                  <a:gd name="connsiteX24" fmla="*/ 187164 w 464528"/>
                  <a:gd name="connsiteY24" fmla="*/ 550 h 946280"/>
                  <a:gd name="connsiteX25" fmla="*/ 116044 w 464528"/>
                  <a:gd name="connsiteY25" fmla="*/ 10710 h 946280"/>
                  <a:gd name="connsiteX26" fmla="*/ 105884 w 464528"/>
                  <a:gd name="connsiteY26" fmla="*/ 41190 h 946280"/>
                  <a:gd name="connsiteX27" fmla="*/ 75404 w 464528"/>
                  <a:gd name="connsiteY27" fmla="*/ 61510 h 946280"/>
                  <a:gd name="connsiteX28" fmla="*/ 65244 w 464528"/>
                  <a:gd name="connsiteY28" fmla="*/ 91990 h 946280"/>
                  <a:gd name="connsiteX29" fmla="*/ 4284 w 464528"/>
                  <a:gd name="connsiteY29" fmla="*/ 122470 h 946280"/>
                  <a:gd name="connsiteX30" fmla="*/ 4284 w 464528"/>
                  <a:gd name="connsiteY30" fmla="*/ 132630 h 94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4528" h="946280">
                    <a:moveTo>
                      <a:pt x="4284" y="132630"/>
                    </a:moveTo>
                    <a:cubicBezTo>
                      <a:pt x="3098" y="171718"/>
                      <a:pt x="117395" y="252013"/>
                      <a:pt x="83528" y="412880"/>
                    </a:cubicBezTo>
                    <a:cubicBezTo>
                      <a:pt x="85221" y="492467"/>
                      <a:pt x="78955" y="511235"/>
                      <a:pt x="83528" y="565280"/>
                    </a:cubicBezTo>
                    <a:cubicBezTo>
                      <a:pt x="84414" y="589211"/>
                      <a:pt x="12974" y="660336"/>
                      <a:pt x="24604" y="681270"/>
                    </a:cubicBezTo>
                    <a:cubicBezTo>
                      <a:pt x="31959" y="694510"/>
                      <a:pt x="52094" y="694076"/>
                      <a:pt x="65244" y="701590"/>
                    </a:cubicBezTo>
                    <a:cubicBezTo>
                      <a:pt x="75846" y="707648"/>
                      <a:pt x="85564" y="715137"/>
                      <a:pt x="95724" y="721910"/>
                    </a:cubicBezTo>
                    <a:cubicBezTo>
                      <a:pt x="103706" y="801727"/>
                      <a:pt x="90311" y="828257"/>
                      <a:pt x="146524" y="884470"/>
                    </a:cubicBezTo>
                    <a:lnTo>
                      <a:pt x="207484" y="945430"/>
                    </a:lnTo>
                    <a:cubicBezTo>
                      <a:pt x="252024" y="938007"/>
                      <a:pt x="275215" y="946280"/>
                      <a:pt x="298924" y="904790"/>
                    </a:cubicBezTo>
                    <a:cubicBezTo>
                      <a:pt x="305852" y="892666"/>
                      <a:pt x="305697" y="877697"/>
                      <a:pt x="309084" y="864150"/>
                    </a:cubicBezTo>
                    <a:cubicBezTo>
                      <a:pt x="305697" y="843830"/>
                      <a:pt x="302056" y="823551"/>
                      <a:pt x="298924" y="803190"/>
                    </a:cubicBezTo>
                    <a:cubicBezTo>
                      <a:pt x="295283" y="779521"/>
                      <a:pt x="297658" y="754305"/>
                      <a:pt x="288764" y="732070"/>
                    </a:cubicBezTo>
                    <a:cubicBezTo>
                      <a:pt x="283428" y="718729"/>
                      <a:pt x="268444" y="711750"/>
                      <a:pt x="258284" y="701590"/>
                    </a:cubicBezTo>
                    <a:cubicBezTo>
                      <a:pt x="235330" y="632728"/>
                      <a:pt x="258284" y="716736"/>
                      <a:pt x="258284" y="599990"/>
                    </a:cubicBezTo>
                    <a:cubicBezTo>
                      <a:pt x="258284" y="553292"/>
                      <a:pt x="250476" y="535925"/>
                      <a:pt x="237964" y="498390"/>
                    </a:cubicBezTo>
                    <a:cubicBezTo>
                      <a:pt x="239193" y="491014"/>
                      <a:pt x="247168" y="423624"/>
                      <a:pt x="258284" y="406950"/>
                    </a:cubicBezTo>
                    <a:cubicBezTo>
                      <a:pt x="266254" y="394995"/>
                      <a:pt x="278604" y="386630"/>
                      <a:pt x="288764" y="376470"/>
                    </a:cubicBezTo>
                    <a:cubicBezTo>
                      <a:pt x="297027" y="351680"/>
                      <a:pt x="299549" y="335205"/>
                      <a:pt x="319244" y="315510"/>
                    </a:cubicBezTo>
                    <a:cubicBezTo>
                      <a:pt x="327878" y="306876"/>
                      <a:pt x="340343" y="303007"/>
                      <a:pt x="349724" y="295190"/>
                    </a:cubicBezTo>
                    <a:cubicBezTo>
                      <a:pt x="379060" y="270744"/>
                      <a:pt x="380544" y="264200"/>
                      <a:pt x="400524" y="234230"/>
                    </a:cubicBezTo>
                    <a:cubicBezTo>
                      <a:pt x="311330" y="174767"/>
                      <a:pt x="464528" y="270877"/>
                      <a:pt x="248124" y="193590"/>
                    </a:cubicBezTo>
                    <a:cubicBezTo>
                      <a:pt x="236625" y="189483"/>
                      <a:pt x="234577" y="173270"/>
                      <a:pt x="227804" y="163110"/>
                    </a:cubicBezTo>
                    <a:cubicBezTo>
                      <a:pt x="224417" y="149563"/>
                      <a:pt x="221656" y="135845"/>
                      <a:pt x="217644" y="122470"/>
                    </a:cubicBezTo>
                    <a:cubicBezTo>
                      <a:pt x="211489" y="101954"/>
                      <a:pt x="200845" y="82638"/>
                      <a:pt x="197324" y="61510"/>
                    </a:cubicBezTo>
                    <a:lnTo>
                      <a:pt x="187164" y="550"/>
                    </a:lnTo>
                    <a:cubicBezTo>
                      <a:pt x="163457" y="3937"/>
                      <a:pt x="137463" y="0"/>
                      <a:pt x="116044" y="10710"/>
                    </a:cubicBezTo>
                    <a:cubicBezTo>
                      <a:pt x="106465" y="15499"/>
                      <a:pt x="112574" y="32827"/>
                      <a:pt x="105884" y="41190"/>
                    </a:cubicBezTo>
                    <a:cubicBezTo>
                      <a:pt x="98256" y="50725"/>
                      <a:pt x="85564" y="54737"/>
                      <a:pt x="75404" y="61510"/>
                    </a:cubicBezTo>
                    <a:cubicBezTo>
                      <a:pt x="72017" y="71670"/>
                      <a:pt x="71934" y="83627"/>
                      <a:pt x="65244" y="91990"/>
                    </a:cubicBezTo>
                    <a:cubicBezTo>
                      <a:pt x="45833" y="116254"/>
                      <a:pt x="28825" y="110199"/>
                      <a:pt x="4284" y="122470"/>
                    </a:cubicBezTo>
                    <a:cubicBezTo>
                      <a:pt x="0" y="124612"/>
                      <a:pt x="2591" y="51350"/>
                      <a:pt x="4284" y="132630"/>
                    </a:cubicBezTo>
                    <a:close/>
                  </a:path>
                </a:pathLst>
              </a:custGeom>
              <a:solidFill>
                <a:schemeClr val="accent3">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374" name="Freeform 373"/>
              <p:cNvSpPr/>
              <p:nvPr/>
            </p:nvSpPr>
            <p:spPr>
              <a:xfrm>
                <a:off x="3544522" y="1947709"/>
                <a:ext cx="440923" cy="292376"/>
              </a:xfrm>
              <a:custGeom>
                <a:avLst/>
                <a:gdLst>
                  <a:gd name="connsiteX0" fmla="*/ 19301 w 704810"/>
                  <a:gd name="connsiteY0" fmla="*/ 91440 h 467360"/>
                  <a:gd name="connsiteX1" fmla="*/ 29461 w 704810"/>
                  <a:gd name="connsiteY1" fmla="*/ 142240 h 467360"/>
                  <a:gd name="connsiteX2" fmla="*/ 29461 w 704810"/>
                  <a:gd name="connsiteY2" fmla="*/ 274320 h 467360"/>
                  <a:gd name="connsiteX3" fmla="*/ 49781 w 704810"/>
                  <a:gd name="connsiteY3" fmla="*/ 304800 h 467360"/>
                  <a:gd name="connsiteX4" fmla="*/ 90421 w 704810"/>
                  <a:gd name="connsiteY4" fmla="*/ 314960 h 467360"/>
                  <a:gd name="connsiteX5" fmla="*/ 120901 w 704810"/>
                  <a:gd name="connsiteY5" fmla="*/ 335280 h 467360"/>
                  <a:gd name="connsiteX6" fmla="*/ 131061 w 704810"/>
                  <a:gd name="connsiteY6" fmla="*/ 375920 h 467360"/>
                  <a:gd name="connsiteX7" fmla="*/ 141221 w 704810"/>
                  <a:gd name="connsiteY7" fmla="*/ 457200 h 467360"/>
                  <a:gd name="connsiteX8" fmla="*/ 171701 w 704810"/>
                  <a:gd name="connsiteY8" fmla="*/ 467360 h 467360"/>
                  <a:gd name="connsiteX9" fmla="*/ 212341 w 704810"/>
                  <a:gd name="connsiteY9" fmla="*/ 447040 h 467360"/>
                  <a:gd name="connsiteX10" fmla="*/ 222501 w 704810"/>
                  <a:gd name="connsiteY10" fmla="*/ 416560 h 467360"/>
                  <a:gd name="connsiteX11" fmla="*/ 232661 w 704810"/>
                  <a:gd name="connsiteY11" fmla="*/ 304800 h 467360"/>
                  <a:gd name="connsiteX12" fmla="*/ 263141 w 704810"/>
                  <a:gd name="connsiteY12" fmla="*/ 284480 h 467360"/>
                  <a:gd name="connsiteX13" fmla="*/ 293621 w 704810"/>
                  <a:gd name="connsiteY13" fmla="*/ 274320 h 467360"/>
                  <a:gd name="connsiteX14" fmla="*/ 334261 w 704810"/>
                  <a:gd name="connsiteY14" fmla="*/ 254000 h 467360"/>
                  <a:gd name="connsiteX15" fmla="*/ 395221 w 704810"/>
                  <a:gd name="connsiteY15" fmla="*/ 264160 h 467360"/>
                  <a:gd name="connsiteX16" fmla="*/ 466341 w 704810"/>
                  <a:gd name="connsiteY16" fmla="*/ 294640 h 467360"/>
                  <a:gd name="connsiteX17" fmla="*/ 486661 w 704810"/>
                  <a:gd name="connsiteY17" fmla="*/ 325120 h 467360"/>
                  <a:gd name="connsiteX18" fmla="*/ 547621 w 704810"/>
                  <a:gd name="connsiteY18" fmla="*/ 345440 h 467360"/>
                  <a:gd name="connsiteX19" fmla="*/ 669541 w 704810"/>
                  <a:gd name="connsiteY19" fmla="*/ 335280 h 467360"/>
                  <a:gd name="connsiteX20" fmla="*/ 700021 w 704810"/>
                  <a:gd name="connsiteY20" fmla="*/ 325120 h 467360"/>
                  <a:gd name="connsiteX21" fmla="*/ 689861 w 704810"/>
                  <a:gd name="connsiteY21" fmla="*/ 294640 h 467360"/>
                  <a:gd name="connsiteX22" fmla="*/ 628901 w 704810"/>
                  <a:gd name="connsiteY22" fmla="*/ 254000 h 467360"/>
                  <a:gd name="connsiteX23" fmla="*/ 598421 w 704810"/>
                  <a:gd name="connsiteY23" fmla="*/ 223520 h 467360"/>
                  <a:gd name="connsiteX24" fmla="*/ 496821 w 704810"/>
                  <a:gd name="connsiteY24" fmla="*/ 193040 h 467360"/>
                  <a:gd name="connsiteX25" fmla="*/ 456181 w 704810"/>
                  <a:gd name="connsiteY25" fmla="*/ 172720 h 467360"/>
                  <a:gd name="connsiteX26" fmla="*/ 354581 w 704810"/>
                  <a:gd name="connsiteY26" fmla="*/ 142240 h 467360"/>
                  <a:gd name="connsiteX27" fmla="*/ 252981 w 704810"/>
                  <a:gd name="connsiteY27" fmla="*/ 132080 h 467360"/>
                  <a:gd name="connsiteX28" fmla="*/ 151381 w 704810"/>
                  <a:gd name="connsiteY28" fmla="*/ 101600 h 467360"/>
                  <a:gd name="connsiteX29" fmla="*/ 120901 w 704810"/>
                  <a:gd name="connsiteY29" fmla="*/ 91440 h 467360"/>
                  <a:gd name="connsiteX30" fmla="*/ 90421 w 704810"/>
                  <a:gd name="connsiteY30" fmla="*/ 60960 h 467360"/>
                  <a:gd name="connsiteX31" fmla="*/ 80261 w 704810"/>
                  <a:gd name="connsiteY31" fmla="*/ 30480 h 467360"/>
                  <a:gd name="connsiteX32" fmla="*/ 59941 w 704810"/>
                  <a:gd name="connsiteY32" fmla="*/ 0 h 467360"/>
                  <a:gd name="connsiteX33" fmla="*/ 49781 w 704810"/>
                  <a:gd name="connsiteY33" fmla="*/ 30480 h 467360"/>
                  <a:gd name="connsiteX34" fmla="*/ 39621 w 704810"/>
                  <a:gd name="connsiteY34" fmla="*/ 71120 h 467360"/>
                  <a:gd name="connsiteX35" fmla="*/ 19301 w 704810"/>
                  <a:gd name="connsiteY35" fmla="*/ 9144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4810" h="467360">
                    <a:moveTo>
                      <a:pt x="19301" y="91440"/>
                    </a:moveTo>
                    <a:cubicBezTo>
                      <a:pt x="17608" y="103293"/>
                      <a:pt x="29461" y="124971"/>
                      <a:pt x="29461" y="142240"/>
                    </a:cubicBezTo>
                    <a:cubicBezTo>
                      <a:pt x="29461" y="232576"/>
                      <a:pt x="0" y="176118"/>
                      <a:pt x="29461" y="274320"/>
                    </a:cubicBezTo>
                    <a:cubicBezTo>
                      <a:pt x="32970" y="286016"/>
                      <a:pt x="39621" y="298027"/>
                      <a:pt x="49781" y="304800"/>
                    </a:cubicBezTo>
                    <a:cubicBezTo>
                      <a:pt x="61399" y="312546"/>
                      <a:pt x="76874" y="311573"/>
                      <a:pt x="90421" y="314960"/>
                    </a:cubicBezTo>
                    <a:cubicBezTo>
                      <a:pt x="100581" y="321733"/>
                      <a:pt x="114128" y="325120"/>
                      <a:pt x="120901" y="335280"/>
                    </a:cubicBezTo>
                    <a:cubicBezTo>
                      <a:pt x="128647" y="346898"/>
                      <a:pt x="128765" y="362146"/>
                      <a:pt x="131061" y="375920"/>
                    </a:cubicBezTo>
                    <a:cubicBezTo>
                      <a:pt x="135550" y="402853"/>
                      <a:pt x="130132" y="432249"/>
                      <a:pt x="141221" y="457200"/>
                    </a:cubicBezTo>
                    <a:cubicBezTo>
                      <a:pt x="145571" y="466987"/>
                      <a:pt x="161541" y="463973"/>
                      <a:pt x="171701" y="467360"/>
                    </a:cubicBezTo>
                    <a:cubicBezTo>
                      <a:pt x="185248" y="460587"/>
                      <a:pt x="201631" y="457750"/>
                      <a:pt x="212341" y="447040"/>
                    </a:cubicBezTo>
                    <a:cubicBezTo>
                      <a:pt x="219914" y="439467"/>
                      <a:pt x="220986" y="427162"/>
                      <a:pt x="222501" y="416560"/>
                    </a:cubicBezTo>
                    <a:cubicBezTo>
                      <a:pt x="227791" y="379529"/>
                      <a:pt x="221660" y="340553"/>
                      <a:pt x="232661" y="304800"/>
                    </a:cubicBezTo>
                    <a:cubicBezTo>
                      <a:pt x="236252" y="293129"/>
                      <a:pt x="252219" y="289941"/>
                      <a:pt x="263141" y="284480"/>
                    </a:cubicBezTo>
                    <a:cubicBezTo>
                      <a:pt x="272720" y="279691"/>
                      <a:pt x="283777" y="278539"/>
                      <a:pt x="293621" y="274320"/>
                    </a:cubicBezTo>
                    <a:cubicBezTo>
                      <a:pt x="307542" y="268354"/>
                      <a:pt x="320714" y="260773"/>
                      <a:pt x="334261" y="254000"/>
                    </a:cubicBezTo>
                    <a:cubicBezTo>
                      <a:pt x="354581" y="257387"/>
                      <a:pt x="375111" y="259691"/>
                      <a:pt x="395221" y="264160"/>
                    </a:cubicBezTo>
                    <a:cubicBezTo>
                      <a:pt x="422130" y="270140"/>
                      <a:pt x="441492" y="282216"/>
                      <a:pt x="466341" y="294640"/>
                    </a:cubicBezTo>
                    <a:cubicBezTo>
                      <a:pt x="473114" y="304800"/>
                      <a:pt x="476306" y="318648"/>
                      <a:pt x="486661" y="325120"/>
                    </a:cubicBezTo>
                    <a:cubicBezTo>
                      <a:pt x="504824" y="336472"/>
                      <a:pt x="547621" y="345440"/>
                      <a:pt x="547621" y="345440"/>
                    </a:cubicBezTo>
                    <a:cubicBezTo>
                      <a:pt x="588261" y="342053"/>
                      <a:pt x="629118" y="340670"/>
                      <a:pt x="669541" y="335280"/>
                    </a:cubicBezTo>
                    <a:cubicBezTo>
                      <a:pt x="680157" y="333865"/>
                      <a:pt x="695232" y="334699"/>
                      <a:pt x="700021" y="325120"/>
                    </a:cubicBezTo>
                    <a:cubicBezTo>
                      <a:pt x="704810" y="315541"/>
                      <a:pt x="697434" y="302213"/>
                      <a:pt x="689861" y="294640"/>
                    </a:cubicBezTo>
                    <a:cubicBezTo>
                      <a:pt x="672592" y="277371"/>
                      <a:pt x="646170" y="271269"/>
                      <a:pt x="628901" y="254000"/>
                    </a:cubicBezTo>
                    <a:cubicBezTo>
                      <a:pt x="618741" y="243840"/>
                      <a:pt x="610981" y="230498"/>
                      <a:pt x="598421" y="223520"/>
                    </a:cubicBezTo>
                    <a:cubicBezTo>
                      <a:pt x="550321" y="196798"/>
                      <a:pt x="541221" y="209690"/>
                      <a:pt x="496821" y="193040"/>
                    </a:cubicBezTo>
                    <a:cubicBezTo>
                      <a:pt x="482640" y="187722"/>
                      <a:pt x="470243" y="178345"/>
                      <a:pt x="456181" y="172720"/>
                    </a:cubicBezTo>
                    <a:cubicBezTo>
                      <a:pt x="440468" y="166435"/>
                      <a:pt x="377867" y="145567"/>
                      <a:pt x="354581" y="142240"/>
                    </a:cubicBezTo>
                    <a:cubicBezTo>
                      <a:pt x="320887" y="137427"/>
                      <a:pt x="286848" y="135467"/>
                      <a:pt x="252981" y="132080"/>
                    </a:cubicBezTo>
                    <a:cubicBezTo>
                      <a:pt x="191561" y="116725"/>
                      <a:pt x="225588" y="126336"/>
                      <a:pt x="151381" y="101600"/>
                    </a:cubicBezTo>
                    <a:lnTo>
                      <a:pt x="120901" y="91440"/>
                    </a:lnTo>
                    <a:cubicBezTo>
                      <a:pt x="110741" y="81280"/>
                      <a:pt x="98391" y="72915"/>
                      <a:pt x="90421" y="60960"/>
                    </a:cubicBezTo>
                    <a:cubicBezTo>
                      <a:pt x="84480" y="52049"/>
                      <a:pt x="85050" y="40059"/>
                      <a:pt x="80261" y="30480"/>
                    </a:cubicBezTo>
                    <a:cubicBezTo>
                      <a:pt x="74800" y="19558"/>
                      <a:pt x="66714" y="10160"/>
                      <a:pt x="59941" y="0"/>
                    </a:cubicBezTo>
                    <a:cubicBezTo>
                      <a:pt x="56554" y="10160"/>
                      <a:pt x="52723" y="20182"/>
                      <a:pt x="49781" y="30480"/>
                    </a:cubicBezTo>
                    <a:cubicBezTo>
                      <a:pt x="45945" y="43906"/>
                      <a:pt x="45122" y="58285"/>
                      <a:pt x="39621" y="71120"/>
                    </a:cubicBezTo>
                    <a:cubicBezTo>
                      <a:pt x="34811" y="82343"/>
                      <a:pt x="20994" y="79587"/>
                      <a:pt x="19301" y="91440"/>
                    </a:cubicBezTo>
                    <a:close/>
                  </a:path>
                </a:pathLst>
              </a:custGeom>
              <a:solidFill>
                <a:schemeClr val="accent3">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grpSp>
      </p:grpSp>
      <p:sp>
        <p:nvSpPr>
          <p:cNvPr id="433" name="Text Box 140"/>
          <p:cNvSpPr txBox="1">
            <a:spLocks noChangeArrowheads="1"/>
          </p:cNvSpPr>
          <p:nvPr/>
        </p:nvSpPr>
        <p:spPr bwMode="auto">
          <a:xfrm>
            <a:off x="1295579" y="3623239"/>
            <a:ext cx="1019610" cy="219291"/>
          </a:xfrm>
          <a:prstGeom prst="rect">
            <a:avLst/>
          </a:prstGeom>
          <a:noFill/>
          <a:ln w="9525">
            <a:noFill/>
            <a:miter lim="800000"/>
            <a:headEnd/>
            <a:tailEnd/>
          </a:ln>
          <a:effectLst/>
        </p:spPr>
        <p:txBody>
          <a:bodyPr wrap="square">
            <a:spAutoFit/>
          </a:bodyPr>
          <a:lstStyle/>
          <a:p>
            <a:pPr algn="ctr"/>
            <a:r>
              <a:rPr lang="en-US" sz="825" b="1" dirty="0">
                <a:solidFill>
                  <a:srgbClr val="867450"/>
                </a:solidFill>
                <a:latin typeface="Franklin Gothic Medium"/>
              </a:rPr>
              <a:t>Feb 20</a:t>
            </a:r>
            <a:endParaRPr lang="en-US" sz="825" b="1" baseline="-25000" dirty="0">
              <a:solidFill>
                <a:srgbClr val="867450"/>
              </a:solidFill>
              <a:latin typeface="Franklin Gothic Medium"/>
            </a:endParaRPr>
          </a:p>
        </p:txBody>
      </p:sp>
      <p:sp>
        <p:nvSpPr>
          <p:cNvPr id="216" name="TextBox 215">
            <a:extLst>
              <a:ext uri="{FF2B5EF4-FFF2-40B4-BE49-F238E27FC236}">
                <a16:creationId xmlns:a16="http://schemas.microsoft.com/office/drawing/2014/main" id="{037AB11B-2297-692D-B4A7-72B374B292B5}"/>
              </a:ext>
            </a:extLst>
          </p:cNvPr>
          <p:cNvSpPr txBox="1"/>
          <p:nvPr/>
        </p:nvSpPr>
        <p:spPr>
          <a:xfrm>
            <a:off x="6048198" y="4239516"/>
            <a:ext cx="569388" cy="213585"/>
          </a:xfrm>
          <a:prstGeom prst="rect">
            <a:avLst/>
          </a:prstGeom>
          <a:noFill/>
        </p:spPr>
        <p:txBody>
          <a:bodyPr wrap="none" rtlCol="0">
            <a:spAutoFit/>
          </a:bodyPr>
          <a:lstStyle/>
          <a:p>
            <a:pPr algn="ctr"/>
            <a:r>
              <a:rPr lang="en-US" sz="788" spc="225" dirty="0">
                <a:solidFill>
                  <a:prstClr val="black"/>
                </a:solidFill>
                <a:latin typeface="Arial Black" pitchFamily="34" charset="0"/>
              </a:rPr>
              <a:t>2024</a:t>
            </a:r>
          </a:p>
        </p:txBody>
      </p:sp>
      <p:sp>
        <p:nvSpPr>
          <p:cNvPr id="217" name="Rectangle 216">
            <a:extLst>
              <a:ext uri="{FF2B5EF4-FFF2-40B4-BE49-F238E27FC236}">
                <a16:creationId xmlns:a16="http://schemas.microsoft.com/office/drawing/2014/main" id="{06E3D554-9B17-76C1-D2A3-9230DED9D973}"/>
              </a:ext>
            </a:extLst>
          </p:cNvPr>
          <p:cNvSpPr/>
          <p:nvPr/>
        </p:nvSpPr>
        <p:spPr>
          <a:xfrm flipV="1">
            <a:off x="4902799" y="2741805"/>
            <a:ext cx="239000" cy="1423106"/>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18" name="Rectangle 217">
            <a:extLst>
              <a:ext uri="{FF2B5EF4-FFF2-40B4-BE49-F238E27FC236}">
                <a16:creationId xmlns:a16="http://schemas.microsoft.com/office/drawing/2014/main" id="{CE56003F-1438-BC9B-0777-A362DDE22EB7}"/>
              </a:ext>
            </a:extLst>
          </p:cNvPr>
          <p:cNvSpPr/>
          <p:nvPr/>
        </p:nvSpPr>
        <p:spPr>
          <a:xfrm flipV="1">
            <a:off x="5147330" y="3015636"/>
            <a:ext cx="239000" cy="1155577"/>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19" name="Rectangle 218">
            <a:extLst>
              <a:ext uri="{FF2B5EF4-FFF2-40B4-BE49-F238E27FC236}">
                <a16:creationId xmlns:a16="http://schemas.microsoft.com/office/drawing/2014/main" id="{BB93EF6C-4C76-6220-C053-E501A8006B06}"/>
              </a:ext>
            </a:extLst>
          </p:cNvPr>
          <p:cNvSpPr/>
          <p:nvPr/>
        </p:nvSpPr>
        <p:spPr>
          <a:xfrm flipV="1">
            <a:off x="5381009" y="2741804"/>
            <a:ext cx="239000" cy="1423107"/>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20" name="Rectangle 219">
            <a:extLst>
              <a:ext uri="{FF2B5EF4-FFF2-40B4-BE49-F238E27FC236}">
                <a16:creationId xmlns:a16="http://schemas.microsoft.com/office/drawing/2014/main" id="{281B4746-C854-773B-6AEF-038BC3CBFC1B}"/>
              </a:ext>
            </a:extLst>
          </p:cNvPr>
          <p:cNvSpPr/>
          <p:nvPr/>
        </p:nvSpPr>
        <p:spPr>
          <a:xfrm flipV="1">
            <a:off x="5620114" y="2916755"/>
            <a:ext cx="239000" cy="1248156"/>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21" name="Rectangle 220">
            <a:extLst>
              <a:ext uri="{FF2B5EF4-FFF2-40B4-BE49-F238E27FC236}">
                <a16:creationId xmlns:a16="http://schemas.microsoft.com/office/drawing/2014/main" id="{50635B27-AB00-1580-36FF-EB19D7D636B0}"/>
              </a:ext>
            </a:extLst>
          </p:cNvPr>
          <p:cNvSpPr/>
          <p:nvPr/>
        </p:nvSpPr>
        <p:spPr>
          <a:xfrm flipV="1">
            <a:off x="5853792" y="2571750"/>
            <a:ext cx="239000" cy="1597638"/>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22" name="Rectangle 221">
            <a:extLst>
              <a:ext uri="{FF2B5EF4-FFF2-40B4-BE49-F238E27FC236}">
                <a16:creationId xmlns:a16="http://schemas.microsoft.com/office/drawing/2014/main" id="{3FCB74CE-23BB-CFB9-4044-CA231142E5C3}"/>
              </a:ext>
            </a:extLst>
          </p:cNvPr>
          <p:cNvSpPr/>
          <p:nvPr/>
        </p:nvSpPr>
        <p:spPr>
          <a:xfrm flipV="1">
            <a:off x="6098323" y="3020115"/>
            <a:ext cx="239000" cy="1155577"/>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23" name="Rectangle 222">
            <a:extLst>
              <a:ext uri="{FF2B5EF4-FFF2-40B4-BE49-F238E27FC236}">
                <a16:creationId xmlns:a16="http://schemas.microsoft.com/office/drawing/2014/main" id="{07AA44A4-717C-1F13-3953-FF5CCC3ED4C1}"/>
              </a:ext>
            </a:extLst>
          </p:cNvPr>
          <p:cNvSpPr/>
          <p:nvPr/>
        </p:nvSpPr>
        <p:spPr>
          <a:xfrm flipV="1">
            <a:off x="6332002" y="2682112"/>
            <a:ext cx="239000" cy="1487277"/>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24" name="Rectangle 223">
            <a:extLst>
              <a:ext uri="{FF2B5EF4-FFF2-40B4-BE49-F238E27FC236}">
                <a16:creationId xmlns:a16="http://schemas.microsoft.com/office/drawing/2014/main" id="{CC472B31-DF19-73C1-BEDE-F5FCF4F5BA01}"/>
              </a:ext>
            </a:extLst>
          </p:cNvPr>
          <p:cNvSpPr/>
          <p:nvPr/>
        </p:nvSpPr>
        <p:spPr>
          <a:xfrm flipV="1">
            <a:off x="6571106" y="2783808"/>
            <a:ext cx="239000" cy="1385582"/>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cxnSp>
        <p:nvCxnSpPr>
          <p:cNvPr id="215" name="Straight Connector 214">
            <a:extLst>
              <a:ext uri="{FF2B5EF4-FFF2-40B4-BE49-F238E27FC236}">
                <a16:creationId xmlns:a16="http://schemas.microsoft.com/office/drawing/2014/main" id="{DF67B7E7-EB67-F2C4-27FD-AB2737EBE233}"/>
              </a:ext>
            </a:extLst>
          </p:cNvPr>
          <p:cNvCxnSpPr/>
          <p:nvPr/>
        </p:nvCxnSpPr>
        <p:spPr>
          <a:xfrm flipV="1">
            <a:off x="5378211" y="4085323"/>
            <a:ext cx="0" cy="2408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224">
            <a:extLst>
              <a:ext uri="{FF2B5EF4-FFF2-40B4-BE49-F238E27FC236}">
                <a16:creationId xmlns:a16="http://schemas.microsoft.com/office/drawing/2014/main" id="{2BCD169D-EF15-7610-8BF7-428DEB1A255E}"/>
              </a:ext>
            </a:extLst>
          </p:cNvPr>
          <p:cNvSpPr/>
          <p:nvPr/>
        </p:nvSpPr>
        <p:spPr>
          <a:xfrm flipV="1">
            <a:off x="6821344" y="2927534"/>
            <a:ext cx="239000" cy="1248156"/>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26" name="Rectangle 225">
            <a:extLst>
              <a:ext uri="{FF2B5EF4-FFF2-40B4-BE49-F238E27FC236}">
                <a16:creationId xmlns:a16="http://schemas.microsoft.com/office/drawing/2014/main" id="{ACD917AB-7E89-5BC5-879E-6789C84B97A9}"/>
              </a:ext>
            </a:extLst>
          </p:cNvPr>
          <p:cNvSpPr/>
          <p:nvPr/>
        </p:nvSpPr>
        <p:spPr>
          <a:xfrm flipV="1">
            <a:off x="7064173" y="3041373"/>
            <a:ext cx="239000" cy="1128925"/>
          </a:xfrm>
          <a:prstGeom prst="rect">
            <a:avLst/>
          </a:prstGeom>
          <a:solidFill>
            <a:srgbClr val="6FBD6F"/>
          </a:solidFill>
          <a:ln w="15875">
            <a:solidFill>
              <a:srgbClr val="406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
        <p:nvSpPr>
          <p:cNvPr id="227" name="Right Brace 226">
            <a:extLst>
              <a:ext uri="{FF2B5EF4-FFF2-40B4-BE49-F238E27FC236}">
                <a16:creationId xmlns:a16="http://schemas.microsoft.com/office/drawing/2014/main" id="{99B935C5-F1D4-E8B6-3752-C915E7BD7405}"/>
              </a:ext>
            </a:extLst>
          </p:cNvPr>
          <p:cNvSpPr/>
          <p:nvPr/>
        </p:nvSpPr>
        <p:spPr>
          <a:xfrm rot="5400000">
            <a:off x="4217000" y="2378252"/>
            <a:ext cx="204034" cy="4080587"/>
          </a:xfrm>
          <a:prstGeom prst="rightBrace">
            <a:avLst>
              <a:gd name="adj1" fmla="val 30684"/>
              <a:gd name="adj2" fmla="val 50000"/>
            </a:avLst>
          </a:prstGeom>
          <a:ln w="25400">
            <a:solidFill>
              <a:srgbClr val="0066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Franklin Gothic Medium"/>
            </a:endParaRPr>
          </a:p>
        </p:txBody>
      </p:sp>
      <p:sp>
        <p:nvSpPr>
          <p:cNvPr id="228" name="TextBox 227">
            <a:extLst>
              <a:ext uri="{FF2B5EF4-FFF2-40B4-BE49-F238E27FC236}">
                <a16:creationId xmlns:a16="http://schemas.microsoft.com/office/drawing/2014/main" id="{143781D3-A49F-ED3E-5249-09C7814F2156}"/>
              </a:ext>
            </a:extLst>
          </p:cNvPr>
          <p:cNvSpPr txBox="1"/>
          <p:nvPr/>
        </p:nvSpPr>
        <p:spPr>
          <a:xfrm>
            <a:off x="3513193" y="4547652"/>
            <a:ext cx="1987316" cy="253916"/>
          </a:xfrm>
          <a:prstGeom prst="rect">
            <a:avLst/>
          </a:prstGeom>
          <a:noFill/>
        </p:spPr>
        <p:txBody>
          <a:bodyPr wrap="square" rtlCol="0">
            <a:spAutoFit/>
          </a:bodyPr>
          <a:lstStyle/>
          <a:p>
            <a:pPr algn="ctr"/>
            <a:r>
              <a:rPr lang="en-US" sz="1050" b="1" dirty="0">
                <a:solidFill>
                  <a:srgbClr val="0066CC"/>
                </a:solidFill>
                <a:latin typeface="Franklin Gothic Medium"/>
              </a:rPr>
              <a:t>24-Month rehab test window</a:t>
            </a:r>
          </a:p>
        </p:txBody>
      </p:sp>
      <p:sp>
        <p:nvSpPr>
          <p:cNvPr id="229" name="Text Box 140">
            <a:extLst>
              <a:ext uri="{FF2B5EF4-FFF2-40B4-BE49-F238E27FC236}">
                <a16:creationId xmlns:a16="http://schemas.microsoft.com/office/drawing/2014/main" id="{95519D88-9A12-93B2-C9F8-B9B0C1445544}"/>
              </a:ext>
            </a:extLst>
          </p:cNvPr>
          <p:cNvSpPr txBox="1">
            <a:spLocks noChangeArrowheads="1"/>
          </p:cNvSpPr>
          <p:nvPr/>
        </p:nvSpPr>
        <p:spPr bwMode="auto">
          <a:xfrm>
            <a:off x="1706194" y="1132911"/>
            <a:ext cx="3026556" cy="1061829"/>
          </a:xfrm>
          <a:prstGeom prst="rect">
            <a:avLst/>
          </a:prstGeom>
          <a:noFill/>
          <a:ln w="9525">
            <a:noFill/>
            <a:miter lim="800000"/>
            <a:headEnd/>
            <a:tailEnd/>
          </a:ln>
          <a:effectLst/>
        </p:spPr>
        <p:txBody>
          <a:bodyPr wrap="square">
            <a:spAutoFit/>
          </a:bodyPr>
          <a:lstStyle/>
          <a:p>
            <a:pPr algn="ctr"/>
            <a:r>
              <a:rPr lang="en-US" sz="1050" b="1" dirty="0">
                <a:solidFill>
                  <a:prstClr val="black"/>
                </a:solidFill>
                <a:latin typeface="Franklin Gothic Medium"/>
              </a:rPr>
              <a:t>Rehab Test - Rehab expenditures accumulated over 24-months for minimum rehab spend</a:t>
            </a:r>
          </a:p>
          <a:p>
            <a:pPr algn="ctr"/>
            <a:endParaRPr lang="en-US" sz="1050" b="1" dirty="0">
              <a:solidFill>
                <a:prstClr val="black"/>
              </a:solidFill>
              <a:latin typeface="Franklin Gothic Medium"/>
            </a:endParaRPr>
          </a:p>
          <a:p>
            <a:pPr algn="ctr"/>
            <a:r>
              <a:rPr lang="en-US" sz="1050" b="1" dirty="0">
                <a:solidFill>
                  <a:prstClr val="black"/>
                </a:solidFill>
                <a:latin typeface="Franklin Gothic Medium"/>
              </a:rPr>
              <a:t>Eligible Basis - Rehab expenditures accumulated through the close of the first year of the credit period are includible in eligible basis.</a:t>
            </a:r>
          </a:p>
        </p:txBody>
      </p:sp>
      <p:sp>
        <p:nvSpPr>
          <p:cNvPr id="6" name="Oval 5"/>
          <p:cNvSpPr/>
          <p:nvPr/>
        </p:nvSpPr>
        <p:spPr>
          <a:xfrm>
            <a:off x="7279637" y="3141106"/>
            <a:ext cx="737078" cy="1262857"/>
          </a:xfrm>
          <a:prstGeom prst="ellipse">
            <a:avLst/>
          </a:prstGeom>
          <a:noFill/>
          <a:ln>
            <a:solidFill>
              <a:srgbClr val="3FCDFF"/>
            </a:solidFill>
          </a:ln>
          <a:effectLst>
            <a:glow rad="38100">
              <a:srgbClr val="71DAFF">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a:endParaRPr>
          </a:p>
        </p:txBody>
      </p:sp>
    </p:spTree>
    <p:extLst>
      <p:ext uri="{BB962C8B-B14F-4D97-AF65-F5344CB8AC3E}">
        <p14:creationId xmlns:p14="http://schemas.microsoft.com/office/powerpoint/2010/main" val="38541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6393" y="1246375"/>
            <a:ext cx="2287898" cy="2185135"/>
            <a:chOff x="2322205" y="1469595"/>
            <a:chExt cx="3050531" cy="2913513"/>
          </a:xfrm>
        </p:grpSpPr>
        <p:sp>
          <p:nvSpPr>
            <p:cNvPr id="208" name="Rectangle 207"/>
            <p:cNvSpPr/>
            <p:nvPr/>
          </p:nvSpPr>
          <p:spPr>
            <a:xfrm>
              <a:off x="2475868" y="2325708"/>
              <a:ext cx="2743200" cy="20574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475868" y="2325709"/>
              <a:ext cx="2743200" cy="411480"/>
              <a:chOff x="2475871" y="2325708"/>
              <a:chExt cx="1452963" cy="518864"/>
            </a:xfrm>
          </p:grpSpPr>
          <p:sp>
            <p:nvSpPr>
              <p:cNvPr id="108" name="Rectangle 107"/>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6" name="TextBox 215"/>
            <p:cNvSpPr txBox="1"/>
            <p:nvPr/>
          </p:nvSpPr>
          <p:spPr>
            <a:xfrm>
              <a:off x="2475869" y="2323608"/>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20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grpSp>
          <p:nvGrpSpPr>
            <p:cNvPr id="166" name="Group 165"/>
            <p:cNvGrpSpPr/>
            <p:nvPr/>
          </p:nvGrpSpPr>
          <p:grpSpPr>
            <a:xfrm>
              <a:off x="2475868" y="2737189"/>
              <a:ext cx="2743200" cy="411480"/>
              <a:chOff x="2475871" y="2325708"/>
              <a:chExt cx="1452963" cy="518864"/>
            </a:xfrm>
          </p:grpSpPr>
          <p:sp>
            <p:nvSpPr>
              <p:cNvPr id="167" name="Rectangle 166"/>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9" name="Group 168"/>
            <p:cNvGrpSpPr/>
            <p:nvPr/>
          </p:nvGrpSpPr>
          <p:grpSpPr>
            <a:xfrm>
              <a:off x="2475868" y="3148669"/>
              <a:ext cx="2743200" cy="411480"/>
              <a:chOff x="2475871" y="2325708"/>
              <a:chExt cx="1452963" cy="518864"/>
            </a:xfrm>
          </p:grpSpPr>
          <p:sp>
            <p:nvSpPr>
              <p:cNvPr id="170" name="Rectangle 169"/>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p:cNvGrpSpPr/>
            <p:nvPr/>
          </p:nvGrpSpPr>
          <p:grpSpPr>
            <a:xfrm>
              <a:off x="2475868" y="3560149"/>
              <a:ext cx="2743200" cy="411480"/>
              <a:chOff x="2475871" y="2325708"/>
              <a:chExt cx="1452963" cy="518864"/>
            </a:xfrm>
          </p:grpSpPr>
          <p:sp>
            <p:nvSpPr>
              <p:cNvPr id="173" name="Rectangle 172"/>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5" name="Group 174"/>
            <p:cNvGrpSpPr/>
            <p:nvPr/>
          </p:nvGrpSpPr>
          <p:grpSpPr>
            <a:xfrm>
              <a:off x="2475868" y="3971628"/>
              <a:ext cx="2743200" cy="411480"/>
              <a:chOff x="2475871" y="2325708"/>
              <a:chExt cx="1452963" cy="518864"/>
            </a:xfrm>
          </p:grpSpPr>
          <p:sp>
            <p:nvSpPr>
              <p:cNvPr id="176" name="Rectangle 175"/>
              <p:cNvSpPr/>
              <p:nvPr/>
            </p:nvSpPr>
            <p:spPr>
              <a:xfrm>
                <a:off x="2475871" y="2325709"/>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3201110" y="2325708"/>
                <a:ext cx="727724" cy="518863"/>
              </a:xfrm>
              <a:prstGeom prst="rect">
                <a:avLst/>
              </a:prstGeom>
              <a:solidFill>
                <a:srgbClr val="FAE494"/>
              </a:solidFill>
              <a:ln w="19050">
                <a:solidFill>
                  <a:srgbClr val="ED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rapezoid 7"/>
            <p:cNvSpPr/>
            <p:nvPr/>
          </p:nvSpPr>
          <p:spPr>
            <a:xfrm>
              <a:off x="2322205" y="1469595"/>
              <a:ext cx="3050531" cy="858523"/>
            </a:xfrm>
            <a:prstGeom prst="trapezoid">
              <a:avLst>
                <a:gd name="adj" fmla="val 17332"/>
              </a:avLst>
            </a:prstGeom>
            <a:solidFill>
              <a:schemeClr val="tx1">
                <a:lumMod val="75000"/>
                <a:lumOff val="25000"/>
              </a:schemeClr>
            </a:solidFill>
            <a:ln w="9525">
              <a:solidFill>
                <a:schemeClr val="tx1"/>
              </a:solidFill>
              <a:miter lim="800000"/>
              <a:headEnd/>
              <a:tailEnd/>
            </a:ln>
          </p:spPr>
          <p:txBody>
            <a:bodyPr wrap="none" anchor="ctr"/>
            <a:lstStyle/>
            <a:p>
              <a:endParaRPr lang="en-US" dirty="0">
                <a:solidFill>
                  <a:schemeClr val="tx1"/>
                </a:solidFill>
              </a:endParaRPr>
            </a:p>
          </p:txBody>
        </p:sp>
        <p:sp>
          <p:nvSpPr>
            <p:cNvPr id="178" name="TextBox 177"/>
            <p:cNvSpPr txBox="1"/>
            <p:nvPr/>
          </p:nvSpPr>
          <p:spPr>
            <a:xfrm>
              <a:off x="2475869" y="3960511"/>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60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79" name="TextBox 178"/>
            <p:cNvSpPr txBox="1"/>
            <p:nvPr/>
          </p:nvSpPr>
          <p:spPr>
            <a:xfrm>
              <a:off x="3840475" y="3960511"/>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0" name="TextBox 179"/>
            <p:cNvSpPr txBox="1"/>
            <p:nvPr/>
          </p:nvSpPr>
          <p:spPr>
            <a:xfrm>
              <a:off x="3840475" y="2323608"/>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70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1" name="TextBox 180"/>
            <p:cNvSpPr txBox="1"/>
            <p:nvPr/>
          </p:nvSpPr>
          <p:spPr>
            <a:xfrm>
              <a:off x="3840475" y="2732834"/>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2" name="TextBox 181"/>
            <p:cNvSpPr txBox="1"/>
            <p:nvPr/>
          </p:nvSpPr>
          <p:spPr>
            <a:xfrm>
              <a:off x="3840475" y="3142060"/>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3" name="TextBox 182"/>
            <p:cNvSpPr txBox="1"/>
            <p:nvPr/>
          </p:nvSpPr>
          <p:spPr>
            <a:xfrm>
              <a:off x="3840474" y="3551285"/>
              <a:ext cx="1369253"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80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4" name="TextBox 183"/>
            <p:cNvSpPr txBox="1"/>
            <p:nvPr/>
          </p:nvSpPr>
          <p:spPr>
            <a:xfrm>
              <a:off x="2475869" y="2732834"/>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30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5" name="TextBox 184"/>
            <p:cNvSpPr txBox="1"/>
            <p:nvPr/>
          </p:nvSpPr>
          <p:spPr>
            <a:xfrm>
              <a:off x="2475869" y="3142060"/>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40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187" name="TextBox 186"/>
            <p:cNvSpPr txBox="1"/>
            <p:nvPr/>
          </p:nvSpPr>
          <p:spPr>
            <a:xfrm>
              <a:off x="2475869" y="3551286"/>
              <a:ext cx="1369254" cy="401605"/>
            </a:xfrm>
            <a:prstGeom prst="rect">
              <a:avLst/>
            </a:prstGeom>
            <a:noFill/>
          </p:spPr>
          <p:txBody>
            <a:bodyPr wrap="square" lIns="0" tIns="0" rIns="0" bIns="0" rtlCol="0" anchor="ctr" anchorCtr="0">
              <a:noAutofit/>
            </a:bodyPr>
            <a:lstStyle/>
            <a:p>
              <a:pPr algn="ctr"/>
              <a:r>
                <a:rPr lang="en-US" sz="2100"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50</a:t>
              </a:r>
              <a:r>
                <a:rPr lang="en-US" dirty="0">
                  <a:ln w="6350">
                    <a:solidFill>
                      <a:srgbClr val="9A531E"/>
                    </a:solidFill>
                  </a:ln>
                  <a:solidFill>
                    <a:srgbClr val="DE8F00"/>
                  </a:solidFill>
                  <a:effectLst>
                    <a:outerShdw blurRad="38100" dist="38100" dir="2700000" algn="tl">
                      <a:srgbClr val="000000">
                        <a:alpha val="43137"/>
                      </a:srgbClr>
                    </a:outerShdw>
                  </a:effectLst>
                  <a:latin typeface="+mj-lt"/>
                  <a:cs typeface="Arial" pitchFamily="34" charset="0"/>
                </a:rPr>
                <a:t>%</a:t>
              </a:r>
            </a:p>
          </p:txBody>
        </p:sp>
        <p:sp>
          <p:nvSpPr>
            <p:cNvPr id="9" name="TextBox 8"/>
            <p:cNvSpPr txBox="1"/>
            <p:nvPr/>
          </p:nvSpPr>
          <p:spPr>
            <a:xfrm>
              <a:off x="2475868" y="1581276"/>
              <a:ext cx="2733862" cy="677108"/>
            </a:xfrm>
            <a:prstGeom prst="rect">
              <a:avLst/>
            </a:prstGeom>
            <a:noFill/>
          </p:spPr>
          <p:txBody>
            <a:bodyPr wrap="square" rtlCol="0">
              <a:spAutoFit/>
            </a:bodyPr>
            <a:lstStyle/>
            <a:p>
              <a:pPr algn="ctr"/>
              <a:r>
                <a:rPr lang="en-US" sz="2700" b="1" dirty="0">
                  <a:solidFill>
                    <a:schemeClr val="bg1">
                      <a:lumMod val="95000"/>
                    </a:schemeClr>
                  </a:solidFill>
                </a:rPr>
                <a:t>AVG: 59%</a:t>
              </a:r>
            </a:p>
          </p:txBody>
        </p:sp>
      </p:grpSp>
      <p:sp>
        <p:nvSpPr>
          <p:cNvPr id="2" name="Rectangle 1"/>
          <p:cNvSpPr/>
          <p:nvPr/>
        </p:nvSpPr>
        <p:spPr>
          <a:xfrm>
            <a:off x="-1037347" y="6331163"/>
            <a:ext cx="1072487" cy="850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2ED47CB-A8F5-4383-9E14-5A3754B94D1A}"/>
              </a:ext>
            </a:extLst>
          </p:cNvPr>
          <p:cNvSpPr txBox="1"/>
          <p:nvPr/>
        </p:nvSpPr>
        <p:spPr>
          <a:xfrm>
            <a:off x="35140" y="3714609"/>
            <a:ext cx="1750820" cy="1015663"/>
          </a:xfrm>
          <a:prstGeom prst="rect">
            <a:avLst/>
          </a:prstGeom>
          <a:noFill/>
        </p:spPr>
        <p:txBody>
          <a:bodyPr wrap="square" rtlCol="0">
            <a:spAutoFit/>
          </a:bodyPr>
          <a:lstStyle/>
          <a:p>
            <a:pPr algn="ctr">
              <a:lnSpc>
                <a:spcPts val="2000"/>
              </a:lnSpc>
            </a:pPr>
            <a:r>
              <a:rPr lang="en-US" sz="2000" b="1" dirty="0">
                <a:solidFill>
                  <a:srgbClr val="92D050"/>
                </a:solidFill>
                <a:effectLst/>
                <a:cs typeface="Arial" pitchFamily="34" charset="0"/>
              </a:rPr>
              <a:t>Avg.</a:t>
            </a:r>
          </a:p>
          <a:p>
            <a:pPr algn="ctr">
              <a:lnSpc>
                <a:spcPts val="1200"/>
              </a:lnSpc>
            </a:pPr>
            <a:endParaRPr lang="en-US" sz="2000" b="1" dirty="0">
              <a:solidFill>
                <a:srgbClr val="92D050"/>
              </a:solidFill>
              <a:effectLst/>
              <a:cs typeface="Arial" pitchFamily="34" charset="0"/>
            </a:endParaRPr>
          </a:p>
          <a:p>
            <a:pPr algn="ctr">
              <a:lnSpc>
                <a:spcPts val="2000"/>
              </a:lnSpc>
            </a:pPr>
            <a:r>
              <a:rPr lang="en-US" sz="3600" b="1" dirty="0">
                <a:solidFill>
                  <a:srgbClr val="92D050"/>
                </a:solidFill>
                <a:cs typeface="Arial" pitchFamily="34" charset="0"/>
              </a:rPr>
              <a:t>&lt;</a:t>
            </a:r>
            <a:r>
              <a:rPr lang="en-US" sz="3600" b="1" dirty="0">
                <a:solidFill>
                  <a:srgbClr val="92D050"/>
                </a:solidFill>
                <a:effectLst/>
                <a:cs typeface="Arial" pitchFamily="34" charset="0"/>
              </a:rPr>
              <a:t>60%</a:t>
            </a:r>
            <a:r>
              <a:rPr lang="en-US" sz="2000" b="1" dirty="0">
                <a:solidFill>
                  <a:srgbClr val="92D050"/>
                </a:solidFill>
                <a:effectLst/>
                <a:cs typeface="Arial" pitchFamily="34" charset="0"/>
              </a:rPr>
              <a:t> </a:t>
            </a:r>
          </a:p>
          <a:p>
            <a:pPr algn="ctr">
              <a:lnSpc>
                <a:spcPts val="2000"/>
              </a:lnSpc>
            </a:pPr>
            <a:r>
              <a:rPr lang="en-US" sz="2000" dirty="0">
                <a:solidFill>
                  <a:srgbClr val="92D050"/>
                </a:solidFill>
                <a:effectLst/>
                <a:cs typeface="Arial" pitchFamily="34" charset="0"/>
              </a:rPr>
              <a:t>AMGI</a:t>
            </a:r>
            <a:endParaRPr lang="en-US" sz="2400" dirty="0">
              <a:solidFill>
                <a:srgbClr val="92D050"/>
              </a:solidFill>
              <a:effectLst/>
              <a:cs typeface="Arial" pitchFamily="34" charset="0"/>
            </a:endParaRPr>
          </a:p>
        </p:txBody>
      </p:sp>
      <p:pic>
        <p:nvPicPr>
          <p:cNvPr id="25" name="Picture 24">
            <a:extLst>
              <a:ext uri="{FF2B5EF4-FFF2-40B4-BE49-F238E27FC236}">
                <a16:creationId xmlns:a16="http://schemas.microsoft.com/office/drawing/2014/main" id="{D3B8D992-0502-CA4D-4CF8-8A73A85978BA}"/>
              </a:ext>
            </a:extLst>
          </p:cNvPr>
          <p:cNvPicPr>
            <a:picLocks noChangeAspect="1"/>
          </p:cNvPicPr>
          <p:nvPr/>
        </p:nvPicPr>
        <p:blipFill>
          <a:blip r:embed="rId2"/>
          <a:stretch>
            <a:fillRect/>
          </a:stretch>
        </p:blipFill>
        <p:spPr>
          <a:xfrm flipH="1">
            <a:off x="1626608" y="3670030"/>
            <a:ext cx="904567" cy="1056215"/>
          </a:xfrm>
          <a:prstGeom prst="rect">
            <a:avLst/>
          </a:prstGeom>
          <a:effectLst>
            <a:outerShdw blurRad="50800" dist="25400" dir="2700000" algn="tl" rotWithShape="0">
              <a:prstClr val="black">
                <a:alpha val="40000"/>
              </a:prstClr>
            </a:outerShdw>
          </a:effectLst>
        </p:spPr>
      </p:pic>
      <p:sp>
        <p:nvSpPr>
          <p:cNvPr id="26" name="TextBox 25">
            <a:extLst>
              <a:ext uri="{FF2B5EF4-FFF2-40B4-BE49-F238E27FC236}">
                <a16:creationId xmlns:a16="http://schemas.microsoft.com/office/drawing/2014/main" id="{1C43CD9A-A11B-D4D1-9A6B-E9851C43A37A}"/>
              </a:ext>
            </a:extLst>
          </p:cNvPr>
          <p:cNvSpPr txBox="1"/>
          <p:nvPr/>
        </p:nvSpPr>
        <p:spPr>
          <a:xfrm>
            <a:off x="2558074" y="3967304"/>
            <a:ext cx="2774157" cy="461665"/>
          </a:xfrm>
          <a:prstGeom prst="rect">
            <a:avLst/>
          </a:prstGeom>
          <a:noFill/>
        </p:spPr>
        <p:txBody>
          <a:bodyPr wrap="none" rtlCol="0">
            <a:spAutoFit/>
          </a:bodyPr>
          <a:lstStyle/>
          <a:p>
            <a:r>
              <a:rPr lang="en-US" sz="2400" dirty="0">
                <a:solidFill>
                  <a:schemeClr val="tx1">
                    <a:lumMod val="75000"/>
                    <a:lumOff val="25000"/>
                  </a:schemeClr>
                </a:solidFill>
              </a:rPr>
              <a:t>Minimum Set-Aside</a:t>
            </a:r>
          </a:p>
        </p:txBody>
      </p:sp>
      <p:sp>
        <p:nvSpPr>
          <p:cNvPr id="3" name="TextBox 2">
            <a:extLst>
              <a:ext uri="{FF2B5EF4-FFF2-40B4-BE49-F238E27FC236}">
                <a16:creationId xmlns:a16="http://schemas.microsoft.com/office/drawing/2014/main" id="{35AB78C5-2464-F450-165A-4F33CB40B58C}"/>
              </a:ext>
            </a:extLst>
          </p:cNvPr>
          <p:cNvSpPr txBox="1"/>
          <p:nvPr/>
        </p:nvSpPr>
        <p:spPr>
          <a:xfrm>
            <a:off x="906066" y="939570"/>
            <a:ext cx="2155142" cy="338554"/>
          </a:xfrm>
          <a:prstGeom prst="rect">
            <a:avLst/>
          </a:prstGeom>
          <a:noFill/>
        </p:spPr>
        <p:txBody>
          <a:bodyPr wrap="none" rtlCol="0">
            <a:spAutoFit/>
          </a:bodyPr>
          <a:lstStyle/>
          <a:p>
            <a:pPr algn="ctr"/>
            <a:r>
              <a:rPr lang="en-US" sz="1600" dirty="0">
                <a:solidFill>
                  <a:schemeClr val="tx1">
                    <a:lumMod val="75000"/>
                    <a:lumOff val="25000"/>
                  </a:schemeClr>
                </a:solidFill>
              </a:rPr>
              <a:t>Single-Building Project</a:t>
            </a:r>
          </a:p>
        </p:txBody>
      </p:sp>
      <p:sp>
        <p:nvSpPr>
          <p:cNvPr id="13" name="TextBox 12">
            <a:extLst>
              <a:ext uri="{FF2B5EF4-FFF2-40B4-BE49-F238E27FC236}">
                <a16:creationId xmlns:a16="http://schemas.microsoft.com/office/drawing/2014/main" id="{DEE2300C-A254-7B03-2151-3ED631423FB6}"/>
              </a:ext>
            </a:extLst>
          </p:cNvPr>
          <p:cNvSpPr txBox="1"/>
          <p:nvPr/>
        </p:nvSpPr>
        <p:spPr>
          <a:xfrm>
            <a:off x="-178656" y="2798739"/>
            <a:ext cx="1236903" cy="683264"/>
          </a:xfrm>
          <a:prstGeom prst="rect">
            <a:avLst/>
          </a:prstGeom>
          <a:noFill/>
        </p:spPr>
        <p:txBody>
          <a:bodyPr wrap="square" rtlCol="0">
            <a:spAutoFit/>
          </a:bodyPr>
          <a:lstStyle/>
          <a:p>
            <a:pPr algn="ctr">
              <a:lnSpc>
                <a:spcPct val="80000"/>
              </a:lnSpc>
            </a:pPr>
            <a:r>
              <a:rPr lang="en-US" sz="1600" b="1" dirty="0">
                <a:solidFill>
                  <a:srgbClr val="92D050"/>
                </a:solidFill>
                <a:effectLst/>
                <a:cs typeface="Arial" pitchFamily="34" charset="0"/>
              </a:rPr>
              <a:t>40% of units in project</a:t>
            </a:r>
            <a:endParaRPr lang="en-US" sz="2000" b="1" dirty="0">
              <a:solidFill>
                <a:srgbClr val="92D050"/>
              </a:solidFill>
              <a:effectLst/>
              <a:cs typeface="Arial" pitchFamily="34" charset="0"/>
            </a:endParaRPr>
          </a:p>
        </p:txBody>
      </p:sp>
      <p:sp>
        <p:nvSpPr>
          <p:cNvPr id="14" name="Title 1">
            <a:extLst>
              <a:ext uri="{FF2B5EF4-FFF2-40B4-BE49-F238E27FC236}">
                <a16:creationId xmlns:a16="http://schemas.microsoft.com/office/drawing/2014/main" id="{5A307A4A-4F44-1F19-669B-CB4E64249EFC}"/>
              </a:ext>
            </a:extLst>
          </p:cNvPr>
          <p:cNvSpPr txBox="1">
            <a:spLocks/>
          </p:cNvSpPr>
          <p:nvPr/>
        </p:nvSpPr>
        <p:spPr>
          <a:xfrm>
            <a:off x="180377" y="67852"/>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tx1">
                    <a:lumMod val="75000"/>
                    <a:lumOff val="25000"/>
                  </a:schemeClr>
                </a:solidFill>
                <a:effectLst/>
              </a:rPr>
              <a:t>Minimum Set-Aside</a:t>
            </a:r>
          </a:p>
        </p:txBody>
      </p:sp>
      <p:sp>
        <p:nvSpPr>
          <p:cNvPr id="7" name="Rectangle 6">
            <a:extLst>
              <a:ext uri="{FF2B5EF4-FFF2-40B4-BE49-F238E27FC236}">
                <a16:creationId xmlns:a16="http://schemas.microsoft.com/office/drawing/2014/main" id="{FD6D8BBC-0C9E-104B-7B5B-24265DB34BA3}"/>
              </a:ext>
            </a:extLst>
          </p:cNvPr>
          <p:cNvSpPr/>
          <p:nvPr/>
        </p:nvSpPr>
        <p:spPr>
          <a:xfrm>
            <a:off x="3326980" y="986792"/>
            <a:ext cx="5641174" cy="2929007"/>
          </a:xfrm>
          <a:prstGeom prst="rect">
            <a:avLst/>
          </a:prstGeom>
        </p:spPr>
        <p:txBody>
          <a:bodyPr wrap="square">
            <a:spAutoFit/>
          </a:bodyPr>
          <a:lstStyle/>
          <a:p>
            <a:pPr>
              <a:spcBef>
                <a:spcPts val="450"/>
              </a:spcBef>
              <a:spcAft>
                <a:spcPts val="900"/>
              </a:spcAft>
            </a:pPr>
            <a:r>
              <a:rPr lang="en-US" sz="2100" dirty="0">
                <a:solidFill>
                  <a:schemeClr val="tx1">
                    <a:lumMod val="75000"/>
                    <a:lumOff val="25000"/>
                  </a:schemeClr>
                </a:solidFill>
              </a:rPr>
              <a:t>Permitted designations:</a:t>
            </a:r>
          </a:p>
          <a:p>
            <a:pPr>
              <a:spcBef>
                <a:spcPts val="450"/>
              </a:spcBef>
              <a:spcAft>
                <a:spcPts val="900"/>
              </a:spcAft>
            </a:pPr>
            <a:r>
              <a:rPr lang="en-US" sz="1400" dirty="0">
                <a:solidFill>
                  <a:schemeClr val="tx1">
                    <a:lumMod val="75000"/>
                    <a:lumOff val="25000"/>
                  </a:schemeClr>
                </a:solidFill>
              </a:rPr>
              <a:t>20%</a:t>
            </a:r>
            <a:br>
              <a:rPr lang="en-US" sz="1400" dirty="0">
                <a:solidFill>
                  <a:schemeClr val="tx1">
                    <a:lumMod val="75000"/>
                    <a:lumOff val="25000"/>
                  </a:schemeClr>
                </a:solidFill>
              </a:rPr>
            </a:br>
            <a:r>
              <a:rPr lang="en-US" sz="1400" dirty="0">
                <a:solidFill>
                  <a:schemeClr val="tx1">
                    <a:lumMod val="75000"/>
                    <a:lumOff val="25000"/>
                  </a:schemeClr>
                </a:solidFill>
              </a:rPr>
              <a:t>30%</a:t>
            </a:r>
            <a:br>
              <a:rPr lang="en-US" sz="1400" dirty="0">
                <a:solidFill>
                  <a:schemeClr val="tx1">
                    <a:lumMod val="75000"/>
                    <a:lumOff val="25000"/>
                  </a:schemeClr>
                </a:solidFill>
              </a:rPr>
            </a:br>
            <a:r>
              <a:rPr lang="en-US" sz="1400" dirty="0">
                <a:solidFill>
                  <a:schemeClr val="tx1">
                    <a:lumMod val="75000"/>
                    <a:lumOff val="25000"/>
                  </a:schemeClr>
                </a:solidFill>
              </a:rPr>
              <a:t>40%</a:t>
            </a:r>
            <a:br>
              <a:rPr lang="en-US" sz="1400" dirty="0">
                <a:solidFill>
                  <a:schemeClr val="tx1">
                    <a:lumMod val="75000"/>
                    <a:lumOff val="25000"/>
                  </a:schemeClr>
                </a:solidFill>
              </a:rPr>
            </a:br>
            <a:r>
              <a:rPr lang="en-US" sz="1400" dirty="0">
                <a:solidFill>
                  <a:schemeClr val="tx1">
                    <a:lumMod val="75000"/>
                    <a:lumOff val="25000"/>
                  </a:schemeClr>
                </a:solidFill>
              </a:rPr>
              <a:t>50%</a:t>
            </a:r>
            <a:br>
              <a:rPr lang="en-US" sz="1400" dirty="0">
                <a:solidFill>
                  <a:schemeClr val="tx1">
                    <a:lumMod val="75000"/>
                    <a:lumOff val="25000"/>
                  </a:schemeClr>
                </a:solidFill>
              </a:rPr>
            </a:br>
            <a:r>
              <a:rPr lang="en-US" sz="1400" dirty="0">
                <a:solidFill>
                  <a:schemeClr val="tx1">
                    <a:lumMod val="75000"/>
                    <a:lumOff val="25000"/>
                  </a:schemeClr>
                </a:solidFill>
              </a:rPr>
              <a:t>60%</a:t>
            </a:r>
            <a:br>
              <a:rPr lang="en-US" sz="1400" dirty="0">
                <a:solidFill>
                  <a:schemeClr val="tx1">
                    <a:lumMod val="75000"/>
                    <a:lumOff val="25000"/>
                  </a:schemeClr>
                </a:solidFill>
              </a:rPr>
            </a:br>
            <a:r>
              <a:rPr lang="en-US" sz="1400" dirty="0">
                <a:solidFill>
                  <a:schemeClr val="tx1">
                    <a:lumMod val="75000"/>
                    <a:lumOff val="25000"/>
                  </a:schemeClr>
                </a:solidFill>
              </a:rPr>
              <a:t>70%</a:t>
            </a:r>
            <a:br>
              <a:rPr lang="en-US" sz="1400" dirty="0">
                <a:solidFill>
                  <a:schemeClr val="tx1">
                    <a:lumMod val="75000"/>
                    <a:lumOff val="25000"/>
                  </a:schemeClr>
                </a:solidFill>
              </a:rPr>
            </a:br>
            <a:r>
              <a:rPr lang="en-US" sz="1400" dirty="0">
                <a:solidFill>
                  <a:schemeClr val="tx1">
                    <a:lumMod val="75000"/>
                    <a:lumOff val="25000"/>
                  </a:schemeClr>
                </a:solidFill>
              </a:rPr>
              <a:t>80%</a:t>
            </a:r>
          </a:p>
          <a:p>
            <a:pPr>
              <a:spcBef>
                <a:spcPts val="450"/>
              </a:spcBef>
              <a:spcAft>
                <a:spcPts val="900"/>
              </a:spcAft>
            </a:pPr>
            <a:r>
              <a:rPr lang="en-US" sz="2100" dirty="0">
                <a:solidFill>
                  <a:schemeClr val="tx1">
                    <a:lumMod val="75000"/>
                    <a:lumOff val="25000"/>
                  </a:schemeClr>
                </a:solidFill>
              </a:rPr>
              <a:t>The average of the imputed income limitations designated </a:t>
            </a:r>
            <a:r>
              <a:rPr lang="en-US" sz="2100" i="1" dirty="0">
                <a:solidFill>
                  <a:schemeClr val="accent1"/>
                </a:solidFill>
              </a:rPr>
              <a:t>cannot</a:t>
            </a:r>
            <a:r>
              <a:rPr lang="en-US" sz="2100" i="1" dirty="0">
                <a:solidFill>
                  <a:srgbClr val="0A9A7F"/>
                </a:solidFill>
              </a:rPr>
              <a:t> </a:t>
            </a:r>
            <a:r>
              <a:rPr lang="en-US" sz="2100" i="1" dirty="0">
                <a:solidFill>
                  <a:schemeClr val="accent1"/>
                </a:solidFill>
              </a:rPr>
              <a:t>exceed 60 percent</a:t>
            </a:r>
            <a:r>
              <a:rPr lang="en-US" sz="2100" dirty="0">
                <a:solidFill>
                  <a:schemeClr val="accent1"/>
                </a:solidFill>
              </a:rPr>
              <a:t> </a:t>
            </a:r>
            <a:r>
              <a:rPr lang="en-US" sz="2100" i="1" dirty="0">
                <a:solidFill>
                  <a:schemeClr val="accent1"/>
                </a:solidFill>
              </a:rPr>
              <a:t>of AMI</a:t>
            </a:r>
            <a:endParaRPr lang="en-US" sz="2100" dirty="0">
              <a:solidFill>
                <a:schemeClr val="accent1"/>
              </a:solidFill>
            </a:endParaRPr>
          </a:p>
        </p:txBody>
      </p:sp>
    </p:spTree>
    <p:extLst>
      <p:ext uri="{BB962C8B-B14F-4D97-AF65-F5344CB8AC3E}">
        <p14:creationId xmlns:p14="http://schemas.microsoft.com/office/powerpoint/2010/main" val="400964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1804E-6384-6532-F827-2FBC1C6B2696}"/>
              </a:ext>
            </a:extLst>
          </p:cNvPr>
          <p:cNvPicPr>
            <a:picLocks noChangeAspect="1"/>
          </p:cNvPicPr>
          <p:nvPr/>
        </p:nvPicPr>
        <p:blipFill>
          <a:blip r:embed="rId2"/>
          <a:stretch>
            <a:fillRect/>
          </a:stretch>
        </p:blipFill>
        <p:spPr>
          <a:xfrm>
            <a:off x="1397099" y="2651036"/>
            <a:ext cx="1443147" cy="1374608"/>
          </a:xfrm>
          <a:prstGeom prst="rect">
            <a:avLst/>
          </a:prstGeom>
        </p:spPr>
      </p:pic>
      <p:pic>
        <p:nvPicPr>
          <p:cNvPr id="5" name="Picture 4">
            <a:extLst>
              <a:ext uri="{FF2B5EF4-FFF2-40B4-BE49-F238E27FC236}">
                <a16:creationId xmlns:a16="http://schemas.microsoft.com/office/drawing/2014/main" id="{38215D72-32A5-CB97-CE5F-8D0EA8B189FB}"/>
              </a:ext>
            </a:extLst>
          </p:cNvPr>
          <p:cNvPicPr>
            <a:picLocks noChangeAspect="1"/>
          </p:cNvPicPr>
          <p:nvPr/>
        </p:nvPicPr>
        <p:blipFill>
          <a:blip r:embed="rId2"/>
          <a:stretch>
            <a:fillRect/>
          </a:stretch>
        </p:blipFill>
        <p:spPr>
          <a:xfrm>
            <a:off x="1397099" y="1163171"/>
            <a:ext cx="1443147" cy="1374608"/>
          </a:xfrm>
          <a:prstGeom prst="rect">
            <a:avLst/>
          </a:prstGeom>
        </p:spPr>
      </p:pic>
      <p:sp>
        <p:nvSpPr>
          <p:cNvPr id="6" name="Rectangle: Rounded Corners 5">
            <a:extLst>
              <a:ext uri="{FF2B5EF4-FFF2-40B4-BE49-F238E27FC236}">
                <a16:creationId xmlns:a16="http://schemas.microsoft.com/office/drawing/2014/main" id="{80C06BA1-261A-5C93-2CE7-5DF0AB98A954}"/>
              </a:ext>
            </a:extLst>
          </p:cNvPr>
          <p:cNvSpPr/>
          <p:nvPr/>
        </p:nvSpPr>
        <p:spPr>
          <a:xfrm>
            <a:off x="1208024" y="1002890"/>
            <a:ext cx="1810481" cy="3189969"/>
          </a:xfrm>
          <a:prstGeom prst="roundRect">
            <a:avLst>
              <a:gd name="adj" fmla="val 6077"/>
            </a:avLst>
          </a:prstGeom>
          <a:noFill/>
          <a:ln w="31750">
            <a:solidFill>
              <a:schemeClr val="accent6">
                <a:lumMod val="75000"/>
              </a:schemeClr>
            </a:solidFill>
          </a:ln>
          <a:effectLst>
            <a:glow rad="63500">
              <a:schemeClr val="accent6">
                <a:lumMod val="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B9A12B34-AF0D-A694-9D48-553AADDBA7DA}"/>
              </a:ext>
            </a:extLst>
          </p:cNvPr>
          <p:cNvSpPr txBox="1"/>
          <p:nvPr/>
        </p:nvSpPr>
        <p:spPr>
          <a:xfrm>
            <a:off x="541107" y="643994"/>
            <a:ext cx="3144314" cy="331886"/>
          </a:xfrm>
          <a:prstGeom prst="rect">
            <a:avLst/>
          </a:prstGeom>
          <a:noFill/>
        </p:spPr>
        <p:txBody>
          <a:bodyPr wrap="square" rtlCol="0">
            <a:spAutoFit/>
          </a:bodyPr>
          <a:lstStyle/>
          <a:p>
            <a:pPr algn="ctr">
              <a:lnSpc>
                <a:spcPts val="2000"/>
              </a:lnSpc>
            </a:pPr>
            <a:r>
              <a:rPr lang="en-US" sz="1600" dirty="0">
                <a:solidFill>
                  <a:schemeClr val="accent6">
                    <a:lumMod val="75000"/>
                  </a:schemeClr>
                </a:solidFill>
                <a:effectLst>
                  <a:glow rad="63500">
                    <a:schemeClr val="accent6">
                      <a:lumMod val="75000"/>
                      <a:alpha val="20000"/>
                    </a:schemeClr>
                  </a:glow>
                </a:effectLst>
                <a:cs typeface="Arial" pitchFamily="34" charset="0"/>
              </a:rPr>
              <a:t>Multibuilding Project</a:t>
            </a:r>
            <a:endParaRPr lang="en-US" dirty="0">
              <a:solidFill>
                <a:schemeClr val="accent6">
                  <a:lumMod val="75000"/>
                </a:schemeClr>
              </a:solidFill>
              <a:effectLst>
                <a:glow rad="63500">
                  <a:schemeClr val="accent6">
                    <a:lumMod val="75000"/>
                    <a:alpha val="20000"/>
                  </a:schemeClr>
                </a:glow>
              </a:effectLst>
              <a:cs typeface="Arial" pitchFamily="34" charset="0"/>
            </a:endParaRPr>
          </a:p>
        </p:txBody>
      </p:sp>
      <p:sp>
        <p:nvSpPr>
          <p:cNvPr id="8" name="Title 1">
            <a:extLst>
              <a:ext uri="{FF2B5EF4-FFF2-40B4-BE49-F238E27FC236}">
                <a16:creationId xmlns:a16="http://schemas.microsoft.com/office/drawing/2014/main" id="{E70DEB65-3D68-6323-DF06-6DBFBAE5197A}"/>
              </a:ext>
            </a:extLst>
          </p:cNvPr>
          <p:cNvSpPr txBox="1">
            <a:spLocks/>
          </p:cNvSpPr>
          <p:nvPr/>
        </p:nvSpPr>
        <p:spPr>
          <a:xfrm>
            <a:off x="180377" y="67852"/>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tx1">
                    <a:lumMod val="75000"/>
                    <a:lumOff val="25000"/>
                  </a:schemeClr>
                </a:solidFill>
                <a:effectLst/>
              </a:rPr>
              <a:t>Minimum Set-Aside</a:t>
            </a:r>
          </a:p>
        </p:txBody>
      </p:sp>
      <p:sp>
        <p:nvSpPr>
          <p:cNvPr id="10" name="Rectangle 9">
            <a:extLst>
              <a:ext uri="{FF2B5EF4-FFF2-40B4-BE49-F238E27FC236}">
                <a16:creationId xmlns:a16="http://schemas.microsoft.com/office/drawing/2014/main" id="{C09D54FC-2E94-E8E7-852B-33EB4C25AAFB}"/>
              </a:ext>
            </a:extLst>
          </p:cNvPr>
          <p:cNvSpPr/>
          <p:nvPr/>
        </p:nvSpPr>
        <p:spPr>
          <a:xfrm>
            <a:off x="1465006" y="3250786"/>
            <a:ext cx="1297859" cy="767705"/>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1CE9D00-7E52-04A6-092C-AB6040820D57}"/>
              </a:ext>
            </a:extLst>
          </p:cNvPr>
          <p:cNvSpPr txBox="1"/>
          <p:nvPr/>
        </p:nvSpPr>
        <p:spPr>
          <a:xfrm>
            <a:off x="2785590" y="2964666"/>
            <a:ext cx="1750820" cy="1015663"/>
          </a:xfrm>
          <a:prstGeom prst="rect">
            <a:avLst/>
          </a:prstGeom>
          <a:noFill/>
        </p:spPr>
        <p:txBody>
          <a:bodyPr wrap="square" rtlCol="0">
            <a:spAutoFit/>
          </a:bodyPr>
          <a:lstStyle/>
          <a:p>
            <a:pPr algn="ctr">
              <a:lnSpc>
                <a:spcPts val="2000"/>
              </a:lnSpc>
            </a:pPr>
            <a:r>
              <a:rPr lang="en-US" sz="2000" b="1" dirty="0">
                <a:solidFill>
                  <a:srgbClr val="92D050"/>
                </a:solidFill>
                <a:effectLst/>
                <a:cs typeface="Arial" pitchFamily="34" charset="0"/>
              </a:rPr>
              <a:t>Avg.</a:t>
            </a:r>
          </a:p>
          <a:p>
            <a:pPr algn="ctr">
              <a:lnSpc>
                <a:spcPts val="1200"/>
              </a:lnSpc>
            </a:pPr>
            <a:endParaRPr lang="en-US" sz="2000" b="1" dirty="0">
              <a:solidFill>
                <a:srgbClr val="92D050"/>
              </a:solidFill>
              <a:effectLst/>
              <a:cs typeface="Arial" pitchFamily="34" charset="0"/>
            </a:endParaRPr>
          </a:p>
          <a:p>
            <a:pPr algn="ctr">
              <a:lnSpc>
                <a:spcPts val="2000"/>
              </a:lnSpc>
            </a:pPr>
            <a:r>
              <a:rPr lang="en-US" sz="3600" b="1" dirty="0">
                <a:solidFill>
                  <a:srgbClr val="92D050"/>
                </a:solidFill>
                <a:effectLst/>
                <a:cs typeface="Arial" pitchFamily="34" charset="0"/>
              </a:rPr>
              <a:t>60%</a:t>
            </a:r>
            <a:r>
              <a:rPr lang="en-US" sz="2000" b="1" dirty="0">
                <a:solidFill>
                  <a:srgbClr val="92D050"/>
                </a:solidFill>
                <a:effectLst/>
                <a:cs typeface="Arial" pitchFamily="34" charset="0"/>
              </a:rPr>
              <a:t> </a:t>
            </a:r>
          </a:p>
          <a:p>
            <a:pPr algn="ctr">
              <a:lnSpc>
                <a:spcPts val="2000"/>
              </a:lnSpc>
            </a:pPr>
            <a:r>
              <a:rPr lang="en-US" sz="2000" dirty="0">
                <a:solidFill>
                  <a:srgbClr val="92D050"/>
                </a:solidFill>
                <a:effectLst/>
                <a:cs typeface="Arial" pitchFamily="34" charset="0"/>
              </a:rPr>
              <a:t>AMGI</a:t>
            </a:r>
            <a:endParaRPr lang="en-US" sz="2400" dirty="0">
              <a:solidFill>
                <a:srgbClr val="92D050"/>
              </a:solidFill>
              <a:effectLst/>
              <a:cs typeface="Arial" pitchFamily="34" charset="0"/>
            </a:endParaRPr>
          </a:p>
        </p:txBody>
      </p:sp>
      <p:pic>
        <p:nvPicPr>
          <p:cNvPr id="13" name="Picture 12">
            <a:extLst>
              <a:ext uri="{FF2B5EF4-FFF2-40B4-BE49-F238E27FC236}">
                <a16:creationId xmlns:a16="http://schemas.microsoft.com/office/drawing/2014/main" id="{D32026D7-AD59-026D-1F75-AAD5039F8803}"/>
              </a:ext>
            </a:extLst>
          </p:cNvPr>
          <p:cNvPicPr>
            <a:picLocks noChangeAspect="1"/>
          </p:cNvPicPr>
          <p:nvPr/>
        </p:nvPicPr>
        <p:blipFill>
          <a:blip r:embed="rId3"/>
          <a:stretch>
            <a:fillRect/>
          </a:stretch>
        </p:blipFill>
        <p:spPr>
          <a:xfrm flipH="1">
            <a:off x="4298760" y="2924114"/>
            <a:ext cx="904567" cy="1056215"/>
          </a:xfrm>
          <a:prstGeom prst="rect">
            <a:avLst/>
          </a:prstGeom>
          <a:effectLst>
            <a:outerShdw blurRad="50800" dist="25400" dir="2700000" algn="tl" rotWithShape="0">
              <a:prstClr val="black">
                <a:alpha val="40000"/>
              </a:prstClr>
            </a:outerShdw>
          </a:effectLst>
        </p:spPr>
      </p:pic>
      <p:sp>
        <p:nvSpPr>
          <p:cNvPr id="15" name="TextBox 14">
            <a:extLst>
              <a:ext uri="{FF2B5EF4-FFF2-40B4-BE49-F238E27FC236}">
                <a16:creationId xmlns:a16="http://schemas.microsoft.com/office/drawing/2014/main" id="{61DD8F2F-EF55-E7E5-4C2E-9C6FE54C4F4F}"/>
              </a:ext>
            </a:extLst>
          </p:cNvPr>
          <p:cNvSpPr txBox="1"/>
          <p:nvPr/>
        </p:nvSpPr>
        <p:spPr>
          <a:xfrm>
            <a:off x="12743" y="3135974"/>
            <a:ext cx="1236903" cy="683264"/>
          </a:xfrm>
          <a:prstGeom prst="rect">
            <a:avLst/>
          </a:prstGeom>
          <a:noFill/>
        </p:spPr>
        <p:txBody>
          <a:bodyPr wrap="square" rtlCol="0">
            <a:spAutoFit/>
          </a:bodyPr>
          <a:lstStyle/>
          <a:p>
            <a:pPr algn="ctr">
              <a:lnSpc>
                <a:spcPct val="80000"/>
              </a:lnSpc>
            </a:pPr>
            <a:r>
              <a:rPr lang="en-US" sz="1600" dirty="0">
                <a:solidFill>
                  <a:srgbClr val="92D050"/>
                </a:solidFill>
                <a:effectLst/>
                <a:cs typeface="Arial" pitchFamily="34" charset="0"/>
              </a:rPr>
              <a:t>40% of units in project</a:t>
            </a:r>
            <a:endParaRPr lang="en-US" sz="2000" dirty="0">
              <a:solidFill>
                <a:srgbClr val="92D050"/>
              </a:solidFill>
              <a:effectLst/>
              <a:cs typeface="Arial" pitchFamily="34" charset="0"/>
            </a:endParaRPr>
          </a:p>
        </p:txBody>
      </p:sp>
      <p:pic>
        <p:nvPicPr>
          <p:cNvPr id="3" name="Picture 2">
            <a:extLst>
              <a:ext uri="{FF2B5EF4-FFF2-40B4-BE49-F238E27FC236}">
                <a16:creationId xmlns:a16="http://schemas.microsoft.com/office/drawing/2014/main" id="{D0D22767-1AF9-883C-6DB1-1E4ACCDD7365}"/>
              </a:ext>
            </a:extLst>
          </p:cNvPr>
          <p:cNvPicPr>
            <a:picLocks noChangeAspect="1"/>
          </p:cNvPicPr>
          <p:nvPr/>
        </p:nvPicPr>
        <p:blipFill>
          <a:blip r:embed="rId4"/>
          <a:stretch>
            <a:fillRect/>
          </a:stretch>
        </p:blipFill>
        <p:spPr>
          <a:xfrm>
            <a:off x="4897801" y="169646"/>
            <a:ext cx="3257550" cy="1428750"/>
          </a:xfrm>
          <a:prstGeom prst="rect">
            <a:avLst/>
          </a:prstGeom>
        </p:spPr>
      </p:pic>
      <p:sp>
        <p:nvSpPr>
          <p:cNvPr id="9" name="TextBox 8">
            <a:extLst>
              <a:ext uri="{FF2B5EF4-FFF2-40B4-BE49-F238E27FC236}">
                <a16:creationId xmlns:a16="http://schemas.microsoft.com/office/drawing/2014/main" id="{3D0188B5-41B7-BAD6-2FD0-0E00377AC81F}"/>
              </a:ext>
            </a:extLst>
          </p:cNvPr>
          <p:cNvSpPr txBox="1"/>
          <p:nvPr/>
        </p:nvSpPr>
        <p:spPr>
          <a:xfrm>
            <a:off x="5125957" y="1700190"/>
            <a:ext cx="3870334" cy="3139321"/>
          </a:xfrm>
          <a:prstGeom prst="rect">
            <a:avLst/>
          </a:prstGeom>
          <a:noFill/>
        </p:spPr>
        <p:txBody>
          <a:bodyPr wrap="square" rtlCol="0">
            <a:spAutoFit/>
          </a:bodyPr>
          <a:lstStyle/>
          <a:p>
            <a:r>
              <a:rPr lang="en-US" dirty="0">
                <a:solidFill>
                  <a:srgbClr val="4267DE"/>
                </a:solidFill>
              </a:rPr>
              <a:t>WSHFC specific rule:</a:t>
            </a:r>
          </a:p>
          <a:p>
            <a:r>
              <a:rPr lang="en-US" dirty="0"/>
              <a:t>Owners electing AI as the minimum set-aside for projects with more than one building must elect to treat each building as part of one multiple building project by selecting “yes” on line 8b of the IRS Form 8609. Owners must also attach a list showing all buildings at the property within one project.</a:t>
            </a:r>
          </a:p>
          <a:p>
            <a:r>
              <a:rPr lang="en-US" dirty="0">
                <a:solidFill>
                  <a:schemeClr val="tx1">
                    <a:lumMod val="75000"/>
                    <a:lumOff val="25000"/>
                  </a:schemeClr>
                </a:solidFill>
              </a:rPr>
              <a:t>- Appendix Q</a:t>
            </a:r>
          </a:p>
        </p:txBody>
      </p:sp>
    </p:spTree>
    <p:extLst>
      <p:ext uri="{BB962C8B-B14F-4D97-AF65-F5344CB8AC3E}">
        <p14:creationId xmlns:p14="http://schemas.microsoft.com/office/powerpoint/2010/main" val="158652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1804E-6384-6532-F827-2FBC1C6B2696}"/>
              </a:ext>
            </a:extLst>
          </p:cNvPr>
          <p:cNvPicPr>
            <a:picLocks noChangeAspect="1"/>
          </p:cNvPicPr>
          <p:nvPr/>
        </p:nvPicPr>
        <p:blipFill>
          <a:blip r:embed="rId2"/>
          <a:stretch>
            <a:fillRect/>
          </a:stretch>
        </p:blipFill>
        <p:spPr>
          <a:xfrm>
            <a:off x="1397099" y="2651036"/>
            <a:ext cx="1443147" cy="1374608"/>
          </a:xfrm>
          <a:prstGeom prst="rect">
            <a:avLst/>
          </a:prstGeom>
        </p:spPr>
      </p:pic>
      <p:pic>
        <p:nvPicPr>
          <p:cNvPr id="5" name="Picture 4">
            <a:extLst>
              <a:ext uri="{FF2B5EF4-FFF2-40B4-BE49-F238E27FC236}">
                <a16:creationId xmlns:a16="http://schemas.microsoft.com/office/drawing/2014/main" id="{38215D72-32A5-CB97-CE5F-8D0EA8B189FB}"/>
              </a:ext>
            </a:extLst>
          </p:cNvPr>
          <p:cNvPicPr>
            <a:picLocks noChangeAspect="1"/>
          </p:cNvPicPr>
          <p:nvPr/>
        </p:nvPicPr>
        <p:blipFill>
          <a:blip r:embed="rId2"/>
          <a:stretch>
            <a:fillRect/>
          </a:stretch>
        </p:blipFill>
        <p:spPr>
          <a:xfrm>
            <a:off x="1397099" y="1163171"/>
            <a:ext cx="1443147" cy="1374608"/>
          </a:xfrm>
          <a:prstGeom prst="rect">
            <a:avLst/>
          </a:prstGeom>
        </p:spPr>
      </p:pic>
      <p:sp>
        <p:nvSpPr>
          <p:cNvPr id="6" name="Rectangle: Rounded Corners 5">
            <a:extLst>
              <a:ext uri="{FF2B5EF4-FFF2-40B4-BE49-F238E27FC236}">
                <a16:creationId xmlns:a16="http://schemas.microsoft.com/office/drawing/2014/main" id="{80C06BA1-261A-5C93-2CE7-5DF0AB98A954}"/>
              </a:ext>
            </a:extLst>
          </p:cNvPr>
          <p:cNvSpPr/>
          <p:nvPr/>
        </p:nvSpPr>
        <p:spPr>
          <a:xfrm>
            <a:off x="1208024" y="1002890"/>
            <a:ext cx="1810481" cy="3189969"/>
          </a:xfrm>
          <a:prstGeom prst="roundRect">
            <a:avLst>
              <a:gd name="adj" fmla="val 6077"/>
            </a:avLst>
          </a:prstGeom>
          <a:noFill/>
          <a:ln w="31750">
            <a:solidFill>
              <a:schemeClr val="accent6">
                <a:lumMod val="75000"/>
              </a:schemeClr>
            </a:solidFill>
          </a:ln>
          <a:effectLst>
            <a:glow rad="63500">
              <a:schemeClr val="accent6">
                <a:lumMod val="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B9A12B34-AF0D-A694-9D48-553AADDBA7DA}"/>
              </a:ext>
            </a:extLst>
          </p:cNvPr>
          <p:cNvSpPr txBox="1"/>
          <p:nvPr/>
        </p:nvSpPr>
        <p:spPr>
          <a:xfrm>
            <a:off x="541107" y="643994"/>
            <a:ext cx="3144314" cy="331886"/>
          </a:xfrm>
          <a:prstGeom prst="rect">
            <a:avLst/>
          </a:prstGeom>
          <a:noFill/>
        </p:spPr>
        <p:txBody>
          <a:bodyPr wrap="square" rtlCol="0">
            <a:spAutoFit/>
          </a:bodyPr>
          <a:lstStyle/>
          <a:p>
            <a:pPr algn="ctr">
              <a:lnSpc>
                <a:spcPts val="2000"/>
              </a:lnSpc>
            </a:pPr>
            <a:r>
              <a:rPr lang="en-US" sz="1600" dirty="0">
                <a:solidFill>
                  <a:schemeClr val="accent6">
                    <a:lumMod val="75000"/>
                  </a:schemeClr>
                </a:solidFill>
                <a:effectLst>
                  <a:glow rad="63500">
                    <a:schemeClr val="accent6">
                      <a:lumMod val="75000"/>
                      <a:alpha val="20000"/>
                    </a:schemeClr>
                  </a:glow>
                </a:effectLst>
                <a:cs typeface="Arial" pitchFamily="34" charset="0"/>
              </a:rPr>
              <a:t>Multibuilding Project</a:t>
            </a:r>
            <a:endParaRPr lang="en-US" dirty="0">
              <a:solidFill>
                <a:schemeClr val="accent6">
                  <a:lumMod val="75000"/>
                </a:schemeClr>
              </a:solidFill>
              <a:effectLst>
                <a:glow rad="63500">
                  <a:schemeClr val="accent6">
                    <a:lumMod val="75000"/>
                    <a:alpha val="20000"/>
                  </a:schemeClr>
                </a:glow>
              </a:effectLst>
              <a:cs typeface="Arial" pitchFamily="34" charset="0"/>
            </a:endParaRPr>
          </a:p>
        </p:txBody>
      </p:sp>
      <p:sp>
        <p:nvSpPr>
          <p:cNvPr id="8" name="Title 1">
            <a:extLst>
              <a:ext uri="{FF2B5EF4-FFF2-40B4-BE49-F238E27FC236}">
                <a16:creationId xmlns:a16="http://schemas.microsoft.com/office/drawing/2014/main" id="{E70DEB65-3D68-6323-DF06-6DBFBAE5197A}"/>
              </a:ext>
            </a:extLst>
          </p:cNvPr>
          <p:cNvSpPr txBox="1">
            <a:spLocks/>
          </p:cNvSpPr>
          <p:nvPr/>
        </p:nvSpPr>
        <p:spPr>
          <a:xfrm>
            <a:off x="180377" y="67852"/>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tx1">
                    <a:lumMod val="75000"/>
                    <a:lumOff val="25000"/>
                  </a:schemeClr>
                </a:solidFill>
                <a:effectLst/>
              </a:rPr>
              <a:t>Minimum Set-Aside</a:t>
            </a:r>
          </a:p>
        </p:txBody>
      </p:sp>
      <p:sp>
        <p:nvSpPr>
          <p:cNvPr id="10" name="Rectangle 9">
            <a:extLst>
              <a:ext uri="{FF2B5EF4-FFF2-40B4-BE49-F238E27FC236}">
                <a16:creationId xmlns:a16="http://schemas.microsoft.com/office/drawing/2014/main" id="{C09D54FC-2E94-E8E7-852B-33EB4C25AAFB}"/>
              </a:ext>
            </a:extLst>
          </p:cNvPr>
          <p:cNvSpPr/>
          <p:nvPr/>
        </p:nvSpPr>
        <p:spPr>
          <a:xfrm>
            <a:off x="1465006" y="3250786"/>
            <a:ext cx="1297859" cy="767705"/>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1CE9D00-7E52-04A6-092C-AB6040820D57}"/>
              </a:ext>
            </a:extLst>
          </p:cNvPr>
          <p:cNvSpPr txBox="1"/>
          <p:nvPr/>
        </p:nvSpPr>
        <p:spPr>
          <a:xfrm>
            <a:off x="2785590" y="2964666"/>
            <a:ext cx="1750820" cy="1015663"/>
          </a:xfrm>
          <a:prstGeom prst="rect">
            <a:avLst/>
          </a:prstGeom>
          <a:noFill/>
        </p:spPr>
        <p:txBody>
          <a:bodyPr wrap="square" rtlCol="0">
            <a:spAutoFit/>
          </a:bodyPr>
          <a:lstStyle/>
          <a:p>
            <a:pPr algn="ctr">
              <a:lnSpc>
                <a:spcPts val="2000"/>
              </a:lnSpc>
            </a:pPr>
            <a:r>
              <a:rPr lang="en-US" sz="2000" b="1" dirty="0">
                <a:solidFill>
                  <a:srgbClr val="92D050"/>
                </a:solidFill>
                <a:effectLst/>
                <a:cs typeface="Arial" pitchFamily="34" charset="0"/>
              </a:rPr>
              <a:t>Avg.</a:t>
            </a:r>
          </a:p>
          <a:p>
            <a:pPr algn="ctr">
              <a:lnSpc>
                <a:spcPts val="1200"/>
              </a:lnSpc>
            </a:pPr>
            <a:endParaRPr lang="en-US" sz="2000" b="1" dirty="0">
              <a:solidFill>
                <a:srgbClr val="92D050"/>
              </a:solidFill>
              <a:effectLst/>
              <a:cs typeface="Arial" pitchFamily="34" charset="0"/>
            </a:endParaRPr>
          </a:p>
          <a:p>
            <a:pPr algn="ctr">
              <a:lnSpc>
                <a:spcPts val="2000"/>
              </a:lnSpc>
            </a:pPr>
            <a:r>
              <a:rPr lang="en-US" sz="3600" b="1" dirty="0">
                <a:solidFill>
                  <a:srgbClr val="92D050"/>
                </a:solidFill>
                <a:effectLst/>
                <a:cs typeface="Arial" pitchFamily="34" charset="0"/>
              </a:rPr>
              <a:t>60%</a:t>
            </a:r>
            <a:r>
              <a:rPr lang="en-US" sz="2000" b="1" dirty="0">
                <a:solidFill>
                  <a:srgbClr val="92D050"/>
                </a:solidFill>
                <a:effectLst/>
                <a:cs typeface="Arial" pitchFamily="34" charset="0"/>
              </a:rPr>
              <a:t> </a:t>
            </a:r>
          </a:p>
          <a:p>
            <a:pPr algn="ctr">
              <a:lnSpc>
                <a:spcPts val="2000"/>
              </a:lnSpc>
            </a:pPr>
            <a:r>
              <a:rPr lang="en-US" sz="2000" dirty="0">
                <a:solidFill>
                  <a:srgbClr val="92D050"/>
                </a:solidFill>
                <a:effectLst/>
                <a:cs typeface="Arial" pitchFamily="34" charset="0"/>
              </a:rPr>
              <a:t>AMGI</a:t>
            </a:r>
            <a:endParaRPr lang="en-US" sz="2400" dirty="0">
              <a:solidFill>
                <a:srgbClr val="92D050"/>
              </a:solidFill>
              <a:effectLst/>
              <a:cs typeface="Arial" pitchFamily="34" charset="0"/>
            </a:endParaRPr>
          </a:p>
        </p:txBody>
      </p:sp>
      <p:pic>
        <p:nvPicPr>
          <p:cNvPr id="13" name="Picture 12">
            <a:extLst>
              <a:ext uri="{FF2B5EF4-FFF2-40B4-BE49-F238E27FC236}">
                <a16:creationId xmlns:a16="http://schemas.microsoft.com/office/drawing/2014/main" id="{D32026D7-AD59-026D-1F75-AAD5039F8803}"/>
              </a:ext>
            </a:extLst>
          </p:cNvPr>
          <p:cNvPicPr>
            <a:picLocks noChangeAspect="1"/>
          </p:cNvPicPr>
          <p:nvPr/>
        </p:nvPicPr>
        <p:blipFill>
          <a:blip r:embed="rId3"/>
          <a:stretch>
            <a:fillRect/>
          </a:stretch>
        </p:blipFill>
        <p:spPr>
          <a:xfrm flipH="1">
            <a:off x="4298760" y="2924114"/>
            <a:ext cx="904567" cy="1056215"/>
          </a:xfrm>
          <a:prstGeom prst="rect">
            <a:avLst/>
          </a:prstGeom>
          <a:effectLst>
            <a:outerShdw blurRad="50800" dist="25400" dir="2700000" algn="tl" rotWithShape="0">
              <a:prstClr val="black">
                <a:alpha val="40000"/>
              </a:prstClr>
            </a:outerShdw>
          </a:effectLst>
        </p:spPr>
      </p:pic>
      <p:sp>
        <p:nvSpPr>
          <p:cNvPr id="15" name="TextBox 14">
            <a:extLst>
              <a:ext uri="{FF2B5EF4-FFF2-40B4-BE49-F238E27FC236}">
                <a16:creationId xmlns:a16="http://schemas.microsoft.com/office/drawing/2014/main" id="{61DD8F2F-EF55-E7E5-4C2E-9C6FE54C4F4F}"/>
              </a:ext>
            </a:extLst>
          </p:cNvPr>
          <p:cNvSpPr txBox="1"/>
          <p:nvPr/>
        </p:nvSpPr>
        <p:spPr>
          <a:xfrm>
            <a:off x="12743" y="3135974"/>
            <a:ext cx="1236903" cy="683264"/>
          </a:xfrm>
          <a:prstGeom prst="rect">
            <a:avLst/>
          </a:prstGeom>
          <a:noFill/>
        </p:spPr>
        <p:txBody>
          <a:bodyPr wrap="square" rtlCol="0">
            <a:spAutoFit/>
          </a:bodyPr>
          <a:lstStyle/>
          <a:p>
            <a:pPr algn="ctr">
              <a:lnSpc>
                <a:spcPct val="80000"/>
              </a:lnSpc>
            </a:pPr>
            <a:r>
              <a:rPr lang="en-US" sz="1600" dirty="0">
                <a:solidFill>
                  <a:srgbClr val="92D050"/>
                </a:solidFill>
                <a:effectLst/>
                <a:cs typeface="Arial" pitchFamily="34" charset="0"/>
              </a:rPr>
              <a:t>40% of units in project</a:t>
            </a:r>
            <a:endParaRPr lang="en-US" sz="2000" dirty="0">
              <a:solidFill>
                <a:srgbClr val="92D050"/>
              </a:solidFill>
              <a:effectLst/>
              <a:cs typeface="Arial" pitchFamily="34" charset="0"/>
            </a:endParaRPr>
          </a:p>
        </p:txBody>
      </p:sp>
      <p:sp>
        <p:nvSpPr>
          <p:cNvPr id="9" name="TextBox 8">
            <a:extLst>
              <a:ext uri="{FF2B5EF4-FFF2-40B4-BE49-F238E27FC236}">
                <a16:creationId xmlns:a16="http://schemas.microsoft.com/office/drawing/2014/main" id="{3D0188B5-41B7-BAD6-2FD0-0E00377AC81F}"/>
              </a:ext>
            </a:extLst>
          </p:cNvPr>
          <p:cNvSpPr txBox="1"/>
          <p:nvPr/>
        </p:nvSpPr>
        <p:spPr>
          <a:xfrm>
            <a:off x="4972710" y="1143897"/>
            <a:ext cx="3870334" cy="2308324"/>
          </a:xfrm>
          <a:prstGeom prst="rect">
            <a:avLst/>
          </a:prstGeom>
          <a:noFill/>
        </p:spPr>
        <p:txBody>
          <a:bodyPr wrap="square" rtlCol="0">
            <a:spAutoFit/>
          </a:bodyPr>
          <a:lstStyle/>
          <a:p>
            <a:r>
              <a:rPr lang="en-US" dirty="0">
                <a:solidFill>
                  <a:srgbClr val="4267DE"/>
                </a:solidFill>
              </a:rPr>
              <a:t>Designations set both the applicable rent and income limits</a:t>
            </a:r>
          </a:p>
          <a:p>
            <a:r>
              <a:rPr lang="en-US" dirty="0">
                <a:solidFill>
                  <a:srgbClr val="4267DE"/>
                </a:solidFill>
              </a:rPr>
              <a:t>For example, a 50% unit must:</a:t>
            </a:r>
          </a:p>
          <a:p>
            <a:pPr marL="285750" indent="-285750">
              <a:buFont typeface="Arial" panose="020B0604020202020204" pitchFamily="34" charset="0"/>
              <a:buChar char="•"/>
            </a:pPr>
            <a:r>
              <a:rPr lang="en-US" dirty="0">
                <a:solidFill>
                  <a:srgbClr val="4267DE"/>
                </a:solidFill>
              </a:rPr>
              <a:t>be rented to a tenant with income less than 50% at initial occupancy and </a:t>
            </a:r>
          </a:p>
          <a:p>
            <a:pPr marL="285750" indent="-285750">
              <a:buFont typeface="Arial" panose="020B0604020202020204" pitchFamily="34" charset="0"/>
              <a:buChar char="•"/>
            </a:pPr>
            <a:r>
              <a:rPr lang="en-US" dirty="0">
                <a:solidFill>
                  <a:srgbClr val="4267DE"/>
                </a:solidFill>
              </a:rPr>
              <a:t>the rent must be less than the 50% rent limit.</a:t>
            </a:r>
            <a:endParaRPr lang="en-US" dirty="0">
              <a:solidFill>
                <a:schemeClr val="tx1">
                  <a:lumMod val="75000"/>
                  <a:lumOff val="25000"/>
                </a:schemeClr>
              </a:solidFill>
            </a:endParaRPr>
          </a:p>
        </p:txBody>
      </p:sp>
    </p:spTree>
    <p:extLst>
      <p:ext uri="{BB962C8B-B14F-4D97-AF65-F5344CB8AC3E}">
        <p14:creationId xmlns:p14="http://schemas.microsoft.com/office/powerpoint/2010/main" val="353263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391C97-1804-2EBF-1EB8-7AEB27170804}"/>
              </a:ext>
            </a:extLst>
          </p:cNvPr>
          <p:cNvPicPr>
            <a:picLocks noChangeAspect="1"/>
          </p:cNvPicPr>
          <p:nvPr/>
        </p:nvPicPr>
        <p:blipFill>
          <a:blip r:embed="rId2"/>
          <a:stretch>
            <a:fillRect/>
          </a:stretch>
        </p:blipFill>
        <p:spPr>
          <a:xfrm>
            <a:off x="1397099" y="2654044"/>
            <a:ext cx="1439993" cy="1371600"/>
          </a:xfrm>
          <a:prstGeom prst="rect">
            <a:avLst/>
          </a:prstGeom>
        </p:spPr>
      </p:pic>
      <p:pic>
        <p:nvPicPr>
          <p:cNvPr id="5" name="Picture 4">
            <a:extLst>
              <a:ext uri="{FF2B5EF4-FFF2-40B4-BE49-F238E27FC236}">
                <a16:creationId xmlns:a16="http://schemas.microsoft.com/office/drawing/2014/main" id="{38215D72-32A5-CB97-CE5F-8D0EA8B189FB}"/>
              </a:ext>
            </a:extLst>
          </p:cNvPr>
          <p:cNvPicPr>
            <a:picLocks noChangeAspect="1"/>
          </p:cNvPicPr>
          <p:nvPr/>
        </p:nvPicPr>
        <p:blipFill>
          <a:blip r:embed="rId3"/>
          <a:stretch>
            <a:fillRect/>
          </a:stretch>
        </p:blipFill>
        <p:spPr>
          <a:xfrm>
            <a:off x="1397099" y="1163171"/>
            <a:ext cx="1443147" cy="1374608"/>
          </a:xfrm>
          <a:prstGeom prst="rect">
            <a:avLst/>
          </a:prstGeom>
        </p:spPr>
      </p:pic>
      <p:sp>
        <p:nvSpPr>
          <p:cNvPr id="6" name="Rectangle: Rounded Corners 5">
            <a:extLst>
              <a:ext uri="{FF2B5EF4-FFF2-40B4-BE49-F238E27FC236}">
                <a16:creationId xmlns:a16="http://schemas.microsoft.com/office/drawing/2014/main" id="{80C06BA1-261A-5C93-2CE7-5DF0AB98A954}"/>
              </a:ext>
            </a:extLst>
          </p:cNvPr>
          <p:cNvSpPr/>
          <p:nvPr/>
        </p:nvSpPr>
        <p:spPr>
          <a:xfrm>
            <a:off x="1208024" y="1002889"/>
            <a:ext cx="1810481" cy="3191256"/>
          </a:xfrm>
          <a:prstGeom prst="roundRect">
            <a:avLst>
              <a:gd name="adj" fmla="val 6077"/>
            </a:avLst>
          </a:prstGeom>
          <a:noFill/>
          <a:ln w="31750">
            <a:solidFill>
              <a:schemeClr val="accent6">
                <a:lumMod val="75000"/>
              </a:schemeClr>
            </a:solidFill>
          </a:ln>
          <a:effectLst>
            <a:glow rad="63500">
              <a:schemeClr val="accent6">
                <a:lumMod val="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B9A12B34-AF0D-A694-9D48-553AADDBA7DA}"/>
              </a:ext>
            </a:extLst>
          </p:cNvPr>
          <p:cNvSpPr txBox="1"/>
          <p:nvPr/>
        </p:nvSpPr>
        <p:spPr>
          <a:xfrm>
            <a:off x="541107" y="643994"/>
            <a:ext cx="3144314" cy="331886"/>
          </a:xfrm>
          <a:prstGeom prst="rect">
            <a:avLst/>
          </a:prstGeom>
          <a:noFill/>
        </p:spPr>
        <p:txBody>
          <a:bodyPr wrap="square" rtlCol="0">
            <a:spAutoFit/>
          </a:bodyPr>
          <a:lstStyle/>
          <a:p>
            <a:pPr algn="ctr">
              <a:lnSpc>
                <a:spcPts val="2000"/>
              </a:lnSpc>
            </a:pPr>
            <a:r>
              <a:rPr lang="en-US" sz="1600" dirty="0">
                <a:solidFill>
                  <a:schemeClr val="accent6">
                    <a:lumMod val="75000"/>
                  </a:schemeClr>
                </a:solidFill>
                <a:effectLst>
                  <a:glow rad="63500">
                    <a:schemeClr val="accent6">
                      <a:lumMod val="75000"/>
                      <a:alpha val="20000"/>
                    </a:schemeClr>
                  </a:glow>
                </a:effectLst>
                <a:cs typeface="Arial" pitchFamily="34" charset="0"/>
              </a:rPr>
              <a:t>Multibuilding Project</a:t>
            </a:r>
            <a:endParaRPr lang="en-US" dirty="0">
              <a:solidFill>
                <a:schemeClr val="accent6">
                  <a:lumMod val="75000"/>
                </a:schemeClr>
              </a:solidFill>
              <a:effectLst>
                <a:glow rad="63500">
                  <a:schemeClr val="accent6">
                    <a:lumMod val="75000"/>
                    <a:alpha val="20000"/>
                  </a:schemeClr>
                </a:glow>
              </a:effectLst>
              <a:cs typeface="Arial" pitchFamily="34" charset="0"/>
            </a:endParaRPr>
          </a:p>
        </p:txBody>
      </p:sp>
      <p:sp>
        <p:nvSpPr>
          <p:cNvPr id="11" name="Rectangle 10">
            <a:extLst>
              <a:ext uri="{FF2B5EF4-FFF2-40B4-BE49-F238E27FC236}">
                <a16:creationId xmlns:a16="http://schemas.microsoft.com/office/drawing/2014/main" id="{393B8D8B-1B06-642C-CE06-CD209B0D6A7D}"/>
              </a:ext>
            </a:extLst>
          </p:cNvPr>
          <p:cNvSpPr/>
          <p:nvPr/>
        </p:nvSpPr>
        <p:spPr>
          <a:xfrm>
            <a:off x="1470355" y="1572085"/>
            <a:ext cx="1292510" cy="767705"/>
          </a:xfrm>
          <a:prstGeom prst="rect">
            <a:avLst/>
          </a:prstGeom>
          <a:noFill/>
          <a:ln w="31750">
            <a:solidFill>
              <a:srgbClr val="8BBE38"/>
            </a:solidFill>
          </a:ln>
          <a:effectLst>
            <a:glow rad="63500">
              <a:srgbClr val="8BBE38">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32026D7-AD59-026D-1F75-AAD5039F8803}"/>
              </a:ext>
            </a:extLst>
          </p:cNvPr>
          <p:cNvPicPr>
            <a:picLocks noChangeAspect="1"/>
          </p:cNvPicPr>
          <p:nvPr/>
        </p:nvPicPr>
        <p:blipFill>
          <a:blip r:embed="rId4"/>
          <a:stretch>
            <a:fillRect/>
          </a:stretch>
        </p:blipFill>
        <p:spPr>
          <a:xfrm flipH="1">
            <a:off x="4298760" y="2924114"/>
            <a:ext cx="904567" cy="1056215"/>
          </a:xfrm>
          <a:prstGeom prst="rect">
            <a:avLst/>
          </a:prstGeom>
          <a:effectLst>
            <a:outerShdw blurRad="50800" dist="25400" dir="2700000" algn="tl" rotWithShape="0">
              <a:prstClr val="black">
                <a:alpha val="40000"/>
              </a:prstClr>
            </a:outerShdw>
          </a:effectLst>
        </p:spPr>
      </p:pic>
      <p:sp>
        <p:nvSpPr>
          <p:cNvPr id="4" name="Title 1">
            <a:extLst>
              <a:ext uri="{FF2B5EF4-FFF2-40B4-BE49-F238E27FC236}">
                <a16:creationId xmlns:a16="http://schemas.microsoft.com/office/drawing/2014/main" id="{CA3D3812-61CC-E326-7D3A-7433830B226D}"/>
              </a:ext>
            </a:extLst>
          </p:cNvPr>
          <p:cNvSpPr txBox="1">
            <a:spLocks/>
          </p:cNvSpPr>
          <p:nvPr/>
        </p:nvSpPr>
        <p:spPr>
          <a:xfrm>
            <a:off x="180377" y="67852"/>
            <a:ext cx="8963621" cy="4230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200" dirty="0">
                <a:solidFill>
                  <a:schemeClr val="tx1">
                    <a:lumMod val="75000"/>
                    <a:lumOff val="25000"/>
                  </a:schemeClr>
                </a:solidFill>
                <a:effectLst/>
              </a:rPr>
              <a:t>Minimum Set-Aside</a:t>
            </a:r>
          </a:p>
        </p:txBody>
      </p:sp>
      <p:sp>
        <p:nvSpPr>
          <p:cNvPr id="3" name="TextBox 2">
            <a:extLst>
              <a:ext uri="{FF2B5EF4-FFF2-40B4-BE49-F238E27FC236}">
                <a16:creationId xmlns:a16="http://schemas.microsoft.com/office/drawing/2014/main" id="{ADEFA725-553D-7301-104A-0CCA98638C8B}"/>
              </a:ext>
            </a:extLst>
          </p:cNvPr>
          <p:cNvSpPr txBox="1"/>
          <p:nvPr/>
        </p:nvSpPr>
        <p:spPr>
          <a:xfrm>
            <a:off x="2785590" y="2964666"/>
            <a:ext cx="1750820" cy="1015663"/>
          </a:xfrm>
          <a:prstGeom prst="rect">
            <a:avLst/>
          </a:prstGeom>
          <a:noFill/>
        </p:spPr>
        <p:txBody>
          <a:bodyPr wrap="square" rtlCol="0">
            <a:spAutoFit/>
          </a:bodyPr>
          <a:lstStyle/>
          <a:p>
            <a:pPr algn="ctr">
              <a:lnSpc>
                <a:spcPts val="2000"/>
              </a:lnSpc>
            </a:pPr>
            <a:r>
              <a:rPr lang="en-US" sz="2000" b="1" dirty="0">
                <a:solidFill>
                  <a:srgbClr val="92D050"/>
                </a:solidFill>
                <a:effectLst/>
                <a:cs typeface="Arial" pitchFamily="34" charset="0"/>
              </a:rPr>
              <a:t>Avg.</a:t>
            </a:r>
          </a:p>
          <a:p>
            <a:pPr algn="ctr">
              <a:lnSpc>
                <a:spcPts val="1200"/>
              </a:lnSpc>
            </a:pPr>
            <a:endParaRPr lang="en-US" sz="2000" b="1" dirty="0">
              <a:solidFill>
                <a:srgbClr val="92D050"/>
              </a:solidFill>
              <a:effectLst/>
              <a:cs typeface="Arial" pitchFamily="34" charset="0"/>
            </a:endParaRPr>
          </a:p>
          <a:p>
            <a:pPr algn="ctr">
              <a:lnSpc>
                <a:spcPts val="2000"/>
              </a:lnSpc>
            </a:pPr>
            <a:r>
              <a:rPr lang="en-US" sz="3600" b="1" dirty="0">
                <a:solidFill>
                  <a:srgbClr val="92D050"/>
                </a:solidFill>
                <a:effectLst/>
                <a:cs typeface="Arial" pitchFamily="34" charset="0"/>
              </a:rPr>
              <a:t>60%</a:t>
            </a:r>
            <a:r>
              <a:rPr lang="en-US" sz="2000" b="1" dirty="0">
                <a:solidFill>
                  <a:srgbClr val="92D050"/>
                </a:solidFill>
                <a:effectLst/>
                <a:cs typeface="Arial" pitchFamily="34" charset="0"/>
              </a:rPr>
              <a:t> </a:t>
            </a:r>
          </a:p>
          <a:p>
            <a:pPr algn="ctr">
              <a:lnSpc>
                <a:spcPts val="2000"/>
              </a:lnSpc>
            </a:pPr>
            <a:r>
              <a:rPr lang="en-US" sz="2000" dirty="0">
                <a:solidFill>
                  <a:srgbClr val="92D050"/>
                </a:solidFill>
                <a:effectLst/>
                <a:cs typeface="Arial" pitchFamily="34" charset="0"/>
              </a:rPr>
              <a:t>AMGI</a:t>
            </a:r>
            <a:endParaRPr lang="en-US" sz="2400" dirty="0">
              <a:solidFill>
                <a:srgbClr val="92D050"/>
              </a:solidFill>
              <a:effectLst/>
              <a:cs typeface="Arial" pitchFamily="34" charset="0"/>
            </a:endParaRPr>
          </a:p>
        </p:txBody>
      </p:sp>
      <p:sp>
        <p:nvSpPr>
          <p:cNvPr id="8" name="TextBox 7">
            <a:extLst>
              <a:ext uri="{FF2B5EF4-FFF2-40B4-BE49-F238E27FC236}">
                <a16:creationId xmlns:a16="http://schemas.microsoft.com/office/drawing/2014/main" id="{7D41E053-ED47-48C0-9BA2-6F19FE97F35A}"/>
              </a:ext>
            </a:extLst>
          </p:cNvPr>
          <p:cNvSpPr txBox="1"/>
          <p:nvPr/>
        </p:nvSpPr>
        <p:spPr>
          <a:xfrm>
            <a:off x="12743" y="3135974"/>
            <a:ext cx="1236903" cy="683264"/>
          </a:xfrm>
          <a:prstGeom prst="rect">
            <a:avLst/>
          </a:prstGeom>
          <a:noFill/>
        </p:spPr>
        <p:txBody>
          <a:bodyPr wrap="square" rtlCol="0">
            <a:spAutoFit/>
          </a:bodyPr>
          <a:lstStyle/>
          <a:p>
            <a:pPr algn="ctr">
              <a:lnSpc>
                <a:spcPct val="80000"/>
              </a:lnSpc>
            </a:pPr>
            <a:r>
              <a:rPr lang="en-US" sz="1600" dirty="0">
                <a:solidFill>
                  <a:srgbClr val="92D050"/>
                </a:solidFill>
                <a:effectLst/>
                <a:cs typeface="Arial" pitchFamily="34" charset="0"/>
              </a:rPr>
              <a:t>40% of units in project</a:t>
            </a:r>
            <a:endParaRPr lang="en-US" sz="2000" dirty="0">
              <a:solidFill>
                <a:srgbClr val="92D050"/>
              </a:solidFill>
              <a:effectLst/>
              <a:cs typeface="Arial" pitchFamily="34" charset="0"/>
            </a:endParaRPr>
          </a:p>
        </p:txBody>
      </p:sp>
    </p:spTree>
    <p:extLst>
      <p:ext uri="{BB962C8B-B14F-4D97-AF65-F5344CB8AC3E}">
        <p14:creationId xmlns:p14="http://schemas.microsoft.com/office/powerpoint/2010/main" val="178574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1" nodeType="withEffect">
                                  <p:stCondLst>
                                    <p:cond delay="40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theme/theme1.xml><?xml version="1.0" encoding="utf-8"?>
<a:theme xmlns:a="http://schemas.openxmlformats.org/drawingml/2006/main" name="Office Theme">
  <a:themeElements>
    <a:clrScheme name="2015 Novo LIHTC">
      <a:dk1>
        <a:sysClr val="windowText" lastClr="000000"/>
      </a:dk1>
      <a:lt1>
        <a:sysClr val="window" lastClr="FFFFFF"/>
      </a:lt1>
      <a:dk2>
        <a:srgbClr val="1F497D"/>
      </a:dk2>
      <a:lt2>
        <a:srgbClr val="EEECE1"/>
      </a:lt2>
      <a:accent1>
        <a:srgbClr val="E39F15"/>
      </a:accent1>
      <a:accent2>
        <a:srgbClr val="554B43"/>
      </a:accent2>
      <a:accent3>
        <a:srgbClr val="D9B079"/>
      </a:accent3>
      <a:accent4>
        <a:srgbClr val="C0852B"/>
      </a:accent4>
      <a:accent5>
        <a:srgbClr val="6D411A"/>
      </a:accent5>
      <a:accent6>
        <a:srgbClr val="BF6727"/>
      </a:accent6>
      <a:hlink>
        <a:srgbClr val="0000FF"/>
      </a:hlink>
      <a:folHlink>
        <a:srgbClr val="800080"/>
      </a:folHlink>
    </a:clrScheme>
    <a:fontScheme name="Novo">
      <a:majorFont>
        <a:latin typeface="Franklin Gothic Demi"/>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2_Office Theme">
  <a:themeElements>
    <a:clrScheme name="2015 Novo LIHTC">
      <a:dk1>
        <a:sysClr val="windowText" lastClr="000000"/>
      </a:dk1>
      <a:lt1>
        <a:sysClr val="window" lastClr="FFFFFF"/>
      </a:lt1>
      <a:dk2>
        <a:srgbClr val="1F497D"/>
      </a:dk2>
      <a:lt2>
        <a:srgbClr val="EEECE1"/>
      </a:lt2>
      <a:accent1>
        <a:srgbClr val="E39F15"/>
      </a:accent1>
      <a:accent2>
        <a:srgbClr val="554B43"/>
      </a:accent2>
      <a:accent3>
        <a:srgbClr val="D9B079"/>
      </a:accent3>
      <a:accent4>
        <a:srgbClr val="C0852B"/>
      </a:accent4>
      <a:accent5>
        <a:srgbClr val="6D411A"/>
      </a:accent5>
      <a:accent6>
        <a:srgbClr val="BF6727"/>
      </a:accent6>
      <a:hlink>
        <a:srgbClr val="0000FF"/>
      </a:hlink>
      <a:folHlink>
        <a:srgbClr val="800080"/>
      </a:folHlink>
    </a:clrScheme>
    <a:fontScheme name="Novo">
      <a:majorFont>
        <a:latin typeface="Franklin Gothic Demi"/>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343FF"/>
        </a:solidFill>
        <a:ln w="0">
          <a:solidFill>
            <a:srgbClr val="FFFF00"/>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Office Theme">
  <a:themeElements>
    <a:clrScheme name="2015 Novo LIHTC">
      <a:dk1>
        <a:sysClr val="windowText" lastClr="000000"/>
      </a:dk1>
      <a:lt1>
        <a:sysClr val="window" lastClr="FFFFFF"/>
      </a:lt1>
      <a:dk2>
        <a:srgbClr val="1F497D"/>
      </a:dk2>
      <a:lt2>
        <a:srgbClr val="EEECE1"/>
      </a:lt2>
      <a:accent1>
        <a:srgbClr val="E39F15"/>
      </a:accent1>
      <a:accent2>
        <a:srgbClr val="554B43"/>
      </a:accent2>
      <a:accent3>
        <a:srgbClr val="D9B079"/>
      </a:accent3>
      <a:accent4>
        <a:srgbClr val="C0852B"/>
      </a:accent4>
      <a:accent5>
        <a:srgbClr val="6D411A"/>
      </a:accent5>
      <a:accent6>
        <a:srgbClr val="BF6727"/>
      </a:accent6>
      <a:hlink>
        <a:srgbClr val="0000FF"/>
      </a:hlink>
      <a:folHlink>
        <a:srgbClr val="800080"/>
      </a:folHlink>
    </a:clrScheme>
    <a:fontScheme name="Novo">
      <a:majorFont>
        <a:latin typeface="Franklin Gothic Demi"/>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343FF"/>
        </a:solidFill>
        <a:ln w="0">
          <a:solidFill>
            <a:srgbClr val="FFFF00"/>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3994</Words>
  <Application>Microsoft Office PowerPoint</Application>
  <PresentationFormat>On-screen Show (16:9)</PresentationFormat>
  <Paragraphs>1083</Paragraphs>
  <Slides>50</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50</vt:i4>
      </vt:variant>
    </vt:vector>
  </HeadingPairs>
  <TitlesOfParts>
    <vt:vector size="62" baseType="lpstr">
      <vt:lpstr>Arial</vt:lpstr>
      <vt:lpstr>Arial Black</vt:lpstr>
      <vt:lpstr>Calibri</vt:lpstr>
      <vt:lpstr>Franklin Gothic Demi</vt:lpstr>
      <vt:lpstr>Franklin Gothic Medium</vt:lpstr>
      <vt:lpstr>Franklin Gothic Medium Cond</vt:lpstr>
      <vt:lpstr>Gill Sans MT</vt:lpstr>
      <vt:lpstr>Symbol</vt:lpstr>
      <vt:lpstr>Times New Roman</vt:lpstr>
      <vt:lpstr>Office Theme</vt:lpstr>
      <vt:lpstr>2_Office Theme</vt:lpstr>
      <vt:lpstr>3_Office Theme</vt:lpstr>
      <vt:lpstr>PowerPoint Presentation</vt:lpstr>
      <vt:lpstr>Average Income Overview</vt:lpstr>
      <vt:lpstr>PowerPoint Presentation</vt:lpstr>
      <vt:lpstr>Minimum Set-Aside vs. Applicable Fraction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and Changing Designations</vt:lpstr>
      <vt:lpstr>Making and Changing Designations</vt:lpstr>
      <vt:lpstr>Making and Changing Designations</vt:lpstr>
      <vt:lpstr>Designating Units - WSHFC</vt:lpstr>
      <vt:lpstr>PowerPoint Presentation</vt:lpstr>
      <vt:lpstr>Designating Units – Unity Parity WSHFC</vt:lpstr>
      <vt:lpstr>PowerPoint Presentation</vt:lpstr>
      <vt:lpstr>Minimum Set-Aside vs. Applicable Fraction</vt:lpstr>
      <vt:lpstr>Building Applicable Fraction</vt:lpstr>
      <vt:lpstr>Building Applicable Fraction</vt:lpstr>
      <vt:lpstr>Building Applicable Fraction</vt:lpstr>
      <vt:lpstr>Building Applicable Fraction</vt:lpstr>
      <vt:lpstr>“Grouping of Qualified Units” is a new term that blends the minimum set-aside and the applicable fraction</vt:lpstr>
      <vt:lpstr>PowerPoint Presentation</vt:lpstr>
      <vt:lpstr>More Targeting Options to Better Serve Your Population</vt:lpstr>
      <vt:lpstr>Self-Subsidizing</vt:lpstr>
      <vt:lpstr>Acquisition Rehab (Particularly RAD)</vt:lpstr>
      <vt:lpstr>Acquisition Rehab (Particularly RAD)</vt:lpstr>
      <vt:lpstr>Minimum Set-Aside</vt:lpstr>
      <vt:lpstr>Minimum Set-Aside</vt:lpstr>
      <vt:lpstr>Minimum Set-Aside</vt:lpstr>
      <vt:lpstr>Minimum Set-Aside</vt:lpstr>
      <vt:lpstr>Other</vt:lpstr>
      <vt:lpstr>PowerPoint Presentation</vt:lpstr>
      <vt:lpstr>Stroll Down Memory Lane</vt:lpstr>
      <vt:lpstr>Building Applicable Fraction</vt:lpstr>
      <vt:lpstr>Building Applicable Fraction</vt:lpstr>
      <vt:lpstr>Building Applicable Fraction</vt:lpstr>
      <vt:lpstr>Building Applicable Fraction</vt:lpstr>
      <vt:lpstr>PowerPoint Presentation</vt:lpstr>
      <vt:lpstr>Reporting and Communicating Requirements</vt:lpstr>
      <vt:lpstr>Reporting and Communicating Requirements</vt:lpstr>
      <vt:lpstr>Reporting and Communicating Requirements</vt:lpstr>
      <vt:lpstr>Reporting and Communicating Requirements</vt:lpstr>
      <vt:lpstr>Reporting and Communicating Requirements</vt:lpstr>
      <vt:lpstr>Rehabilitation Issues</vt:lpstr>
      <vt:lpstr>Minimum Rehabilitation Expenditures</vt:lpstr>
      <vt:lpstr>Minimum Rehabilitation Expenditures Example</vt:lpstr>
      <vt:lpstr>Minimum Rehabilitation Expenditures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2015-07-19T19:39:15Z</dcterms:created>
  <dcterms:modified xsi:type="dcterms:W3CDTF">2023-10-04T16:36:49Z</dcterms:modified>
</cp:coreProperties>
</file>